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4"/>
  </p:sldMasterIdLst>
  <p:notesMasterIdLst>
    <p:notesMasterId r:id="rId33"/>
  </p:notesMasterIdLst>
  <p:sldIdLst>
    <p:sldId id="270" r:id="rId5"/>
    <p:sldId id="8051" r:id="rId6"/>
    <p:sldId id="8052" r:id="rId7"/>
    <p:sldId id="8030" r:id="rId8"/>
    <p:sldId id="8033" r:id="rId9"/>
    <p:sldId id="8053" r:id="rId10"/>
    <p:sldId id="8031" r:id="rId11"/>
    <p:sldId id="8035" r:id="rId12"/>
    <p:sldId id="8011" r:id="rId13"/>
    <p:sldId id="1264" r:id="rId14"/>
    <p:sldId id="8036" r:id="rId15"/>
    <p:sldId id="8037" r:id="rId16"/>
    <p:sldId id="8054" r:id="rId17"/>
    <p:sldId id="8038" r:id="rId18"/>
    <p:sldId id="8039" r:id="rId19"/>
    <p:sldId id="8040" r:id="rId20"/>
    <p:sldId id="8041" r:id="rId21"/>
    <p:sldId id="8055" r:id="rId22"/>
    <p:sldId id="8015" r:id="rId23"/>
    <p:sldId id="8056" r:id="rId24"/>
    <p:sldId id="8017" r:id="rId25"/>
    <p:sldId id="8042" r:id="rId26"/>
    <p:sldId id="2558" r:id="rId27"/>
    <p:sldId id="1245" r:id="rId28"/>
    <p:sldId id="2547" r:id="rId29"/>
    <p:sldId id="8010" r:id="rId30"/>
    <p:sldId id="598" r:id="rId31"/>
    <p:sldId id="8050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AcNFdA3IEF1Kd23GbYxdcRDiO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D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7"/>
    <p:restoredTop sz="94743"/>
  </p:normalViewPr>
  <p:slideViewPr>
    <p:cSldViewPr snapToGrid="0">
      <p:cViewPr>
        <p:scale>
          <a:sx n="122" d="100"/>
          <a:sy n="122" d="100"/>
        </p:scale>
        <p:origin x="256" y="60"/>
      </p:cViewPr>
      <p:guideLst>
        <p:guide orient="horz" pos="162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0F1C8-001F-422D-B879-6DE1C43D206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7D86D12-8AA4-446A-B191-DE1B8C387B69}">
      <dgm:prSet phldrT="[Text]" custT="1"/>
      <dgm:spPr/>
      <dgm:t>
        <a:bodyPr/>
        <a:lstStyle/>
        <a:p>
          <a:r>
            <a:rPr lang="en-US" sz="1100" b="1" dirty="0"/>
            <a:t>Efficiency</a:t>
          </a:r>
          <a:endParaRPr lang="en-IN" sz="1100" b="1" dirty="0"/>
        </a:p>
      </dgm:t>
    </dgm:pt>
    <dgm:pt modelId="{57C9FAF7-240C-42C7-81F8-B2A2C1DC606C}" type="parTrans" cxnId="{FB2376B7-63E6-4A6E-B05A-C0CCF2A15D31}">
      <dgm:prSet/>
      <dgm:spPr/>
      <dgm:t>
        <a:bodyPr/>
        <a:lstStyle/>
        <a:p>
          <a:endParaRPr lang="en-IN" sz="2400" b="1"/>
        </a:p>
      </dgm:t>
    </dgm:pt>
    <dgm:pt modelId="{5915F039-33EB-4461-9F13-CCCEC7FF76F1}" type="sibTrans" cxnId="{FB2376B7-63E6-4A6E-B05A-C0CCF2A15D31}">
      <dgm:prSet/>
      <dgm:spPr/>
      <dgm:t>
        <a:bodyPr/>
        <a:lstStyle/>
        <a:p>
          <a:endParaRPr lang="en-IN" sz="2400" b="1"/>
        </a:p>
      </dgm:t>
    </dgm:pt>
    <dgm:pt modelId="{2A30664F-3D7B-4A50-81E3-2CF41CDE1901}">
      <dgm:prSet phldrT="[Text]" custT="1"/>
      <dgm:spPr/>
      <dgm:t>
        <a:bodyPr/>
        <a:lstStyle/>
        <a:p>
          <a:r>
            <a:rPr lang="en-US" sz="1100" b="1" dirty="0"/>
            <a:t>Traceability</a:t>
          </a:r>
          <a:endParaRPr lang="en-IN" sz="1100" b="1" dirty="0"/>
        </a:p>
      </dgm:t>
    </dgm:pt>
    <dgm:pt modelId="{3A1068C6-6563-42BE-A60E-52726095CA62}" type="parTrans" cxnId="{5572B902-6082-464B-B86F-932806F9EF41}">
      <dgm:prSet/>
      <dgm:spPr/>
      <dgm:t>
        <a:bodyPr/>
        <a:lstStyle/>
        <a:p>
          <a:endParaRPr lang="en-IN" sz="2400" b="1"/>
        </a:p>
      </dgm:t>
    </dgm:pt>
    <dgm:pt modelId="{E44BE5B2-954A-4335-9A4C-2A3C41B085B3}" type="sibTrans" cxnId="{5572B902-6082-464B-B86F-932806F9EF41}">
      <dgm:prSet/>
      <dgm:spPr/>
      <dgm:t>
        <a:bodyPr/>
        <a:lstStyle/>
        <a:p>
          <a:endParaRPr lang="en-IN" sz="2400" b="1"/>
        </a:p>
      </dgm:t>
    </dgm:pt>
    <dgm:pt modelId="{1D5EB375-21C9-4D4F-B5E7-3B69034D7FF7}">
      <dgm:prSet phldrT="[Text]" custT="1"/>
      <dgm:spPr/>
      <dgm:t>
        <a:bodyPr/>
        <a:lstStyle/>
        <a:p>
          <a:r>
            <a:rPr lang="en-US" sz="1100" b="1" dirty="0"/>
            <a:t>Innovation</a:t>
          </a:r>
          <a:endParaRPr lang="en-IN" sz="1100" b="1" dirty="0"/>
        </a:p>
      </dgm:t>
    </dgm:pt>
    <dgm:pt modelId="{0C26A111-3E04-4923-93C8-B6DE0EDF319E}" type="parTrans" cxnId="{FC2AC62A-48CE-493A-A22F-37AC3AC96E91}">
      <dgm:prSet/>
      <dgm:spPr/>
      <dgm:t>
        <a:bodyPr/>
        <a:lstStyle/>
        <a:p>
          <a:endParaRPr lang="en-IN" sz="2400" b="1"/>
        </a:p>
      </dgm:t>
    </dgm:pt>
    <dgm:pt modelId="{B25F9CF7-3626-4071-BF10-D0540AE883C1}" type="sibTrans" cxnId="{FC2AC62A-48CE-493A-A22F-37AC3AC96E91}">
      <dgm:prSet/>
      <dgm:spPr/>
      <dgm:t>
        <a:bodyPr/>
        <a:lstStyle/>
        <a:p>
          <a:endParaRPr lang="en-IN" sz="2400" b="1"/>
        </a:p>
      </dgm:t>
    </dgm:pt>
    <dgm:pt modelId="{C77EA7E5-DFB7-4036-8526-5E0ADE700754}">
      <dgm:prSet phldrT="[Text]" custT="1"/>
      <dgm:spPr/>
      <dgm:t>
        <a:bodyPr/>
        <a:lstStyle/>
        <a:p>
          <a:r>
            <a:rPr lang="en-US" sz="1100" b="1" dirty="0"/>
            <a:t>Streamline</a:t>
          </a:r>
          <a:endParaRPr lang="en-IN" sz="1100" b="1" dirty="0"/>
        </a:p>
      </dgm:t>
    </dgm:pt>
    <dgm:pt modelId="{EFC86EA1-915D-4F19-A809-EFFAF78FBFF9}" type="parTrans" cxnId="{B707C071-4FF4-427D-9E6A-BA6AAC50483B}">
      <dgm:prSet/>
      <dgm:spPr/>
      <dgm:t>
        <a:bodyPr/>
        <a:lstStyle/>
        <a:p>
          <a:endParaRPr lang="en-IN" sz="2400" b="1"/>
        </a:p>
      </dgm:t>
    </dgm:pt>
    <dgm:pt modelId="{1929E700-0149-4B8B-9299-B8CB90F5BA55}" type="sibTrans" cxnId="{B707C071-4FF4-427D-9E6A-BA6AAC50483B}">
      <dgm:prSet/>
      <dgm:spPr/>
      <dgm:t>
        <a:bodyPr/>
        <a:lstStyle/>
        <a:p>
          <a:endParaRPr lang="en-IN" sz="2400" b="1"/>
        </a:p>
      </dgm:t>
    </dgm:pt>
    <dgm:pt modelId="{1B12E265-26DB-4C1F-B694-2F88A155D0FE}">
      <dgm:prSet phldrT="[Text]" custT="1"/>
      <dgm:spPr/>
      <dgm:t>
        <a:bodyPr/>
        <a:lstStyle/>
        <a:p>
          <a:r>
            <a:rPr lang="en-US" sz="1100" b="1" dirty="0"/>
            <a:t>Data sharing </a:t>
          </a:r>
          <a:endParaRPr lang="en-IN" sz="1100" b="1" dirty="0"/>
        </a:p>
      </dgm:t>
    </dgm:pt>
    <dgm:pt modelId="{847AAFEC-992B-4E80-B1D7-AB8A42380787}" type="parTrans" cxnId="{6979FD67-2121-496B-8155-1814A96A4797}">
      <dgm:prSet/>
      <dgm:spPr/>
      <dgm:t>
        <a:bodyPr/>
        <a:lstStyle/>
        <a:p>
          <a:endParaRPr lang="en-IN" sz="2400" b="1"/>
        </a:p>
      </dgm:t>
    </dgm:pt>
    <dgm:pt modelId="{AE3EF743-EBAA-414B-B162-C741F2DEE483}" type="sibTrans" cxnId="{6979FD67-2121-496B-8155-1814A96A4797}">
      <dgm:prSet/>
      <dgm:spPr/>
      <dgm:t>
        <a:bodyPr/>
        <a:lstStyle/>
        <a:p>
          <a:endParaRPr lang="en-IN" sz="2400" b="1"/>
        </a:p>
      </dgm:t>
    </dgm:pt>
    <dgm:pt modelId="{6AEE83F2-B3B5-4724-B2FD-1E338DDF35C2}">
      <dgm:prSet phldrT="[Text]" custT="1"/>
      <dgm:spPr/>
      <dgm:t>
        <a:bodyPr/>
        <a:lstStyle/>
        <a:p>
          <a:r>
            <a:rPr lang="en-US" sz="1100" b="1" dirty="0"/>
            <a:t>Reduced</a:t>
          </a:r>
          <a:r>
            <a:rPr lang="en-US" sz="1100" b="1" baseline="0" dirty="0"/>
            <a:t> costs</a:t>
          </a:r>
          <a:endParaRPr lang="en-IN" sz="1100" b="1" dirty="0"/>
        </a:p>
      </dgm:t>
    </dgm:pt>
    <dgm:pt modelId="{77FA758B-5F0F-4772-A227-CB6717CC5758}" type="parTrans" cxnId="{C1687A5B-ABBE-4A65-8A0D-761229B60E4D}">
      <dgm:prSet/>
      <dgm:spPr/>
      <dgm:t>
        <a:bodyPr/>
        <a:lstStyle/>
        <a:p>
          <a:endParaRPr lang="en-IN" sz="2400" b="1"/>
        </a:p>
      </dgm:t>
    </dgm:pt>
    <dgm:pt modelId="{9A2C25CE-37D2-4F90-BDAA-88F2B1BE3FEE}" type="sibTrans" cxnId="{C1687A5B-ABBE-4A65-8A0D-761229B60E4D}">
      <dgm:prSet/>
      <dgm:spPr/>
      <dgm:t>
        <a:bodyPr/>
        <a:lstStyle/>
        <a:p>
          <a:endParaRPr lang="en-IN" sz="2400" b="1"/>
        </a:p>
      </dgm:t>
    </dgm:pt>
    <dgm:pt modelId="{D6041701-8BA1-4C85-8A88-A749CF133D4B}">
      <dgm:prSet phldrT="[Text]" custT="1"/>
      <dgm:spPr/>
      <dgm:t>
        <a:bodyPr/>
        <a:lstStyle/>
        <a:p>
          <a:r>
            <a:rPr lang="en-US" sz="1100" b="1" dirty="0"/>
            <a:t>Predictability</a:t>
          </a:r>
          <a:endParaRPr lang="en-IN" sz="1100" b="1" dirty="0"/>
        </a:p>
      </dgm:t>
    </dgm:pt>
    <dgm:pt modelId="{C115EEBB-CAC3-48E2-8D5E-CC52C56CBE7E}" type="parTrans" cxnId="{8DC8A43C-1E03-44E4-9D40-D30D4C1EBBF0}">
      <dgm:prSet/>
      <dgm:spPr/>
      <dgm:t>
        <a:bodyPr/>
        <a:lstStyle/>
        <a:p>
          <a:endParaRPr lang="en-IN" sz="2400" b="1"/>
        </a:p>
      </dgm:t>
    </dgm:pt>
    <dgm:pt modelId="{E7024DC2-89D5-4DCB-9CEF-BBA79574C586}" type="sibTrans" cxnId="{8DC8A43C-1E03-44E4-9D40-D30D4C1EBBF0}">
      <dgm:prSet/>
      <dgm:spPr/>
      <dgm:t>
        <a:bodyPr/>
        <a:lstStyle/>
        <a:p>
          <a:endParaRPr lang="en-IN" sz="2400" b="1"/>
        </a:p>
      </dgm:t>
    </dgm:pt>
    <dgm:pt modelId="{010E177B-9EDD-4131-91E8-30324A266767}">
      <dgm:prSet phldrT="[Text]" custT="1"/>
      <dgm:spPr/>
      <dgm:t>
        <a:bodyPr/>
        <a:lstStyle/>
        <a:p>
          <a:r>
            <a:rPr lang="en-US" sz="1100" b="1" dirty="0"/>
            <a:t>Data quality</a:t>
          </a:r>
          <a:endParaRPr lang="en-IN" sz="1100" b="1" dirty="0"/>
        </a:p>
      </dgm:t>
    </dgm:pt>
    <dgm:pt modelId="{D36EE405-A9C3-40E6-98A0-969B4AF28BB2}" type="parTrans" cxnId="{10F87838-6014-4AC5-B32D-6BE7A102C5BC}">
      <dgm:prSet/>
      <dgm:spPr/>
      <dgm:t>
        <a:bodyPr/>
        <a:lstStyle/>
        <a:p>
          <a:endParaRPr lang="en-IN" sz="2400" b="1"/>
        </a:p>
      </dgm:t>
    </dgm:pt>
    <dgm:pt modelId="{006BBFD3-401B-4B93-A925-551660617CD2}" type="sibTrans" cxnId="{10F87838-6014-4AC5-B32D-6BE7A102C5BC}">
      <dgm:prSet/>
      <dgm:spPr/>
      <dgm:t>
        <a:bodyPr/>
        <a:lstStyle/>
        <a:p>
          <a:endParaRPr lang="en-IN" sz="2400" b="1"/>
        </a:p>
      </dgm:t>
    </dgm:pt>
    <dgm:pt modelId="{6DFEF7D7-0461-4101-ACB7-7105E8693E8A}" type="pres">
      <dgm:prSet presAssocID="{3420F1C8-001F-422D-B879-6DE1C43D206F}" presName="cycle" presStyleCnt="0">
        <dgm:presLayoutVars>
          <dgm:dir/>
          <dgm:resizeHandles val="exact"/>
        </dgm:presLayoutVars>
      </dgm:prSet>
      <dgm:spPr/>
    </dgm:pt>
    <dgm:pt modelId="{7951B5C9-488C-49FE-B768-C584BEE40CF0}" type="pres">
      <dgm:prSet presAssocID="{B7D86D12-8AA4-446A-B191-DE1B8C387B69}" presName="node" presStyleLbl="node1" presStyleIdx="0" presStyleCnt="8" custScaleX="114124" custScaleY="144101">
        <dgm:presLayoutVars>
          <dgm:bulletEnabled val="1"/>
        </dgm:presLayoutVars>
      </dgm:prSet>
      <dgm:spPr/>
    </dgm:pt>
    <dgm:pt modelId="{A0248E06-574A-4CD0-910B-06B6EC666DD7}" type="pres">
      <dgm:prSet presAssocID="{B7D86D12-8AA4-446A-B191-DE1B8C387B69}" presName="spNode" presStyleCnt="0"/>
      <dgm:spPr/>
    </dgm:pt>
    <dgm:pt modelId="{E1359B5E-EE15-4475-8AAA-113DF1EAD626}" type="pres">
      <dgm:prSet presAssocID="{5915F039-33EB-4461-9F13-CCCEC7FF76F1}" presName="sibTrans" presStyleLbl="sibTrans1D1" presStyleIdx="0" presStyleCnt="8"/>
      <dgm:spPr/>
    </dgm:pt>
    <dgm:pt modelId="{A6608333-9199-4F13-8F0B-B09DF7CFBA15}" type="pres">
      <dgm:prSet presAssocID="{2A30664F-3D7B-4A50-81E3-2CF41CDE1901}" presName="node" presStyleLbl="node1" presStyleIdx="1" presStyleCnt="8" custScaleX="147842" custScaleY="144101">
        <dgm:presLayoutVars>
          <dgm:bulletEnabled val="1"/>
        </dgm:presLayoutVars>
      </dgm:prSet>
      <dgm:spPr/>
    </dgm:pt>
    <dgm:pt modelId="{08913F4D-1BEF-42CD-BA72-3D43DBBB2626}" type="pres">
      <dgm:prSet presAssocID="{2A30664F-3D7B-4A50-81E3-2CF41CDE1901}" presName="spNode" presStyleCnt="0"/>
      <dgm:spPr/>
    </dgm:pt>
    <dgm:pt modelId="{39702BF7-39B8-41E3-ADC3-EDC9826B2FE6}" type="pres">
      <dgm:prSet presAssocID="{E44BE5B2-954A-4335-9A4C-2A3C41B085B3}" presName="sibTrans" presStyleLbl="sibTrans1D1" presStyleIdx="1" presStyleCnt="8"/>
      <dgm:spPr/>
    </dgm:pt>
    <dgm:pt modelId="{C0B94054-5407-49B1-9E03-7869E0A9D3FC}" type="pres">
      <dgm:prSet presAssocID="{1D5EB375-21C9-4D4F-B5E7-3B69034D7FF7}" presName="node" presStyleLbl="node1" presStyleIdx="2" presStyleCnt="8" custScaleX="114124" custScaleY="144101">
        <dgm:presLayoutVars>
          <dgm:bulletEnabled val="1"/>
        </dgm:presLayoutVars>
      </dgm:prSet>
      <dgm:spPr/>
    </dgm:pt>
    <dgm:pt modelId="{AFA11FF0-33F0-4AC2-8824-9FD8A15B788A}" type="pres">
      <dgm:prSet presAssocID="{1D5EB375-21C9-4D4F-B5E7-3B69034D7FF7}" presName="spNode" presStyleCnt="0"/>
      <dgm:spPr/>
    </dgm:pt>
    <dgm:pt modelId="{59AEB665-F74F-4154-AB08-CEB29440E15E}" type="pres">
      <dgm:prSet presAssocID="{B25F9CF7-3626-4071-BF10-D0540AE883C1}" presName="sibTrans" presStyleLbl="sibTrans1D1" presStyleIdx="2" presStyleCnt="8"/>
      <dgm:spPr/>
    </dgm:pt>
    <dgm:pt modelId="{59576207-1E75-439A-AB34-94490C71251E}" type="pres">
      <dgm:prSet presAssocID="{C77EA7E5-DFB7-4036-8526-5E0ADE700754}" presName="node" presStyleLbl="node1" presStyleIdx="3" presStyleCnt="8" custScaleX="155363" custScaleY="144101">
        <dgm:presLayoutVars>
          <dgm:bulletEnabled val="1"/>
        </dgm:presLayoutVars>
      </dgm:prSet>
      <dgm:spPr/>
    </dgm:pt>
    <dgm:pt modelId="{AF15A5D0-ACB5-4E27-93C3-378FB26F4743}" type="pres">
      <dgm:prSet presAssocID="{C77EA7E5-DFB7-4036-8526-5E0ADE700754}" presName="spNode" presStyleCnt="0"/>
      <dgm:spPr/>
    </dgm:pt>
    <dgm:pt modelId="{9D96DD20-07BD-4A1A-B9A5-65364FDAB367}" type="pres">
      <dgm:prSet presAssocID="{1929E700-0149-4B8B-9299-B8CB90F5BA55}" presName="sibTrans" presStyleLbl="sibTrans1D1" presStyleIdx="3" presStyleCnt="8"/>
      <dgm:spPr/>
    </dgm:pt>
    <dgm:pt modelId="{93723BC6-FF30-4268-A377-21F6686D8B8B}" type="pres">
      <dgm:prSet presAssocID="{010E177B-9EDD-4131-91E8-30324A266767}" presName="node" presStyleLbl="node1" presStyleIdx="4" presStyleCnt="8" custScaleX="114124" custScaleY="144101">
        <dgm:presLayoutVars>
          <dgm:bulletEnabled val="1"/>
        </dgm:presLayoutVars>
      </dgm:prSet>
      <dgm:spPr/>
    </dgm:pt>
    <dgm:pt modelId="{A11AF27C-F85C-4E4F-80CA-E44DA856CC9A}" type="pres">
      <dgm:prSet presAssocID="{010E177B-9EDD-4131-91E8-30324A266767}" presName="spNode" presStyleCnt="0"/>
      <dgm:spPr/>
    </dgm:pt>
    <dgm:pt modelId="{E0940897-E068-44DE-B23C-866E9C63C307}" type="pres">
      <dgm:prSet presAssocID="{006BBFD3-401B-4B93-A925-551660617CD2}" presName="sibTrans" presStyleLbl="sibTrans1D1" presStyleIdx="4" presStyleCnt="8"/>
      <dgm:spPr/>
    </dgm:pt>
    <dgm:pt modelId="{B0E52A2D-B087-456A-9EF8-A7DDC6CECF3C}" type="pres">
      <dgm:prSet presAssocID="{D6041701-8BA1-4C85-8A88-A749CF133D4B}" presName="node" presStyleLbl="node1" presStyleIdx="5" presStyleCnt="8" custScaleX="153619" custScaleY="144101">
        <dgm:presLayoutVars>
          <dgm:bulletEnabled val="1"/>
        </dgm:presLayoutVars>
      </dgm:prSet>
      <dgm:spPr/>
    </dgm:pt>
    <dgm:pt modelId="{84335D29-004C-40C5-AB62-9B58A96B0F61}" type="pres">
      <dgm:prSet presAssocID="{D6041701-8BA1-4C85-8A88-A749CF133D4B}" presName="spNode" presStyleCnt="0"/>
      <dgm:spPr/>
    </dgm:pt>
    <dgm:pt modelId="{E8352F87-6E2E-4993-BDAE-74B223DB63FF}" type="pres">
      <dgm:prSet presAssocID="{E7024DC2-89D5-4DCB-9CEF-BBA79574C586}" presName="sibTrans" presStyleLbl="sibTrans1D1" presStyleIdx="5" presStyleCnt="8"/>
      <dgm:spPr/>
    </dgm:pt>
    <dgm:pt modelId="{806C6C56-6CE9-432C-B3FE-AC677A76CD8C}" type="pres">
      <dgm:prSet presAssocID="{6AEE83F2-B3B5-4724-B2FD-1E338DDF35C2}" presName="node" presStyleLbl="node1" presStyleIdx="6" presStyleCnt="8" custScaleX="114124" custScaleY="144101">
        <dgm:presLayoutVars>
          <dgm:bulletEnabled val="1"/>
        </dgm:presLayoutVars>
      </dgm:prSet>
      <dgm:spPr/>
    </dgm:pt>
    <dgm:pt modelId="{6E822BA8-C372-4A7A-8A66-FCA754FE2084}" type="pres">
      <dgm:prSet presAssocID="{6AEE83F2-B3B5-4724-B2FD-1E338DDF35C2}" presName="spNode" presStyleCnt="0"/>
      <dgm:spPr/>
    </dgm:pt>
    <dgm:pt modelId="{9E1B59CC-3024-4726-B910-D0CB6E17E543}" type="pres">
      <dgm:prSet presAssocID="{9A2C25CE-37D2-4F90-BDAA-88F2B1BE3FEE}" presName="sibTrans" presStyleLbl="sibTrans1D1" presStyleIdx="6" presStyleCnt="8"/>
      <dgm:spPr/>
    </dgm:pt>
    <dgm:pt modelId="{0A4D62D2-4CEC-4F33-929C-A5D927EEB51E}" type="pres">
      <dgm:prSet presAssocID="{1B12E265-26DB-4C1F-B694-2F88A155D0FE}" presName="node" presStyleLbl="node1" presStyleIdx="7" presStyleCnt="8" custScaleX="114124" custScaleY="144101">
        <dgm:presLayoutVars>
          <dgm:bulletEnabled val="1"/>
        </dgm:presLayoutVars>
      </dgm:prSet>
      <dgm:spPr/>
    </dgm:pt>
    <dgm:pt modelId="{7575C2E7-035D-4F82-A11C-93195F1E02CA}" type="pres">
      <dgm:prSet presAssocID="{1B12E265-26DB-4C1F-B694-2F88A155D0FE}" presName="spNode" presStyleCnt="0"/>
      <dgm:spPr/>
    </dgm:pt>
    <dgm:pt modelId="{248FD557-6798-4C15-85C3-B6BE8750037A}" type="pres">
      <dgm:prSet presAssocID="{AE3EF743-EBAA-414B-B162-C741F2DEE483}" presName="sibTrans" presStyleLbl="sibTrans1D1" presStyleIdx="7" presStyleCnt="8"/>
      <dgm:spPr/>
    </dgm:pt>
  </dgm:ptLst>
  <dgm:cxnLst>
    <dgm:cxn modelId="{5572B902-6082-464B-B86F-932806F9EF41}" srcId="{3420F1C8-001F-422D-B879-6DE1C43D206F}" destId="{2A30664F-3D7B-4A50-81E3-2CF41CDE1901}" srcOrd="1" destOrd="0" parTransId="{3A1068C6-6563-42BE-A60E-52726095CA62}" sibTransId="{E44BE5B2-954A-4335-9A4C-2A3C41B085B3}"/>
    <dgm:cxn modelId="{5258D90E-B892-46A7-B1CE-0CC8018318D7}" type="presOf" srcId="{3420F1C8-001F-422D-B879-6DE1C43D206F}" destId="{6DFEF7D7-0461-4101-ACB7-7105E8693E8A}" srcOrd="0" destOrd="0" presId="urn:microsoft.com/office/officeart/2005/8/layout/cycle6"/>
    <dgm:cxn modelId="{569A2A17-BA10-4B3E-A5E1-EECF18262DDB}" type="presOf" srcId="{D6041701-8BA1-4C85-8A88-A749CF133D4B}" destId="{B0E52A2D-B087-456A-9EF8-A7DDC6CECF3C}" srcOrd="0" destOrd="0" presId="urn:microsoft.com/office/officeart/2005/8/layout/cycle6"/>
    <dgm:cxn modelId="{FC2AC62A-48CE-493A-A22F-37AC3AC96E91}" srcId="{3420F1C8-001F-422D-B879-6DE1C43D206F}" destId="{1D5EB375-21C9-4D4F-B5E7-3B69034D7FF7}" srcOrd="2" destOrd="0" parTransId="{0C26A111-3E04-4923-93C8-B6DE0EDF319E}" sibTransId="{B25F9CF7-3626-4071-BF10-D0540AE883C1}"/>
    <dgm:cxn modelId="{10F87838-6014-4AC5-B32D-6BE7A102C5BC}" srcId="{3420F1C8-001F-422D-B879-6DE1C43D206F}" destId="{010E177B-9EDD-4131-91E8-30324A266767}" srcOrd="4" destOrd="0" parTransId="{D36EE405-A9C3-40E6-98A0-969B4AF28BB2}" sibTransId="{006BBFD3-401B-4B93-A925-551660617CD2}"/>
    <dgm:cxn modelId="{8DC8A43C-1E03-44E4-9D40-D30D4C1EBBF0}" srcId="{3420F1C8-001F-422D-B879-6DE1C43D206F}" destId="{D6041701-8BA1-4C85-8A88-A749CF133D4B}" srcOrd="5" destOrd="0" parTransId="{C115EEBB-CAC3-48E2-8D5E-CC52C56CBE7E}" sibTransId="{E7024DC2-89D5-4DCB-9CEF-BBA79574C586}"/>
    <dgm:cxn modelId="{C1687A5B-ABBE-4A65-8A0D-761229B60E4D}" srcId="{3420F1C8-001F-422D-B879-6DE1C43D206F}" destId="{6AEE83F2-B3B5-4724-B2FD-1E338DDF35C2}" srcOrd="6" destOrd="0" parTransId="{77FA758B-5F0F-4772-A227-CB6717CC5758}" sibTransId="{9A2C25CE-37D2-4F90-BDAA-88F2B1BE3FEE}"/>
    <dgm:cxn modelId="{F4053E41-B241-41D1-9681-06DAE3638E28}" type="presOf" srcId="{1929E700-0149-4B8B-9299-B8CB90F5BA55}" destId="{9D96DD20-07BD-4A1A-B9A5-65364FDAB367}" srcOrd="0" destOrd="0" presId="urn:microsoft.com/office/officeart/2005/8/layout/cycle6"/>
    <dgm:cxn modelId="{6979FD67-2121-496B-8155-1814A96A4797}" srcId="{3420F1C8-001F-422D-B879-6DE1C43D206F}" destId="{1B12E265-26DB-4C1F-B694-2F88A155D0FE}" srcOrd="7" destOrd="0" parTransId="{847AAFEC-992B-4E80-B1D7-AB8A42380787}" sibTransId="{AE3EF743-EBAA-414B-B162-C741F2DEE483}"/>
    <dgm:cxn modelId="{0873BC4E-D759-4EB2-A6E7-DAE1D4941793}" type="presOf" srcId="{2A30664F-3D7B-4A50-81E3-2CF41CDE1901}" destId="{A6608333-9199-4F13-8F0B-B09DF7CFBA15}" srcOrd="0" destOrd="0" presId="urn:microsoft.com/office/officeart/2005/8/layout/cycle6"/>
    <dgm:cxn modelId="{B707C071-4FF4-427D-9E6A-BA6AAC50483B}" srcId="{3420F1C8-001F-422D-B879-6DE1C43D206F}" destId="{C77EA7E5-DFB7-4036-8526-5E0ADE700754}" srcOrd="3" destOrd="0" parTransId="{EFC86EA1-915D-4F19-A809-EFFAF78FBFF9}" sibTransId="{1929E700-0149-4B8B-9299-B8CB90F5BA55}"/>
    <dgm:cxn modelId="{850A5276-F3B4-44AD-B748-DA1C4FA3D5E6}" type="presOf" srcId="{B25F9CF7-3626-4071-BF10-D0540AE883C1}" destId="{59AEB665-F74F-4154-AB08-CEB29440E15E}" srcOrd="0" destOrd="0" presId="urn:microsoft.com/office/officeart/2005/8/layout/cycle6"/>
    <dgm:cxn modelId="{5D7E355A-9FAF-49F6-AA3D-C86DCAABAB09}" type="presOf" srcId="{B7D86D12-8AA4-446A-B191-DE1B8C387B69}" destId="{7951B5C9-488C-49FE-B768-C584BEE40CF0}" srcOrd="0" destOrd="0" presId="urn:microsoft.com/office/officeart/2005/8/layout/cycle6"/>
    <dgm:cxn modelId="{A9594F7D-F863-455E-9940-CEB8A218C7E0}" type="presOf" srcId="{5915F039-33EB-4461-9F13-CCCEC7FF76F1}" destId="{E1359B5E-EE15-4475-8AAA-113DF1EAD626}" srcOrd="0" destOrd="0" presId="urn:microsoft.com/office/officeart/2005/8/layout/cycle6"/>
    <dgm:cxn modelId="{26501E83-2265-4957-87DB-EE21C99E83FD}" type="presOf" srcId="{1D5EB375-21C9-4D4F-B5E7-3B69034D7FF7}" destId="{C0B94054-5407-49B1-9E03-7869E0A9D3FC}" srcOrd="0" destOrd="0" presId="urn:microsoft.com/office/officeart/2005/8/layout/cycle6"/>
    <dgm:cxn modelId="{CB2C4D86-5A8B-410F-A7FF-A0863E281D64}" type="presOf" srcId="{1B12E265-26DB-4C1F-B694-2F88A155D0FE}" destId="{0A4D62D2-4CEC-4F33-929C-A5D927EEB51E}" srcOrd="0" destOrd="0" presId="urn:microsoft.com/office/officeart/2005/8/layout/cycle6"/>
    <dgm:cxn modelId="{7418F4AA-2BBB-48A8-B9D6-1B8C405293CA}" type="presOf" srcId="{E44BE5B2-954A-4335-9A4C-2A3C41B085B3}" destId="{39702BF7-39B8-41E3-ADC3-EDC9826B2FE6}" srcOrd="0" destOrd="0" presId="urn:microsoft.com/office/officeart/2005/8/layout/cycle6"/>
    <dgm:cxn modelId="{184288AC-40E0-4C5D-B149-7A0C4764672B}" type="presOf" srcId="{006BBFD3-401B-4B93-A925-551660617CD2}" destId="{E0940897-E068-44DE-B23C-866E9C63C307}" srcOrd="0" destOrd="0" presId="urn:microsoft.com/office/officeart/2005/8/layout/cycle6"/>
    <dgm:cxn modelId="{C8F83FB2-4C60-4483-A5B1-8C7BEC96C185}" type="presOf" srcId="{C77EA7E5-DFB7-4036-8526-5E0ADE700754}" destId="{59576207-1E75-439A-AB34-94490C71251E}" srcOrd="0" destOrd="0" presId="urn:microsoft.com/office/officeart/2005/8/layout/cycle6"/>
    <dgm:cxn modelId="{FB2376B7-63E6-4A6E-B05A-C0CCF2A15D31}" srcId="{3420F1C8-001F-422D-B879-6DE1C43D206F}" destId="{B7D86D12-8AA4-446A-B191-DE1B8C387B69}" srcOrd="0" destOrd="0" parTransId="{57C9FAF7-240C-42C7-81F8-B2A2C1DC606C}" sibTransId="{5915F039-33EB-4461-9F13-CCCEC7FF76F1}"/>
    <dgm:cxn modelId="{9786C2CB-A863-4873-8177-5545E1951CB9}" type="presOf" srcId="{AE3EF743-EBAA-414B-B162-C741F2DEE483}" destId="{248FD557-6798-4C15-85C3-B6BE8750037A}" srcOrd="0" destOrd="0" presId="urn:microsoft.com/office/officeart/2005/8/layout/cycle6"/>
    <dgm:cxn modelId="{2F16DBD0-1966-43FC-827D-397FD7BED020}" type="presOf" srcId="{6AEE83F2-B3B5-4724-B2FD-1E338DDF35C2}" destId="{806C6C56-6CE9-432C-B3FE-AC677A76CD8C}" srcOrd="0" destOrd="0" presId="urn:microsoft.com/office/officeart/2005/8/layout/cycle6"/>
    <dgm:cxn modelId="{052D70DA-C3A7-458F-B62A-D2A3E6AC4712}" type="presOf" srcId="{010E177B-9EDD-4131-91E8-30324A266767}" destId="{93723BC6-FF30-4268-A377-21F6686D8B8B}" srcOrd="0" destOrd="0" presId="urn:microsoft.com/office/officeart/2005/8/layout/cycle6"/>
    <dgm:cxn modelId="{CDDCD0E9-A5D1-4363-964E-0511315C16D4}" type="presOf" srcId="{9A2C25CE-37D2-4F90-BDAA-88F2B1BE3FEE}" destId="{9E1B59CC-3024-4726-B910-D0CB6E17E543}" srcOrd="0" destOrd="0" presId="urn:microsoft.com/office/officeart/2005/8/layout/cycle6"/>
    <dgm:cxn modelId="{9F8932FF-EA70-46C3-A203-E68ECBE78810}" type="presOf" srcId="{E7024DC2-89D5-4DCB-9CEF-BBA79574C586}" destId="{E8352F87-6E2E-4993-BDAE-74B223DB63FF}" srcOrd="0" destOrd="0" presId="urn:microsoft.com/office/officeart/2005/8/layout/cycle6"/>
    <dgm:cxn modelId="{E88657D5-2B2A-49BC-A1A3-5BA82DE2F635}" type="presParOf" srcId="{6DFEF7D7-0461-4101-ACB7-7105E8693E8A}" destId="{7951B5C9-488C-49FE-B768-C584BEE40CF0}" srcOrd="0" destOrd="0" presId="urn:microsoft.com/office/officeart/2005/8/layout/cycle6"/>
    <dgm:cxn modelId="{DBF6AE1E-5362-4F06-9FE2-8D2F88F77350}" type="presParOf" srcId="{6DFEF7D7-0461-4101-ACB7-7105E8693E8A}" destId="{A0248E06-574A-4CD0-910B-06B6EC666DD7}" srcOrd="1" destOrd="0" presId="urn:microsoft.com/office/officeart/2005/8/layout/cycle6"/>
    <dgm:cxn modelId="{C04B1501-D8B2-4C51-814D-E8A953B44F9A}" type="presParOf" srcId="{6DFEF7D7-0461-4101-ACB7-7105E8693E8A}" destId="{E1359B5E-EE15-4475-8AAA-113DF1EAD626}" srcOrd="2" destOrd="0" presId="urn:microsoft.com/office/officeart/2005/8/layout/cycle6"/>
    <dgm:cxn modelId="{E4D472B3-95F0-40A2-9D01-15AB541828CF}" type="presParOf" srcId="{6DFEF7D7-0461-4101-ACB7-7105E8693E8A}" destId="{A6608333-9199-4F13-8F0B-B09DF7CFBA15}" srcOrd="3" destOrd="0" presId="urn:microsoft.com/office/officeart/2005/8/layout/cycle6"/>
    <dgm:cxn modelId="{9A95B5FB-66DF-4F12-992C-D63D6D080DB3}" type="presParOf" srcId="{6DFEF7D7-0461-4101-ACB7-7105E8693E8A}" destId="{08913F4D-1BEF-42CD-BA72-3D43DBBB2626}" srcOrd="4" destOrd="0" presId="urn:microsoft.com/office/officeart/2005/8/layout/cycle6"/>
    <dgm:cxn modelId="{CE5F292D-C427-4F6D-9660-C4D977AFA1B9}" type="presParOf" srcId="{6DFEF7D7-0461-4101-ACB7-7105E8693E8A}" destId="{39702BF7-39B8-41E3-ADC3-EDC9826B2FE6}" srcOrd="5" destOrd="0" presId="urn:microsoft.com/office/officeart/2005/8/layout/cycle6"/>
    <dgm:cxn modelId="{A8BF8292-8E2C-4DFF-B5FB-C7E3FE78CC0C}" type="presParOf" srcId="{6DFEF7D7-0461-4101-ACB7-7105E8693E8A}" destId="{C0B94054-5407-49B1-9E03-7869E0A9D3FC}" srcOrd="6" destOrd="0" presId="urn:microsoft.com/office/officeart/2005/8/layout/cycle6"/>
    <dgm:cxn modelId="{015B0DB1-0FA8-4B1B-BB8A-9BE34E54F512}" type="presParOf" srcId="{6DFEF7D7-0461-4101-ACB7-7105E8693E8A}" destId="{AFA11FF0-33F0-4AC2-8824-9FD8A15B788A}" srcOrd="7" destOrd="0" presId="urn:microsoft.com/office/officeart/2005/8/layout/cycle6"/>
    <dgm:cxn modelId="{603C928B-8DF3-4845-834A-E7E4B94A27AE}" type="presParOf" srcId="{6DFEF7D7-0461-4101-ACB7-7105E8693E8A}" destId="{59AEB665-F74F-4154-AB08-CEB29440E15E}" srcOrd="8" destOrd="0" presId="urn:microsoft.com/office/officeart/2005/8/layout/cycle6"/>
    <dgm:cxn modelId="{809513C2-C5A8-4DED-A27D-CACBA4376188}" type="presParOf" srcId="{6DFEF7D7-0461-4101-ACB7-7105E8693E8A}" destId="{59576207-1E75-439A-AB34-94490C71251E}" srcOrd="9" destOrd="0" presId="urn:microsoft.com/office/officeart/2005/8/layout/cycle6"/>
    <dgm:cxn modelId="{0396DF2E-3EC7-425F-A362-68B0B255B57A}" type="presParOf" srcId="{6DFEF7D7-0461-4101-ACB7-7105E8693E8A}" destId="{AF15A5D0-ACB5-4E27-93C3-378FB26F4743}" srcOrd="10" destOrd="0" presId="urn:microsoft.com/office/officeart/2005/8/layout/cycle6"/>
    <dgm:cxn modelId="{B11E0F3B-F273-44F5-B455-74958A7143E4}" type="presParOf" srcId="{6DFEF7D7-0461-4101-ACB7-7105E8693E8A}" destId="{9D96DD20-07BD-4A1A-B9A5-65364FDAB367}" srcOrd="11" destOrd="0" presId="urn:microsoft.com/office/officeart/2005/8/layout/cycle6"/>
    <dgm:cxn modelId="{A3F2768F-086A-4E26-9B0D-B6C637B74FC6}" type="presParOf" srcId="{6DFEF7D7-0461-4101-ACB7-7105E8693E8A}" destId="{93723BC6-FF30-4268-A377-21F6686D8B8B}" srcOrd="12" destOrd="0" presId="urn:microsoft.com/office/officeart/2005/8/layout/cycle6"/>
    <dgm:cxn modelId="{28D204F5-27F1-4152-93FD-82067594DA04}" type="presParOf" srcId="{6DFEF7D7-0461-4101-ACB7-7105E8693E8A}" destId="{A11AF27C-F85C-4E4F-80CA-E44DA856CC9A}" srcOrd="13" destOrd="0" presId="urn:microsoft.com/office/officeart/2005/8/layout/cycle6"/>
    <dgm:cxn modelId="{89249AE0-6738-4509-A523-1B3C7179F9FF}" type="presParOf" srcId="{6DFEF7D7-0461-4101-ACB7-7105E8693E8A}" destId="{E0940897-E068-44DE-B23C-866E9C63C307}" srcOrd="14" destOrd="0" presId="urn:microsoft.com/office/officeart/2005/8/layout/cycle6"/>
    <dgm:cxn modelId="{2250B5AC-0D3A-469A-AB84-D56D2EB08F73}" type="presParOf" srcId="{6DFEF7D7-0461-4101-ACB7-7105E8693E8A}" destId="{B0E52A2D-B087-456A-9EF8-A7DDC6CECF3C}" srcOrd="15" destOrd="0" presId="urn:microsoft.com/office/officeart/2005/8/layout/cycle6"/>
    <dgm:cxn modelId="{C2DA19E9-3438-4A59-BA94-98D72DDAABE1}" type="presParOf" srcId="{6DFEF7D7-0461-4101-ACB7-7105E8693E8A}" destId="{84335D29-004C-40C5-AB62-9B58A96B0F61}" srcOrd="16" destOrd="0" presId="urn:microsoft.com/office/officeart/2005/8/layout/cycle6"/>
    <dgm:cxn modelId="{32315F4A-0769-461A-B3CD-E91D3BF31F8D}" type="presParOf" srcId="{6DFEF7D7-0461-4101-ACB7-7105E8693E8A}" destId="{E8352F87-6E2E-4993-BDAE-74B223DB63FF}" srcOrd="17" destOrd="0" presId="urn:microsoft.com/office/officeart/2005/8/layout/cycle6"/>
    <dgm:cxn modelId="{7E540901-1BE9-4979-A6EE-8EBB34EA8B02}" type="presParOf" srcId="{6DFEF7D7-0461-4101-ACB7-7105E8693E8A}" destId="{806C6C56-6CE9-432C-B3FE-AC677A76CD8C}" srcOrd="18" destOrd="0" presId="urn:microsoft.com/office/officeart/2005/8/layout/cycle6"/>
    <dgm:cxn modelId="{29B0AE06-50F8-4986-BC41-AEE317CD0669}" type="presParOf" srcId="{6DFEF7D7-0461-4101-ACB7-7105E8693E8A}" destId="{6E822BA8-C372-4A7A-8A66-FCA754FE2084}" srcOrd="19" destOrd="0" presId="urn:microsoft.com/office/officeart/2005/8/layout/cycle6"/>
    <dgm:cxn modelId="{FCAA638F-BD5F-47AE-A1E6-FA97EFDE94C5}" type="presParOf" srcId="{6DFEF7D7-0461-4101-ACB7-7105E8693E8A}" destId="{9E1B59CC-3024-4726-B910-D0CB6E17E543}" srcOrd="20" destOrd="0" presId="urn:microsoft.com/office/officeart/2005/8/layout/cycle6"/>
    <dgm:cxn modelId="{067FC422-EDDC-44DA-8A75-F9BA081816BE}" type="presParOf" srcId="{6DFEF7D7-0461-4101-ACB7-7105E8693E8A}" destId="{0A4D62D2-4CEC-4F33-929C-A5D927EEB51E}" srcOrd="21" destOrd="0" presId="urn:microsoft.com/office/officeart/2005/8/layout/cycle6"/>
    <dgm:cxn modelId="{FF78D815-B970-4513-9E43-713AE71F9E26}" type="presParOf" srcId="{6DFEF7D7-0461-4101-ACB7-7105E8693E8A}" destId="{7575C2E7-035D-4F82-A11C-93195F1E02CA}" srcOrd="22" destOrd="0" presId="urn:microsoft.com/office/officeart/2005/8/layout/cycle6"/>
    <dgm:cxn modelId="{EDD29841-D0B1-4F4F-A745-B1727A7346FF}" type="presParOf" srcId="{6DFEF7D7-0461-4101-ACB7-7105E8693E8A}" destId="{248FD557-6798-4C15-85C3-B6BE8750037A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09DD00-74AF-4F3D-8F0D-05442AD6322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37ED3F-8D06-46BC-9370-030B03A2DB24}">
      <dgm:prSet phldrT="[Text]" custT="1"/>
      <dgm:spPr/>
      <dgm:t>
        <a:bodyPr/>
        <a:lstStyle/>
        <a:p>
          <a:r>
            <a:rPr lang="en-US" sz="1400" dirty="0"/>
            <a:t>Level 1</a:t>
          </a:r>
        </a:p>
      </dgm:t>
    </dgm:pt>
    <dgm:pt modelId="{793F1677-0C11-4ACE-993A-80D8EE2532F5}" type="parTrans" cxnId="{7C265F6B-204F-453C-9445-1270A88A859F}">
      <dgm:prSet/>
      <dgm:spPr/>
      <dgm:t>
        <a:bodyPr/>
        <a:lstStyle/>
        <a:p>
          <a:endParaRPr lang="en-US" sz="1400"/>
        </a:p>
      </dgm:t>
    </dgm:pt>
    <dgm:pt modelId="{C899D134-80BC-4AC8-A09F-884C928014F9}" type="sibTrans" cxnId="{7C265F6B-204F-453C-9445-1270A88A859F}">
      <dgm:prSet/>
      <dgm:spPr/>
      <dgm:t>
        <a:bodyPr/>
        <a:lstStyle/>
        <a:p>
          <a:endParaRPr lang="en-US" sz="1400"/>
        </a:p>
      </dgm:t>
    </dgm:pt>
    <dgm:pt modelId="{BB67841B-449F-4544-948C-E258FEA59533}">
      <dgm:prSet phldrT="[Text]" custT="1"/>
      <dgm:spPr/>
      <dgm:t>
        <a:bodyPr/>
        <a:lstStyle/>
        <a:p>
          <a:r>
            <a:rPr lang="en-US" sz="1400" dirty="0"/>
            <a:t>Inconsistency</a:t>
          </a:r>
        </a:p>
      </dgm:t>
    </dgm:pt>
    <dgm:pt modelId="{8563AC82-FFA9-48A9-AB85-A2460391D1C5}" type="parTrans" cxnId="{5DCD48DC-EE3E-4F85-BEA9-5AC7C4206C84}">
      <dgm:prSet/>
      <dgm:spPr/>
      <dgm:t>
        <a:bodyPr/>
        <a:lstStyle/>
        <a:p>
          <a:endParaRPr lang="en-US" sz="1400"/>
        </a:p>
      </dgm:t>
    </dgm:pt>
    <dgm:pt modelId="{F931557E-461F-4D86-9DDC-735750F33C00}" type="sibTrans" cxnId="{5DCD48DC-EE3E-4F85-BEA9-5AC7C4206C84}">
      <dgm:prSet/>
      <dgm:spPr/>
      <dgm:t>
        <a:bodyPr/>
        <a:lstStyle/>
        <a:p>
          <a:endParaRPr lang="en-US" sz="1400"/>
        </a:p>
      </dgm:t>
    </dgm:pt>
    <dgm:pt modelId="{5FF21A10-7603-4AF6-9001-7D559682BC25}">
      <dgm:prSet phldrT="[Text]" custT="1"/>
      <dgm:spPr/>
      <dgm:t>
        <a:bodyPr/>
        <a:lstStyle/>
        <a:p>
          <a:r>
            <a:rPr lang="en-US" sz="1400" dirty="0"/>
            <a:t>Level 2</a:t>
          </a:r>
        </a:p>
      </dgm:t>
    </dgm:pt>
    <dgm:pt modelId="{026CC37C-48CC-4E5C-9534-CE0E7426B4BF}" type="parTrans" cxnId="{9D971C3B-716E-4B26-9B9F-756F8BDEA42C}">
      <dgm:prSet/>
      <dgm:spPr/>
      <dgm:t>
        <a:bodyPr/>
        <a:lstStyle/>
        <a:p>
          <a:endParaRPr lang="en-US" sz="1400"/>
        </a:p>
      </dgm:t>
    </dgm:pt>
    <dgm:pt modelId="{35F91D3D-47A3-423F-9C98-691A93A8F849}" type="sibTrans" cxnId="{9D971C3B-716E-4B26-9B9F-756F8BDEA42C}">
      <dgm:prSet/>
      <dgm:spPr/>
      <dgm:t>
        <a:bodyPr/>
        <a:lstStyle/>
        <a:p>
          <a:endParaRPr lang="en-US" sz="1400"/>
        </a:p>
      </dgm:t>
    </dgm:pt>
    <dgm:pt modelId="{32ED34BB-0138-4289-9CEB-4630DFBA5F8A}">
      <dgm:prSet phldrT="[Text]" custT="1"/>
      <dgm:spPr/>
      <dgm:t>
        <a:bodyPr/>
        <a:lstStyle/>
        <a:p>
          <a:r>
            <a:rPr lang="en-US" sz="1400" dirty="0"/>
            <a:t>Program level consistency</a:t>
          </a:r>
        </a:p>
      </dgm:t>
    </dgm:pt>
    <dgm:pt modelId="{BCBD6A92-9269-4872-9F88-DBCF1D70599E}" type="parTrans" cxnId="{8F2AFE69-56DA-4DAD-9BCE-8E6D8772AA8E}">
      <dgm:prSet/>
      <dgm:spPr/>
      <dgm:t>
        <a:bodyPr/>
        <a:lstStyle/>
        <a:p>
          <a:endParaRPr lang="en-US" sz="1400"/>
        </a:p>
      </dgm:t>
    </dgm:pt>
    <dgm:pt modelId="{80B7C5A9-479B-456A-8E02-CE7041EA94A2}" type="sibTrans" cxnId="{8F2AFE69-56DA-4DAD-9BCE-8E6D8772AA8E}">
      <dgm:prSet/>
      <dgm:spPr/>
      <dgm:t>
        <a:bodyPr/>
        <a:lstStyle/>
        <a:p>
          <a:endParaRPr lang="en-US" sz="1400"/>
        </a:p>
      </dgm:t>
    </dgm:pt>
    <dgm:pt modelId="{1BA9B328-19B6-4B76-AA33-CAEAD811E6BD}">
      <dgm:prSet phldrT="[Text]" custT="1"/>
      <dgm:spPr/>
      <dgm:t>
        <a:bodyPr/>
        <a:lstStyle/>
        <a:p>
          <a:r>
            <a:rPr lang="en-US" sz="1400" dirty="0"/>
            <a:t>Level 3</a:t>
          </a:r>
        </a:p>
      </dgm:t>
    </dgm:pt>
    <dgm:pt modelId="{97A4DBDB-BFEA-40FE-BC01-6FB66F4F0C88}" type="parTrans" cxnId="{9AA4A9F2-6198-4F5C-9189-629C8BFBF1C7}">
      <dgm:prSet/>
      <dgm:spPr/>
      <dgm:t>
        <a:bodyPr/>
        <a:lstStyle/>
        <a:p>
          <a:endParaRPr lang="en-US" sz="1400"/>
        </a:p>
      </dgm:t>
    </dgm:pt>
    <dgm:pt modelId="{75C4B5A9-65F0-4EB5-B9B9-B96A021F8948}" type="sibTrans" cxnId="{9AA4A9F2-6198-4F5C-9189-629C8BFBF1C7}">
      <dgm:prSet/>
      <dgm:spPr/>
      <dgm:t>
        <a:bodyPr/>
        <a:lstStyle/>
        <a:p>
          <a:endParaRPr lang="en-US" sz="1400"/>
        </a:p>
      </dgm:t>
    </dgm:pt>
    <dgm:pt modelId="{76ECBCA1-7187-4C1F-9274-F612E4A5DD7B}">
      <dgm:prSet phldrT="[Text]" custT="1"/>
      <dgm:spPr/>
      <dgm:t>
        <a:bodyPr/>
        <a:lstStyle/>
        <a:p>
          <a:r>
            <a:rPr lang="en-US" sz="1400" dirty="0"/>
            <a:t>Corporate level consistency</a:t>
          </a:r>
        </a:p>
      </dgm:t>
    </dgm:pt>
    <dgm:pt modelId="{A06A40D7-0909-4B4D-9413-C869FE77CDC8}" type="parTrans" cxnId="{571FA5E5-A3D6-4A66-AD5E-9B37F3731817}">
      <dgm:prSet/>
      <dgm:spPr/>
      <dgm:t>
        <a:bodyPr/>
        <a:lstStyle/>
        <a:p>
          <a:endParaRPr lang="en-US" sz="1400"/>
        </a:p>
      </dgm:t>
    </dgm:pt>
    <dgm:pt modelId="{92F1CB9E-81AA-4988-97E9-1A597E67A44A}" type="sibTrans" cxnId="{571FA5E5-A3D6-4A66-AD5E-9B37F3731817}">
      <dgm:prSet/>
      <dgm:spPr/>
      <dgm:t>
        <a:bodyPr/>
        <a:lstStyle/>
        <a:p>
          <a:endParaRPr lang="en-US" sz="1400"/>
        </a:p>
      </dgm:t>
    </dgm:pt>
    <dgm:pt modelId="{967AE2F2-19A7-4C98-B641-0F8B59FE6531}">
      <dgm:prSet phldrT="[Text]" custT="1"/>
      <dgm:spPr/>
      <dgm:t>
        <a:bodyPr/>
        <a:lstStyle/>
        <a:p>
          <a:r>
            <a:rPr lang="en-US" sz="1400" dirty="0"/>
            <a:t>Level 4</a:t>
          </a:r>
        </a:p>
      </dgm:t>
    </dgm:pt>
    <dgm:pt modelId="{32DBC022-5246-48C9-9E7B-0C9404B5B9B1}" type="parTrans" cxnId="{D47DCD84-9376-458E-8891-F27DDBE3F6F2}">
      <dgm:prSet/>
      <dgm:spPr/>
      <dgm:t>
        <a:bodyPr/>
        <a:lstStyle/>
        <a:p>
          <a:endParaRPr lang="en-US" sz="1400"/>
        </a:p>
      </dgm:t>
    </dgm:pt>
    <dgm:pt modelId="{B931E931-9E90-44A2-9EA2-12C92A263DFB}" type="sibTrans" cxnId="{D47DCD84-9376-458E-8891-F27DDBE3F6F2}">
      <dgm:prSet/>
      <dgm:spPr/>
      <dgm:t>
        <a:bodyPr/>
        <a:lstStyle/>
        <a:p>
          <a:endParaRPr lang="en-US" sz="1400"/>
        </a:p>
      </dgm:t>
    </dgm:pt>
    <dgm:pt modelId="{789E2AC9-DAD6-4055-9643-D4789D2F38C0}">
      <dgm:prSet phldrT="[Text]" custT="1"/>
      <dgm:spPr/>
      <dgm:t>
        <a:bodyPr/>
        <a:lstStyle/>
        <a:p>
          <a:r>
            <a:rPr lang="en-US" sz="1400" dirty="0"/>
            <a:t>Vendor level consistency </a:t>
          </a:r>
        </a:p>
      </dgm:t>
    </dgm:pt>
    <dgm:pt modelId="{E4B5251D-8BAD-408A-B86A-4705E16F94CB}" type="parTrans" cxnId="{47F1E9A1-1626-4349-B7E4-CDE81C7913D4}">
      <dgm:prSet/>
      <dgm:spPr/>
      <dgm:t>
        <a:bodyPr/>
        <a:lstStyle/>
        <a:p>
          <a:endParaRPr lang="en-US" sz="1400"/>
        </a:p>
      </dgm:t>
    </dgm:pt>
    <dgm:pt modelId="{B1FCC6CF-05ED-44BE-B8A1-F30810BCB0BB}" type="sibTrans" cxnId="{47F1E9A1-1626-4349-B7E4-CDE81C7913D4}">
      <dgm:prSet/>
      <dgm:spPr/>
      <dgm:t>
        <a:bodyPr/>
        <a:lstStyle/>
        <a:p>
          <a:endParaRPr lang="en-US" sz="1400"/>
        </a:p>
      </dgm:t>
    </dgm:pt>
    <dgm:pt modelId="{F8ACBE1A-0FD9-4D2C-BF98-9F094295ABF9}" type="pres">
      <dgm:prSet presAssocID="{5309DD00-74AF-4F3D-8F0D-05442AD6322A}" presName="linearFlow" presStyleCnt="0">
        <dgm:presLayoutVars>
          <dgm:dir/>
          <dgm:animLvl val="lvl"/>
          <dgm:resizeHandles val="exact"/>
        </dgm:presLayoutVars>
      </dgm:prSet>
      <dgm:spPr/>
    </dgm:pt>
    <dgm:pt modelId="{FDB3D932-3234-47CA-91A9-727778379AA3}" type="pres">
      <dgm:prSet presAssocID="{8937ED3F-8D06-46BC-9370-030B03A2DB24}" presName="composite" presStyleCnt="0"/>
      <dgm:spPr/>
    </dgm:pt>
    <dgm:pt modelId="{3E661A2F-E09B-4125-82D6-DCDD36E0226E}" type="pres">
      <dgm:prSet presAssocID="{8937ED3F-8D06-46BC-9370-030B03A2DB24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517C7C3-2164-41EF-942B-B538CD57E461}" type="pres">
      <dgm:prSet presAssocID="{8937ED3F-8D06-46BC-9370-030B03A2DB24}" presName="descendantText" presStyleLbl="alignAcc1" presStyleIdx="0" presStyleCnt="4">
        <dgm:presLayoutVars>
          <dgm:bulletEnabled val="1"/>
        </dgm:presLayoutVars>
      </dgm:prSet>
      <dgm:spPr/>
    </dgm:pt>
    <dgm:pt modelId="{89FB52AB-0BF1-4B4F-BFCF-4CC5B2F7EF3A}" type="pres">
      <dgm:prSet presAssocID="{C899D134-80BC-4AC8-A09F-884C928014F9}" presName="sp" presStyleCnt="0"/>
      <dgm:spPr/>
    </dgm:pt>
    <dgm:pt modelId="{76D939A4-E648-48E1-95D5-FEC6C1018BB9}" type="pres">
      <dgm:prSet presAssocID="{5FF21A10-7603-4AF6-9001-7D559682BC25}" presName="composite" presStyleCnt="0"/>
      <dgm:spPr/>
    </dgm:pt>
    <dgm:pt modelId="{9DEC30D6-E8A4-42B9-8093-0FAF44851B53}" type="pres">
      <dgm:prSet presAssocID="{5FF21A10-7603-4AF6-9001-7D559682BC25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12A8587D-523E-430D-B10C-B85DD613E341}" type="pres">
      <dgm:prSet presAssocID="{5FF21A10-7603-4AF6-9001-7D559682BC25}" presName="descendantText" presStyleLbl="alignAcc1" presStyleIdx="1" presStyleCnt="4">
        <dgm:presLayoutVars>
          <dgm:bulletEnabled val="1"/>
        </dgm:presLayoutVars>
      </dgm:prSet>
      <dgm:spPr/>
    </dgm:pt>
    <dgm:pt modelId="{9EF8E7D9-B270-4640-A295-687E2C0F3217}" type="pres">
      <dgm:prSet presAssocID="{35F91D3D-47A3-423F-9C98-691A93A8F849}" presName="sp" presStyleCnt="0"/>
      <dgm:spPr/>
    </dgm:pt>
    <dgm:pt modelId="{839FB2FB-3268-4BFC-B5D1-A966A2397645}" type="pres">
      <dgm:prSet presAssocID="{1BA9B328-19B6-4B76-AA33-CAEAD811E6BD}" presName="composite" presStyleCnt="0"/>
      <dgm:spPr/>
    </dgm:pt>
    <dgm:pt modelId="{4672CA50-06A1-432A-8394-0E8AB76DEFE6}" type="pres">
      <dgm:prSet presAssocID="{1BA9B328-19B6-4B76-AA33-CAEAD811E6B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2964070-B328-4F67-9A3B-C458B0112CDF}" type="pres">
      <dgm:prSet presAssocID="{1BA9B328-19B6-4B76-AA33-CAEAD811E6BD}" presName="descendantText" presStyleLbl="alignAcc1" presStyleIdx="2" presStyleCnt="4">
        <dgm:presLayoutVars>
          <dgm:bulletEnabled val="1"/>
        </dgm:presLayoutVars>
      </dgm:prSet>
      <dgm:spPr/>
    </dgm:pt>
    <dgm:pt modelId="{85E6B591-60BE-480A-856F-EF022F712DDF}" type="pres">
      <dgm:prSet presAssocID="{75C4B5A9-65F0-4EB5-B9B9-B96A021F8948}" presName="sp" presStyleCnt="0"/>
      <dgm:spPr/>
    </dgm:pt>
    <dgm:pt modelId="{F859A0C3-37B4-493F-9692-F061E2E969E9}" type="pres">
      <dgm:prSet presAssocID="{967AE2F2-19A7-4C98-B641-0F8B59FE6531}" presName="composite" presStyleCnt="0"/>
      <dgm:spPr/>
    </dgm:pt>
    <dgm:pt modelId="{069BB557-91AC-4613-B820-C35DB79A0707}" type="pres">
      <dgm:prSet presAssocID="{967AE2F2-19A7-4C98-B641-0F8B59FE6531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A821CC93-3F4C-4A28-A39C-4736C9619C87}" type="pres">
      <dgm:prSet presAssocID="{967AE2F2-19A7-4C98-B641-0F8B59FE6531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87C3B20B-1FA4-4231-A46C-47F8AC4FB815}" type="presOf" srcId="{967AE2F2-19A7-4C98-B641-0F8B59FE6531}" destId="{069BB557-91AC-4613-B820-C35DB79A0707}" srcOrd="0" destOrd="0" presId="urn:microsoft.com/office/officeart/2005/8/layout/chevron2"/>
    <dgm:cxn modelId="{9FBFD226-9A7F-4654-B89C-66BF07406C03}" type="presOf" srcId="{5309DD00-74AF-4F3D-8F0D-05442AD6322A}" destId="{F8ACBE1A-0FD9-4D2C-BF98-9F094295ABF9}" srcOrd="0" destOrd="0" presId="urn:microsoft.com/office/officeart/2005/8/layout/chevron2"/>
    <dgm:cxn modelId="{9D971C3B-716E-4B26-9B9F-756F8BDEA42C}" srcId="{5309DD00-74AF-4F3D-8F0D-05442AD6322A}" destId="{5FF21A10-7603-4AF6-9001-7D559682BC25}" srcOrd="1" destOrd="0" parTransId="{026CC37C-48CC-4E5C-9534-CE0E7426B4BF}" sibTransId="{35F91D3D-47A3-423F-9C98-691A93A8F849}"/>
    <dgm:cxn modelId="{2B1E063D-CBD8-4BBB-9C66-DE5DF7071653}" type="presOf" srcId="{789E2AC9-DAD6-4055-9643-D4789D2F38C0}" destId="{A821CC93-3F4C-4A28-A39C-4736C9619C87}" srcOrd="0" destOrd="0" presId="urn:microsoft.com/office/officeart/2005/8/layout/chevron2"/>
    <dgm:cxn modelId="{8F2AFE69-56DA-4DAD-9BCE-8E6D8772AA8E}" srcId="{5FF21A10-7603-4AF6-9001-7D559682BC25}" destId="{32ED34BB-0138-4289-9CEB-4630DFBA5F8A}" srcOrd="0" destOrd="0" parTransId="{BCBD6A92-9269-4872-9F88-DBCF1D70599E}" sibTransId="{80B7C5A9-479B-456A-8E02-CE7041EA94A2}"/>
    <dgm:cxn modelId="{7C265F6B-204F-453C-9445-1270A88A859F}" srcId="{5309DD00-74AF-4F3D-8F0D-05442AD6322A}" destId="{8937ED3F-8D06-46BC-9370-030B03A2DB24}" srcOrd="0" destOrd="0" parTransId="{793F1677-0C11-4ACE-993A-80D8EE2532F5}" sibTransId="{C899D134-80BC-4AC8-A09F-884C928014F9}"/>
    <dgm:cxn modelId="{58940C79-C975-4920-BE9B-881620F21350}" type="presOf" srcId="{1BA9B328-19B6-4B76-AA33-CAEAD811E6BD}" destId="{4672CA50-06A1-432A-8394-0E8AB76DEFE6}" srcOrd="0" destOrd="0" presId="urn:microsoft.com/office/officeart/2005/8/layout/chevron2"/>
    <dgm:cxn modelId="{D47DCD84-9376-458E-8891-F27DDBE3F6F2}" srcId="{5309DD00-74AF-4F3D-8F0D-05442AD6322A}" destId="{967AE2F2-19A7-4C98-B641-0F8B59FE6531}" srcOrd="3" destOrd="0" parTransId="{32DBC022-5246-48C9-9E7B-0C9404B5B9B1}" sibTransId="{B931E931-9E90-44A2-9EA2-12C92A263DFB}"/>
    <dgm:cxn modelId="{DB686A97-F45D-4224-BA40-7C7BAD5262DD}" type="presOf" srcId="{5FF21A10-7603-4AF6-9001-7D559682BC25}" destId="{9DEC30D6-E8A4-42B9-8093-0FAF44851B53}" srcOrd="0" destOrd="0" presId="urn:microsoft.com/office/officeart/2005/8/layout/chevron2"/>
    <dgm:cxn modelId="{10FBDA98-8A65-400D-9BC2-DB5FE9705E61}" type="presOf" srcId="{76ECBCA1-7187-4C1F-9274-F612E4A5DD7B}" destId="{E2964070-B328-4F67-9A3B-C458B0112CDF}" srcOrd="0" destOrd="0" presId="urn:microsoft.com/office/officeart/2005/8/layout/chevron2"/>
    <dgm:cxn modelId="{47F1E9A1-1626-4349-B7E4-CDE81C7913D4}" srcId="{967AE2F2-19A7-4C98-B641-0F8B59FE6531}" destId="{789E2AC9-DAD6-4055-9643-D4789D2F38C0}" srcOrd="0" destOrd="0" parTransId="{E4B5251D-8BAD-408A-B86A-4705E16F94CB}" sibTransId="{B1FCC6CF-05ED-44BE-B8A1-F30810BCB0BB}"/>
    <dgm:cxn modelId="{0A9525A9-C167-4835-BE26-D66F28F6899D}" type="presOf" srcId="{8937ED3F-8D06-46BC-9370-030B03A2DB24}" destId="{3E661A2F-E09B-4125-82D6-DCDD36E0226E}" srcOrd="0" destOrd="0" presId="urn:microsoft.com/office/officeart/2005/8/layout/chevron2"/>
    <dgm:cxn modelId="{A16245C4-D712-4227-8B22-235A013ACB0B}" type="presOf" srcId="{32ED34BB-0138-4289-9CEB-4630DFBA5F8A}" destId="{12A8587D-523E-430D-B10C-B85DD613E341}" srcOrd="0" destOrd="0" presId="urn:microsoft.com/office/officeart/2005/8/layout/chevron2"/>
    <dgm:cxn modelId="{91D6B9CC-078C-40B8-85F8-A106ACD9B46C}" type="presOf" srcId="{BB67841B-449F-4544-948C-E258FEA59533}" destId="{0517C7C3-2164-41EF-942B-B538CD57E461}" srcOrd="0" destOrd="0" presId="urn:microsoft.com/office/officeart/2005/8/layout/chevron2"/>
    <dgm:cxn modelId="{5DCD48DC-EE3E-4F85-BEA9-5AC7C4206C84}" srcId="{8937ED3F-8D06-46BC-9370-030B03A2DB24}" destId="{BB67841B-449F-4544-948C-E258FEA59533}" srcOrd="0" destOrd="0" parTransId="{8563AC82-FFA9-48A9-AB85-A2460391D1C5}" sibTransId="{F931557E-461F-4D86-9DDC-735750F33C00}"/>
    <dgm:cxn modelId="{571FA5E5-A3D6-4A66-AD5E-9B37F3731817}" srcId="{1BA9B328-19B6-4B76-AA33-CAEAD811E6BD}" destId="{76ECBCA1-7187-4C1F-9274-F612E4A5DD7B}" srcOrd="0" destOrd="0" parTransId="{A06A40D7-0909-4B4D-9413-C869FE77CDC8}" sibTransId="{92F1CB9E-81AA-4988-97E9-1A597E67A44A}"/>
    <dgm:cxn modelId="{9AA4A9F2-6198-4F5C-9189-629C8BFBF1C7}" srcId="{5309DD00-74AF-4F3D-8F0D-05442AD6322A}" destId="{1BA9B328-19B6-4B76-AA33-CAEAD811E6BD}" srcOrd="2" destOrd="0" parTransId="{97A4DBDB-BFEA-40FE-BC01-6FB66F4F0C88}" sibTransId="{75C4B5A9-65F0-4EB5-B9B9-B96A021F8948}"/>
    <dgm:cxn modelId="{E4B4BFDE-EC33-4321-B1CC-31B1DD852C09}" type="presParOf" srcId="{F8ACBE1A-0FD9-4D2C-BF98-9F094295ABF9}" destId="{FDB3D932-3234-47CA-91A9-727778379AA3}" srcOrd="0" destOrd="0" presId="urn:microsoft.com/office/officeart/2005/8/layout/chevron2"/>
    <dgm:cxn modelId="{E8696873-1F1D-42CE-B7B6-FF34BE163131}" type="presParOf" srcId="{FDB3D932-3234-47CA-91A9-727778379AA3}" destId="{3E661A2F-E09B-4125-82D6-DCDD36E0226E}" srcOrd="0" destOrd="0" presId="urn:microsoft.com/office/officeart/2005/8/layout/chevron2"/>
    <dgm:cxn modelId="{361E1078-6EC6-4294-9730-ED4DDFE76D45}" type="presParOf" srcId="{FDB3D932-3234-47CA-91A9-727778379AA3}" destId="{0517C7C3-2164-41EF-942B-B538CD57E461}" srcOrd="1" destOrd="0" presId="urn:microsoft.com/office/officeart/2005/8/layout/chevron2"/>
    <dgm:cxn modelId="{AF7BE20C-B42E-4029-948D-6CA860181829}" type="presParOf" srcId="{F8ACBE1A-0FD9-4D2C-BF98-9F094295ABF9}" destId="{89FB52AB-0BF1-4B4F-BFCF-4CC5B2F7EF3A}" srcOrd="1" destOrd="0" presId="urn:microsoft.com/office/officeart/2005/8/layout/chevron2"/>
    <dgm:cxn modelId="{5B955BFA-FCFF-4FA0-8E4D-A1E8FB539FB7}" type="presParOf" srcId="{F8ACBE1A-0FD9-4D2C-BF98-9F094295ABF9}" destId="{76D939A4-E648-48E1-95D5-FEC6C1018BB9}" srcOrd="2" destOrd="0" presId="urn:microsoft.com/office/officeart/2005/8/layout/chevron2"/>
    <dgm:cxn modelId="{41DAA9AC-5B65-4F85-9768-9857622A74B2}" type="presParOf" srcId="{76D939A4-E648-48E1-95D5-FEC6C1018BB9}" destId="{9DEC30D6-E8A4-42B9-8093-0FAF44851B53}" srcOrd="0" destOrd="0" presId="urn:microsoft.com/office/officeart/2005/8/layout/chevron2"/>
    <dgm:cxn modelId="{AE332CE6-379D-44CE-8530-CCBED5D9F0A8}" type="presParOf" srcId="{76D939A4-E648-48E1-95D5-FEC6C1018BB9}" destId="{12A8587D-523E-430D-B10C-B85DD613E341}" srcOrd="1" destOrd="0" presId="urn:microsoft.com/office/officeart/2005/8/layout/chevron2"/>
    <dgm:cxn modelId="{C33B6582-087A-491D-B021-B365908FAC11}" type="presParOf" srcId="{F8ACBE1A-0FD9-4D2C-BF98-9F094295ABF9}" destId="{9EF8E7D9-B270-4640-A295-687E2C0F3217}" srcOrd="3" destOrd="0" presId="urn:microsoft.com/office/officeart/2005/8/layout/chevron2"/>
    <dgm:cxn modelId="{DDD99989-5B59-4567-8098-2E76D557CBF6}" type="presParOf" srcId="{F8ACBE1A-0FD9-4D2C-BF98-9F094295ABF9}" destId="{839FB2FB-3268-4BFC-B5D1-A966A2397645}" srcOrd="4" destOrd="0" presId="urn:microsoft.com/office/officeart/2005/8/layout/chevron2"/>
    <dgm:cxn modelId="{AD6348A6-4595-4EB7-9593-CD6E97F51485}" type="presParOf" srcId="{839FB2FB-3268-4BFC-B5D1-A966A2397645}" destId="{4672CA50-06A1-432A-8394-0E8AB76DEFE6}" srcOrd="0" destOrd="0" presId="urn:microsoft.com/office/officeart/2005/8/layout/chevron2"/>
    <dgm:cxn modelId="{24B0BE09-FB3F-4FD5-B9E8-231A1FAF5CB6}" type="presParOf" srcId="{839FB2FB-3268-4BFC-B5D1-A966A2397645}" destId="{E2964070-B328-4F67-9A3B-C458B0112CDF}" srcOrd="1" destOrd="0" presId="urn:microsoft.com/office/officeart/2005/8/layout/chevron2"/>
    <dgm:cxn modelId="{319B7FED-7E3B-47C3-999A-1F22F5478876}" type="presParOf" srcId="{F8ACBE1A-0FD9-4D2C-BF98-9F094295ABF9}" destId="{85E6B591-60BE-480A-856F-EF022F712DDF}" srcOrd="5" destOrd="0" presId="urn:microsoft.com/office/officeart/2005/8/layout/chevron2"/>
    <dgm:cxn modelId="{F2340436-52B5-42B2-B4D7-15026E57AE8C}" type="presParOf" srcId="{F8ACBE1A-0FD9-4D2C-BF98-9F094295ABF9}" destId="{F859A0C3-37B4-493F-9692-F061E2E969E9}" srcOrd="6" destOrd="0" presId="urn:microsoft.com/office/officeart/2005/8/layout/chevron2"/>
    <dgm:cxn modelId="{77C9408C-3707-4E4F-9F79-7F215011DF5D}" type="presParOf" srcId="{F859A0C3-37B4-493F-9692-F061E2E969E9}" destId="{069BB557-91AC-4613-B820-C35DB79A0707}" srcOrd="0" destOrd="0" presId="urn:microsoft.com/office/officeart/2005/8/layout/chevron2"/>
    <dgm:cxn modelId="{8E448BB2-9857-4831-ACCF-E20EE6BEFAE9}" type="presParOf" srcId="{F859A0C3-37B4-493F-9692-F061E2E969E9}" destId="{A821CC93-3F4C-4A28-A39C-4736C9619C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EAAEE6-F7CF-46C3-89AE-7DA500199D1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F057C341-D59D-47DD-8C8F-B6E1BDB8D216}">
      <dgm:prSet phldrT="[Text]" custT="1"/>
      <dgm:spPr/>
      <dgm:t>
        <a:bodyPr/>
        <a:lstStyle/>
        <a:p>
          <a:r>
            <a:rPr lang="en-US" sz="1200" b="1" dirty="0"/>
            <a:t> Biotech Maturity Levels</a:t>
          </a:r>
          <a:endParaRPr lang="en-IN" sz="1200" b="1" dirty="0"/>
        </a:p>
      </dgm:t>
    </dgm:pt>
    <dgm:pt modelId="{B5A84353-CA10-48C4-855D-5FCE5A361D08}" type="parTrans" cxnId="{6492CCF5-7E16-47AC-8C05-A5D8D73D8E64}">
      <dgm:prSet/>
      <dgm:spPr/>
      <dgm:t>
        <a:bodyPr/>
        <a:lstStyle/>
        <a:p>
          <a:endParaRPr lang="en-IN" sz="1050" b="1"/>
        </a:p>
      </dgm:t>
    </dgm:pt>
    <dgm:pt modelId="{81413217-EAA3-4396-B159-1B6CCD71B477}" type="sibTrans" cxnId="{6492CCF5-7E16-47AC-8C05-A5D8D73D8E64}">
      <dgm:prSet/>
      <dgm:spPr/>
      <dgm:t>
        <a:bodyPr/>
        <a:lstStyle/>
        <a:p>
          <a:endParaRPr lang="en-IN" sz="1050" b="1"/>
        </a:p>
      </dgm:t>
    </dgm:pt>
    <dgm:pt modelId="{D680B4CD-7849-4515-956B-BEFE4DA33558}">
      <dgm:prSet phldrT="[Text]" custT="1"/>
      <dgm:spPr/>
      <dgm:t>
        <a:bodyPr/>
        <a:lstStyle/>
        <a:p>
          <a:r>
            <a:rPr lang="en-US" sz="1200" b="1" dirty="0">
              <a:solidFill>
                <a:schemeClr val="bg2"/>
              </a:solidFill>
            </a:rPr>
            <a:t>Level 1 </a:t>
          </a:r>
        </a:p>
        <a:p>
          <a:r>
            <a:rPr lang="en-US" sz="1000" b="1" dirty="0"/>
            <a:t>Fully outsourced to a CRO</a:t>
          </a:r>
          <a:endParaRPr lang="en-IN" sz="1000" b="1" dirty="0"/>
        </a:p>
      </dgm:t>
    </dgm:pt>
    <dgm:pt modelId="{14DC6188-F8F2-4053-BE9B-407B0E1CA7BB}" type="parTrans" cxnId="{67C027DC-F26D-44B8-AA0F-D4E00BFB7C11}">
      <dgm:prSet custT="1"/>
      <dgm:spPr/>
      <dgm:t>
        <a:bodyPr/>
        <a:lstStyle/>
        <a:p>
          <a:endParaRPr lang="en-IN" sz="100" b="1"/>
        </a:p>
      </dgm:t>
    </dgm:pt>
    <dgm:pt modelId="{B38B85B3-9F86-4F5C-AEB2-E0B17EF60612}" type="sibTrans" cxnId="{67C027DC-F26D-44B8-AA0F-D4E00BFB7C11}">
      <dgm:prSet/>
      <dgm:spPr/>
      <dgm:t>
        <a:bodyPr/>
        <a:lstStyle/>
        <a:p>
          <a:endParaRPr lang="en-IN" sz="1050" b="1"/>
        </a:p>
      </dgm:t>
    </dgm:pt>
    <dgm:pt modelId="{C2BF962A-EC74-4BFD-AFDD-0C6C79D1D048}">
      <dgm:prSet phldrT="[Text]" custT="1"/>
      <dgm:spPr/>
      <dgm:t>
        <a:bodyPr/>
        <a:lstStyle/>
        <a:p>
          <a:r>
            <a:rPr lang="en-US" sz="1200" b="1" dirty="0">
              <a:solidFill>
                <a:schemeClr val="bg2"/>
              </a:solidFill>
            </a:rPr>
            <a:t>Level 2</a:t>
          </a:r>
        </a:p>
        <a:p>
          <a:r>
            <a:rPr lang="en-US" sz="1000" b="1" dirty="0"/>
            <a:t>1–2-member team and planning to scale</a:t>
          </a:r>
          <a:endParaRPr lang="en-IN" sz="1000" b="1" dirty="0"/>
        </a:p>
      </dgm:t>
    </dgm:pt>
    <dgm:pt modelId="{3FD198FE-E7E3-4ABF-AF71-451ACCAAECE5}" type="parTrans" cxnId="{444D36D2-73F7-4A40-8F36-AC1F75FFF2B8}">
      <dgm:prSet custT="1"/>
      <dgm:spPr/>
      <dgm:t>
        <a:bodyPr/>
        <a:lstStyle/>
        <a:p>
          <a:endParaRPr lang="en-IN" sz="100" b="1"/>
        </a:p>
      </dgm:t>
    </dgm:pt>
    <dgm:pt modelId="{F0423991-15EA-45E5-8763-B3A305247A5A}" type="sibTrans" cxnId="{444D36D2-73F7-4A40-8F36-AC1F75FFF2B8}">
      <dgm:prSet/>
      <dgm:spPr/>
      <dgm:t>
        <a:bodyPr/>
        <a:lstStyle/>
        <a:p>
          <a:endParaRPr lang="en-IN" sz="1050" b="1"/>
        </a:p>
      </dgm:t>
    </dgm:pt>
    <dgm:pt modelId="{1A47A19F-8240-415A-9BD8-534BF87A13A8}">
      <dgm:prSet phldrT="[Text]" custT="1"/>
      <dgm:spPr/>
      <dgm:t>
        <a:bodyPr/>
        <a:lstStyle/>
        <a:p>
          <a:endParaRPr lang="en-US" sz="1200" b="1" dirty="0"/>
        </a:p>
        <a:p>
          <a:r>
            <a:rPr lang="en-US" sz="1200" b="1" dirty="0">
              <a:solidFill>
                <a:schemeClr val="bg2"/>
              </a:solidFill>
            </a:rPr>
            <a:t>Level 3</a:t>
          </a:r>
        </a:p>
        <a:p>
          <a:r>
            <a:rPr lang="en-US" sz="900" b="1" dirty="0"/>
            <a:t>10+ standards team and working with CROs for few projects</a:t>
          </a:r>
        </a:p>
        <a:p>
          <a:endParaRPr lang="en-IN" sz="1200" b="1" dirty="0"/>
        </a:p>
      </dgm:t>
    </dgm:pt>
    <dgm:pt modelId="{AF0945E3-2A73-4823-8BD1-5E630FF518D0}" type="parTrans" cxnId="{E8C72B11-AA62-42CA-9E5A-59FC2791D8E1}">
      <dgm:prSet custT="1"/>
      <dgm:spPr/>
      <dgm:t>
        <a:bodyPr/>
        <a:lstStyle/>
        <a:p>
          <a:endParaRPr lang="en-IN" sz="100" b="1"/>
        </a:p>
      </dgm:t>
    </dgm:pt>
    <dgm:pt modelId="{AD3EAA27-EF18-4CDC-9F9C-93F2D56F82AA}" type="sibTrans" cxnId="{E8C72B11-AA62-42CA-9E5A-59FC2791D8E1}">
      <dgm:prSet/>
      <dgm:spPr/>
      <dgm:t>
        <a:bodyPr/>
        <a:lstStyle/>
        <a:p>
          <a:endParaRPr lang="en-IN" sz="1050" b="1"/>
        </a:p>
      </dgm:t>
    </dgm:pt>
    <dgm:pt modelId="{4DFD52EC-CCAB-4D4B-B991-8FE5E8A053A0}">
      <dgm:prSet phldrT="[Text]" custT="1"/>
      <dgm:spPr/>
      <dgm:t>
        <a:bodyPr/>
        <a:lstStyle/>
        <a:p>
          <a:r>
            <a:rPr lang="en-US" sz="1200" b="1" dirty="0">
              <a:solidFill>
                <a:schemeClr val="bg2"/>
              </a:solidFill>
            </a:rPr>
            <a:t>Level 4</a:t>
          </a:r>
        </a:p>
        <a:p>
          <a:r>
            <a:rPr lang="en-US" sz="1000" b="1" dirty="0"/>
            <a:t>Full-fledged data standards department</a:t>
          </a:r>
          <a:endParaRPr lang="en-IN" sz="1000" b="1" dirty="0"/>
        </a:p>
      </dgm:t>
    </dgm:pt>
    <dgm:pt modelId="{0073D3EF-FE1D-4373-AEF9-D53BFC5B6D2D}" type="parTrans" cxnId="{5E50C99C-1823-447B-8C74-060FB60B1CE3}">
      <dgm:prSet custT="1"/>
      <dgm:spPr/>
      <dgm:t>
        <a:bodyPr/>
        <a:lstStyle/>
        <a:p>
          <a:endParaRPr lang="en-IN" sz="100" b="1"/>
        </a:p>
      </dgm:t>
    </dgm:pt>
    <dgm:pt modelId="{35B63C6D-83B0-46DD-9E02-994133F0562C}" type="sibTrans" cxnId="{5E50C99C-1823-447B-8C74-060FB60B1CE3}">
      <dgm:prSet/>
      <dgm:spPr/>
      <dgm:t>
        <a:bodyPr/>
        <a:lstStyle/>
        <a:p>
          <a:endParaRPr lang="en-IN" sz="1050" b="1"/>
        </a:p>
      </dgm:t>
    </dgm:pt>
    <dgm:pt modelId="{AE3D01DC-0E8B-49E6-B5C8-38E4E24F4F91}" type="pres">
      <dgm:prSet presAssocID="{9EEAAEE6-F7CF-46C3-89AE-7DA500199D1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99688E-B29C-4F19-B9D8-81F71AD0E961}" type="pres">
      <dgm:prSet presAssocID="{F057C341-D59D-47DD-8C8F-B6E1BDB8D216}" presName="root1" presStyleCnt="0"/>
      <dgm:spPr/>
    </dgm:pt>
    <dgm:pt modelId="{D958EF0E-15DD-4160-BB8A-F9D254637ED5}" type="pres">
      <dgm:prSet presAssocID="{F057C341-D59D-47DD-8C8F-B6E1BDB8D216}" presName="LevelOneTextNode" presStyleLbl="node0" presStyleIdx="0" presStyleCnt="1">
        <dgm:presLayoutVars>
          <dgm:chPref val="3"/>
        </dgm:presLayoutVars>
      </dgm:prSet>
      <dgm:spPr/>
    </dgm:pt>
    <dgm:pt modelId="{91B2D362-C3ED-41CC-B0C6-38D20995232C}" type="pres">
      <dgm:prSet presAssocID="{F057C341-D59D-47DD-8C8F-B6E1BDB8D216}" presName="level2hierChild" presStyleCnt="0"/>
      <dgm:spPr/>
    </dgm:pt>
    <dgm:pt modelId="{B9B05960-5B42-4716-BD3A-C860336B6584}" type="pres">
      <dgm:prSet presAssocID="{14DC6188-F8F2-4053-BE9B-407B0E1CA7BB}" presName="conn2-1" presStyleLbl="parChTrans1D2" presStyleIdx="0" presStyleCnt="4"/>
      <dgm:spPr/>
    </dgm:pt>
    <dgm:pt modelId="{39B50A31-429A-4AF4-917A-78A22E08BA6B}" type="pres">
      <dgm:prSet presAssocID="{14DC6188-F8F2-4053-BE9B-407B0E1CA7BB}" presName="connTx" presStyleLbl="parChTrans1D2" presStyleIdx="0" presStyleCnt="4"/>
      <dgm:spPr/>
    </dgm:pt>
    <dgm:pt modelId="{10365095-D701-4BE7-ADD2-0B2C5D2A2CDC}" type="pres">
      <dgm:prSet presAssocID="{D680B4CD-7849-4515-956B-BEFE4DA33558}" presName="root2" presStyleCnt="0"/>
      <dgm:spPr/>
    </dgm:pt>
    <dgm:pt modelId="{A6AB240D-B726-4CA2-885E-0E35272224A6}" type="pres">
      <dgm:prSet presAssocID="{D680B4CD-7849-4515-956B-BEFE4DA33558}" presName="LevelTwoTextNode" presStyleLbl="node2" presStyleIdx="0" presStyleCnt="4">
        <dgm:presLayoutVars>
          <dgm:chPref val="3"/>
        </dgm:presLayoutVars>
      </dgm:prSet>
      <dgm:spPr/>
    </dgm:pt>
    <dgm:pt modelId="{A78EB044-869F-4E7E-9E83-080DD41E458D}" type="pres">
      <dgm:prSet presAssocID="{D680B4CD-7849-4515-956B-BEFE4DA33558}" presName="level3hierChild" presStyleCnt="0"/>
      <dgm:spPr/>
    </dgm:pt>
    <dgm:pt modelId="{E637D7F6-F8A5-49E2-97DF-D3E1056B00F7}" type="pres">
      <dgm:prSet presAssocID="{3FD198FE-E7E3-4ABF-AF71-451ACCAAECE5}" presName="conn2-1" presStyleLbl="parChTrans1D2" presStyleIdx="1" presStyleCnt="4"/>
      <dgm:spPr/>
    </dgm:pt>
    <dgm:pt modelId="{E16B8D69-07E7-4707-8689-D3218E5F7163}" type="pres">
      <dgm:prSet presAssocID="{3FD198FE-E7E3-4ABF-AF71-451ACCAAECE5}" presName="connTx" presStyleLbl="parChTrans1D2" presStyleIdx="1" presStyleCnt="4"/>
      <dgm:spPr/>
    </dgm:pt>
    <dgm:pt modelId="{D990F1F2-3735-4144-8500-EC4993F78334}" type="pres">
      <dgm:prSet presAssocID="{C2BF962A-EC74-4BFD-AFDD-0C6C79D1D048}" presName="root2" presStyleCnt="0"/>
      <dgm:spPr/>
    </dgm:pt>
    <dgm:pt modelId="{61040D7A-0276-4507-A7F9-031A134122F5}" type="pres">
      <dgm:prSet presAssocID="{C2BF962A-EC74-4BFD-AFDD-0C6C79D1D048}" presName="LevelTwoTextNode" presStyleLbl="node2" presStyleIdx="1" presStyleCnt="4">
        <dgm:presLayoutVars>
          <dgm:chPref val="3"/>
        </dgm:presLayoutVars>
      </dgm:prSet>
      <dgm:spPr/>
    </dgm:pt>
    <dgm:pt modelId="{EC0D0FFE-F2DE-41D1-8798-04BD22DCE466}" type="pres">
      <dgm:prSet presAssocID="{C2BF962A-EC74-4BFD-AFDD-0C6C79D1D048}" presName="level3hierChild" presStyleCnt="0"/>
      <dgm:spPr/>
    </dgm:pt>
    <dgm:pt modelId="{90B7ADD4-D1EF-4CF0-AB50-60971ED9C86D}" type="pres">
      <dgm:prSet presAssocID="{AF0945E3-2A73-4823-8BD1-5E630FF518D0}" presName="conn2-1" presStyleLbl="parChTrans1D2" presStyleIdx="2" presStyleCnt="4"/>
      <dgm:spPr/>
    </dgm:pt>
    <dgm:pt modelId="{A41F4D27-DEEB-4443-8514-CFCEC1DCD1B1}" type="pres">
      <dgm:prSet presAssocID="{AF0945E3-2A73-4823-8BD1-5E630FF518D0}" presName="connTx" presStyleLbl="parChTrans1D2" presStyleIdx="2" presStyleCnt="4"/>
      <dgm:spPr/>
    </dgm:pt>
    <dgm:pt modelId="{6B05C228-B40C-48C5-9A57-1889F6C441FA}" type="pres">
      <dgm:prSet presAssocID="{1A47A19F-8240-415A-9BD8-534BF87A13A8}" presName="root2" presStyleCnt="0"/>
      <dgm:spPr/>
    </dgm:pt>
    <dgm:pt modelId="{25129EC1-94CB-4ACD-8989-DB56AE3232D8}" type="pres">
      <dgm:prSet presAssocID="{1A47A19F-8240-415A-9BD8-534BF87A13A8}" presName="LevelTwoTextNode" presStyleLbl="node2" presStyleIdx="2" presStyleCnt="4">
        <dgm:presLayoutVars>
          <dgm:chPref val="3"/>
        </dgm:presLayoutVars>
      </dgm:prSet>
      <dgm:spPr/>
    </dgm:pt>
    <dgm:pt modelId="{A08F4044-DD3A-45B0-93B3-D281D62C131E}" type="pres">
      <dgm:prSet presAssocID="{1A47A19F-8240-415A-9BD8-534BF87A13A8}" presName="level3hierChild" presStyleCnt="0"/>
      <dgm:spPr/>
    </dgm:pt>
    <dgm:pt modelId="{1C3AA425-E247-475F-833C-4F0E4D3B4203}" type="pres">
      <dgm:prSet presAssocID="{0073D3EF-FE1D-4373-AEF9-D53BFC5B6D2D}" presName="conn2-1" presStyleLbl="parChTrans1D2" presStyleIdx="3" presStyleCnt="4"/>
      <dgm:spPr/>
    </dgm:pt>
    <dgm:pt modelId="{544E20C2-CD29-41ED-9B73-14078D2838E3}" type="pres">
      <dgm:prSet presAssocID="{0073D3EF-FE1D-4373-AEF9-D53BFC5B6D2D}" presName="connTx" presStyleLbl="parChTrans1D2" presStyleIdx="3" presStyleCnt="4"/>
      <dgm:spPr/>
    </dgm:pt>
    <dgm:pt modelId="{C1A132DC-6A2E-4CEC-A45B-4FB85FAF563B}" type="pres">
      <dgm:prSet presAssocID="{4DFD52EC-CCAB-4D4B-B991-8FE5E8A053A0}" presName="root2" presStyleCnt="0"/>
      <dgm:spPr/>
    </dgm:pt>
    <dgm:pt modelId="{A8A6AF74-7298-410E-8DBF-4FEBA96A16C9}" type="pres">
      <dgm:prSet presAssocID="{4DFD52EC-CCAB-4D4B-B991-8FE5E8A053A0}" presName="LevelTwoTextNode" presStyleLbl="node2" presStyleIdx="3" presStyleCnt="4">
        <dgm:presLayoutVars>
          <dgm:chPref val="3"/>
        </dgm:presLayoutVars>
      </dgm:prSet>
      <dgm:spPr/>
    </dgm:pt>
    <dgm:pt modelId="{11DAABDB-A2DD-4E0B-8F04-6C3CAE6B13CA}" type="pres">
      <dgm:prSet presAssocID="{4DFD52EC-CCAB-4D4B-B991-8FE5E8A053A0}" presName="level3hierChild" presStyleCnt="0"/>
      <dgm:spPr/>
    </dgm:pt>
  </dgm:ptLst>
  <dgm:cxnLst>
    <dgm:cxn modelId="{98BD0901-0E4D-482D-B54D-A0FD0B68645D}" type="presOf" srcId="{9EEAAEE6-F7CF-46C3-89AE-7DA500199D17}" destId="{AE3D01DC-0E8B-49E6-B5C8-38E4E24F4F91}" srcOrd="0" destOrd="0" presId="urn:microsoft.com/office/officeart/2008/layout/HorizontalMultiLevelHierarchy"/>
    <dgm:cxn modelId="{E8C72B11-AA62-42CA-9E5A-59FC2791D8E1}" srcId="{F057C341-D59D-47DD-8C8F-B6E1BDB8D216}" destId="{1A47A19F-8240-415A-9BD8-534BF87A13A8}" srcOrd="2" destOrd="0" parTransId="{AF0945E3-2A73-4823-8BD1-5E630FF518D0}" sibTransId="{AD3EAA27-EF18-4CDC-9F9C-93F2D56F82AA}"/>
    <dgm:cxn modelId="{0E879E29-ACD9-49D5-83D8-A2D3DA45EA6E}" type="presOf" srcId="{3FD198FE-E7E3-4ABF-AF71-451ACCAAECE5}" destId="{E16B8D69-07E7-4707-8689-D3218E5F7163}" srcOrd="1" destOrd="0" presId="urn:microsoft.com/office/officeart/2008/layout/HorizontalMultiLevelHierarchy"/>
    <dgm:cxn modelId="{A5A97C34-399A-4A81-9DC6-25E1E4DAB9EF}" type="presOf" srcId="{D680B4CD-7849-4515-956B-BEFE4DA33558}" destId="{A6AB240D-B726-4CA2-885E-0E35272224A6}" srcOrd="0" destOrd="0" presId="urn:microsoft.com/office/officeart/2008/layout/HorizontalMultiLevelHierarchy"/>
    <dgm:cxn modelId="{EE0B8D60-C2C3-4325-A5DD-2B5CD25F6E8B}" type="presOf" srcId="{14DC6188-F8F2-4053-BE9B-407B0E1CA7BB}" destId="{B9B05960-5B42-4716-BD3A-C860336B6584}" srcOrd="0" destOrd="0" presId="urn:microsoft.com/office/officeart/2008/layout/HorizontalMultiLevelHierarchy"/>
    <dgm:cxn modelId="{C4DA0A41-7A38-4E46-8795-858D752F9718}" type="presOf" srcId="{0073D3EF-FE1D-4373-AEF9-D53BFC5B6D2D}" destId="{1C3AA425-E247-475F-833C-4F0E4D3B4203}" srcOrd="0" destOrd="0" presId="urn:microsoft.com/office/officeart/2008/layout/HorizontalMultiLevelHierarchy"/>
    <dgm:cxn modelId="{02FD5F6C-03BC-4202-B6CE-83A3369BD077}" type="presOf" srcId="{14DC6188-F8F2-4053-BE9B-407B0E1CA7BB}" destId="{39B50A31-429A-4AF4-917A-78A22E08BA6B}" srcOrd="1" destOrd="0" presId="urn:microsoft.com/office/officeart/2008/layout/HorizontalMultiLevelHierarchy"/>
    <dgm:cxn modelId="{93ED7072-7F02-42BA-A901-5D0C2B8279FD}" type="presOf" srcId="{0073D3EF-FE1D-4373-AEF9-D53BFC5B6D2D}" destId="{544E20C2-CD29-41ED-9B73-14078D2838E3}" srcOrd="1" destOrd="0" presId="urn:microsoft.com/office/officeart/2008/layout/HorizontalMultiLevelHierarchy"/>
    <dgm:cxn modelId="{474B8476-2B21-4146-AC45-6CD6700CA78B}" type="presOf" srcId="{AF0945E3-2A73-4823-8BD1-5E630FF518D0}" destId="{90B7ADD4-D1EF-4CF0-AB50-60971ED9C86D}" srcOrd="0" destOrd="0" presId="urn:microsoft.com/office/officeart/2008/layout/HorizontalMultiLevelHierarchy"/>
    <dgm:cxn modelId="{850ACC78-190A-4992-B92D-04AF4EB88AE2}" type="presOf" srcId="{F057C341-D59D-47DD-8C8F-B6E1BDB8D216}" destId="{D958EF0E-15DD-4160-BB8A-F9D254637ED5}" srcOrd="0" destOrd="0" presId="urn:microsoft.com/office/officeart/2008/layout/HorizontalMultiLevelHierarchy"/>
    <dgm:cxn modelId="{8CBE7379-2483-4590-96D7-9C3758882E10}" type="presOf" srcId="{1A47A19F-8240-415A-9BD8-534BF87A13A8}" destId="{25129EC1-94CB-4ACD-8989-DB56AE3232D8}" srcOrd="0" destOrd="0" presId="urn:microsoft.com/office/officeart/2008/layout/HorizontalMultiLevelHierarchy"/>
    <dgm:cxn modelId="{67AAEC97-92DF-4B1B-80C6-CEE2CA80A78D}" type="presOf" srcId="{3FD198FE-E7E3-4ABF-AF71-451ACCAAECE5}" destId="{E637D7F6-F8A5-49E2-97DF-D3E1056B00F7}" srcOrd="0" destOrd="0" presId="urn:microsoft.com/office/officeart/2008/layout/HorizontalMultiLevelHierarchy"/>
    <dgm:cxn modelId="{5E50C99C-1823-447B-8C74-060FB60B1CE3}" srcId="{F057C341-D59D-47DD-8C8F-B6E1BDB8D216}" destId="{4DFD52EC-CCAB-4D4B-B991-8FE5E8A053A0}" srcOrd="3" destOrd="0" parTransId="{0073D3EF-FE1D-4373-AEF9-D53BFC5B6D2D}" sibTransId="{35B63C6D-83B0-46DD-9E02-994133F0562C}"/>
    <dgm:cxn modelId="{444D36D2-73F7-4A40-8F36-AC1F75FFF2B8}" srcId="{F057C341-D59D-47DD-8C8F-B6E1BDB8D216}" destId="{C2BF962A-EC74-4BFD-AFDD-0C6C79D1D048}" srcOrd="1" destOrd="0" parTransId="{3FD198FE-E7E3-4ABF-AF71-451ACCAAECE5}" sibTransId="{F0423991-15EA-45E5-8763-B3A305247A5A}"/>
    <dgm:cxn modelId="{9C0877D4-BBD8-4A1D-85A5-600C10B1E0DC}" type="presOf" srcId="{4DFD52EC-CCAB-4D4B-B991-8FE5E8A053A0}" destId="{A8A6AF74-7298-410E-8DBF-4FEBA96A16C9}" srcOrd="0" destOrd="0" presId="urn:microsoft.com/office/officeart/2008/layout/HorizontalMultiLevelHierarchy"/>
    <dgm:cxn modelId="{67C027DC-F26D-44B8-AA0F-D4E00BFB7C11}" srcId="{F057C341-D59D-47DD-8C8F-B6E1BDB8D216}" destId="{D680B4CD-7849-4515-956B-BEFE4DA33558}" srcOrd="0" destOrd="0" parTransId="{14DC6188-F8F2-4053-BE9B-407B0E1CA7BB}" sibTransId="{B38B85B3-9F86-4F5C-AEB2-E0B17EF60612}"/>
    <dgm:cxn modelId="{1AA4D0E2-6897-4CA2-983C-5268DA7E2158}" type="presOf" srcId="{AF0945E3-2A73-4823-8BD1-5E630FF518D0}" destId="{A41F4D27-DEEB-4443-8514-CFCEC1DCD1B1}" srcOrd="1" destOrd="0" presId="urn:microsoft.com/office/officeart/2008/layout/HorizontalMultiLevelHierarchy"/>
    <dgm:cxn modelId="{FBE4D0F4-7E84-4052-A28C-13411B924DD7}" type="presOf" srcId="{C2BF962A-EC74-4BFD-AFDD-0C6C79D1D048}" destId="{61040D7A-0276-4507-A7F9-031A134122F5}" srcOrd="0" destOrd="0" presId="urn:microsoft.com/office/officeart/2008/layout/HorizontalMultiLevelHierarchy"/>
    <dgm:cxn modelId="{6492CCF5-7E16-47AC-8C05-A5D8D73D8E64}" srcId="{9EEAAEE6-F7CF-46C3-89AE-7DA500199D17}" destId="{F057C341-D59D-47DD-8C8F-B6E1BDB8D216}" srcOrd="0" destOrd="0" parTransId="{B5A84353-CA10-48C4-855D-5FCE5A361D08}" sibTransId="{81413217-EAA3-4396-B159-1B6CCD71B477}"/>
    <dgm:cxn modelId="{A3695B16-E5EE-4396-BC39-5FD7A4002D28}" type="presParOf" srcId="{AE3D01DC-0E8B-49E6-B5C8-38E4E24F4F91}" destId="{4E99688E-B29C-4F19-B9D8-81F71AD0E961}" srcOrd="0" destOrd="0" presId="urn:microsoft.com/office/officeart/2008/layout/HorizontalMultiLevelHierarchy"/>
    <dgm:cxn modelId="{F8C6916F-4A74-4272-B4CA-A28CD18D8FB1}" type="presParOf" srcId="{4E99688E-B29C-4F19-B9D8-81F71AD0E961}" destId="{D958EF0E-15DD-4160-BB8A-F9D254637ED5}" srcOrd="0" destOrd="0" presId="urn:microsoft.com/office/officeart/2008/layout/HorizontalMultiLevelHierarchy"/>
    <dgm:cxn modelId="{C30C4B82-E026-417B-AF1B-A0F2AF5B6DDF}" type="presParOf" srcId="{4E99688E-B29C-4F19-B9D8-81F71AD0E961}" destId="{91B2D362-C3ED-41CC-B0C6-38D20995232C}" srcOrd="1" destOrd="0" presId="urn:microsoft.com/office/officeart/2008/layout/HorizontalMultiLevelHierarchy"/>
    <dgm:cxn modelId="{12319A8B-B1BC-4045-A505-A201679C5EC8}" type="presParOf" srcId="{91B2D362-C3ED-41CC-B0C6-38D20995232C}" destId="{B9B05960-5B42-4716-BD3A-C860336B6584}" srcOrd="0" destOrd="0" presId="urn:microsoft.com/office/officeart/2008/layout/HorizontalMultiLevelHierarchy"/>
    <dgm:cxn modelId="{406C0497-A97A-4718-9FC9-7BBD2F1142D1}" type="presParOf" srcId="{B9B05960-5B42-4716-BD3A-C860336B6584}" destId="{39B50A31-429A-4AF4-917A-78A22E08BA6B}" srcOrd="0" destOrd="0" presId="urn:microsoft.com/office/officeart/2008/layout/HorizontalMultiLevelHierarchy"/>
    <dgm:cxn modelId="{02CC9DAC-C81F-483F-B98D-CD4F934ECC32}" type="presParOf" srcId="{91B2D362-C3ED-41CC-B0C6-38D20995232C}" destId="{10365095-D701-4BE7-ADD2-0B2C5D2A2CDC}" srcOrd="1" destOrd="0" presId="urn:microsoft.com/office/officeart/2008/layout/HorizontalMultiLevelHierarchy"/>
    <dgm:cxn modelId="{67F857D0-3CAB-49D7-9275-DA9E111029DA}" type="presParOf" srcId="{10365095-D701-4BE7-ADD2-0B2C5D2A2CDC}" destId="{A6AB240D-B726-4CA2-885E-0E35272224A6}" srcOrd="0" destOrd="0" presId="urn:microsoft.com/office/officeart/2008/layout/HorizontalMultiLevelHierarchy"/>
    <dgm:cxn modelId="{1C2459EB-2B28-4340-80DF-F178C77AD091}" type="presParOf" srcId="{10365095-D701-4BE7-ADD2-0B2C5D2A2CDC}" destId="{A78EB044-869F-4E7E-9E83-080DD41E458D}" srcOrd="1" destOrd="0" presId="urn:microsoft.com/office/officeart/2008/layout/HorizontalMultiLevelHierarchy"/>
    <dgm:cxn modelId="{F6CB22AC-936B-4B21-BF52-DA10E22A08ED}" type="presParOf" srcId="{91B2D362-C3ED-41CC-B0C6-38D20995232C}" destId="{E637D7F6-F8A5-49E2-97DF-D3E1056B00F7}" srcOrd="2" destOrd="0" presId="urn:microsoft.com/office/officeart/2008/layout/HorizontalMultiLevelHierarchy"/>
    <dgm:cxn modelId="{7D92B505-7726-4501-B67D-333F696408CC}" type="presParOf" srcId="{E637D7F6-F8A5-49E2-97DF-D3E1056B00F7}" destId="{E16B8D69-07E7-4707-8689-D3218E5F7163}" srcOrd="0" destOrd="0" presId="urn:microsoft.com/office/officeart/2008/layout/HorizontalMultiLevelHierarchy"/>
    <dgm:cxn modelId="{BE129BE8-6246-4EDB-9984-2026801EB520}" type="presParOf" srcId="{91B2D362-C3ED-41CC-B0C6-38D20995232C}" destId="{D990F1F2-3735-4144-8500-EC4993F78334}" srcOrd="3" destOrd="0" presId="urn:microsoft.com/office/officeart/2008/layout/HorizontalMultiLevelHierarchy"/>
    <dgm:cxn modelId="{90E51892-38B8-4081-BE7F-3B3417B3F831}" type="presParOf" srcId="{D990F1F2-3735-4144-8500-EC4993F78334}" destId="{61040D7A-0276-4507-A7F9-031A134122F5}" srcOrd="0" destOrd="0" presId="urn:microsoft.com/office/officeart/2008/layout/HorizontalMultiLevelHierarchy"/>
    <dgm:cxn modelId="{0F4D2707-1F6B-4925-8158-D140CA3E1460}" type="presParOf" srcId="{D990F1F2-3735-4144-8500-EC4993F78334}" destId="{EC0D0FFE-F2DE-41D1-8798-04BD22DCE466}" srcOrd="1" destOrd="0" presId="urn:microsoft.com/office/officeart/2008/layout/HorizontalMultiLevelHierarchy"/>
    <dgm:cxn modelId="{A4F98794-07B1-47A2-A050-3BF97A481E55}" type="presParOf" srcId="{91B2D362-C3ED-41CC-B0C6-38D20995232C}" destId="{90B7ADD4-D1EF-4CF0-AB50-60971ED9C86D}" srcOrd="4" destOrd="0" presId="urn:microsoft.com/office/officeart/2008/layout/HorizontalMultiLevelHierarchy"/>
    <dgm:cxn modelId="{68EE8D4A-A4F6-4B0A-AA60-39F6EB2E4C17}" type="presParOf" srcId="{90B7ADD4-D1EF-4CF0-AB50-60971ED9C86D}" destId="{A41F4D27-DEEB-4443-8514-CFCEC1DCD1B1}" srcOrd="0" destOrd="0" presId="urn:microsoft.com/office/officeart/2008/layout/HorizontalMultiLevelHierarchy"/>
    <dgm:cxn modelId="{0C723BF8-ED94-49A7-9C44-E54E0F5B82B0}" type="presParOf" srcId="{91B2D362-C3ED-41CC-B0C6-38D20995232C}" destId="{6B05C228-B40C-48C5-9A57-1889F6C441FA}" srcOrd="5" destOrd="0" presId="urn:microsoft.com/office/officeart/2008/layout/HorizontalMultiLevelHierarchy"/>
    <dgm:cxn modelId="{ABBA7AB1-515B-42FA-BA71-3B92ED2550E8}" type="presParOf" srcId="{6B05C228-B40C-48C5-9A57-1889F6C441FA}" destId="{25129EC1-94CB-4ACD-8989-DB56AE3232D8}" srcOrd="0" destOrd="0" presId="urn:microsoft.com/office/officeart/2008/layout/HorizontalMultiLevelHierarchy"/>
    <dgm:cxn modelId="{4948BD99-C367-43F7-A0F9-486D8B01C4FE}" type="presParOf" srcId="{6B05C228-B40C-48C5-9A57-1889F6C441FA}" destId="{A08F4044-DD3A-45B0-93B3-D281D62C131E}" srcOrd="1" destOrd="0" presId="urn:microsoft.com/office/officeart/2008/layout/HorizontalMultiLevelHierarchy"/>
    <dgm:cxn modelId="{A8185D5B-3C5D-4C35-9AC4-BA0D4A45449F}" type="presParOf" srcId="{91B2D362-C3ED-41CC-B0C6-38D20995232C}" destId="{1C3AA425-E247-475F-833C-4F0E4D3B4203}" srcOrd="6" destOrd="0" presId="urn:microsoft.com/office/officeart/2008/layout/HorizontalMultiLevelHierarchy"/>
    <dgm:cxn modelId="{C5C784EF-9D3E-4C76-A16A-11C3E7EE2D4A}" type="presParOf" srcId="{1C3AA425-E247-475F-833C-4F0E4D3B4203}" destId="{544E20C2-CD29-41ED-9B73-14078D2838E3}" srcOrd="0" destOrd="0" presId="urn:microsoft.com/office/officeart/2008/layout/HorizontalMultiLevelHierarchy"/>
    <dgm:cxn modelId="{2A0FDAF8-2C55-4846-8456-F4B6D55E7B12}" type="presParOf" srcId="{91B2D362-C3ED-41CC-B0C6-38D20995232C}" destId="{C1A132DC-6A2E-4CEC-A45B-4FB85FAF563B}" srcOrd="7" destOrd="0" presId="urn:microsoft.com/office/officeart/2008/layout/HorizontalMultiLevelHierarchy"/>
    <dgm:cxn modelId="{326CB1E9-C2B4-4788-967B-C89286C8A249}" type="presParOf" srcId="{C1A132DC-6A2E-4CEC-A45B-4FB85FAF563B}" destId="{A8A6AF74-7298-410E-8DBF-4FEBA96A16C9}" srcOrd="0" destOrd="0" presId="urn:microsoft.com/office/officeart/2008/layout/HorizontalMultiLevelHierarchy"/>
    <dgm:cxn modelId="{5F5DDF41-B8F0-4B12-8AA9-BCD46EE5D034}" type="presParOf" srcId="{C1A132DC-6A2E-4CEC-A45B-4FB85FAF563B}" destId="{11DAABDB-A2DD-4E0B-8F04-6C3CAE6B13C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1B5C9-488C-49FE-B768-C584BEE40CF0}">
      <dsp:nvSpPr>
        <dsp:cNvPr id="0" name=""/>
        <dsp:cNvSpPr/>
      </dsp:nvSpPr>
      <dsp:spPr>
        <a:xfrm>
          <a:off x="2112705" y="-109947"/>
          <a:ext cx="892688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Efficiency</a:t>
          </a:r>
          <a:endParaRPr lang="en-IN" sz="1100" b="1" kern="1200" dirty="0"/>
        </a:p>
      </dsp:txBody>
      <dsp:txXfrm>
        <a:off x="2148471" y="-74181"/>
        <a:ext cx="821156" cy="661129"/>
      </dsp:txXfrm>
    </dsp:sp>
    <dsp:sp modelId="{E1359B5E-EE15-4475-8AAA-113DF1EAD626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2211978" y="58153"/>
              </a:moveTo>
              <a:arcTo wR="1762916" hR="1762916" stAng="17085444" swAng="5375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608333-9199-4F13-8F0B-B09DF7CFBA15}">
      <dsp:nvSpPr>
        <dsp:cNvPr id="0" name=""/>
        <dsp:cNvSpPr/>
      </dsp:nvSpPr>
      <dsp:spPr>
        <a:xfrm>
          <a:off x="3227402" y="406399"/>
          <a:ext cx="1156434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Traceability</a:t>
          </a:r>
          <a:endParaRPr lang="en-IN" sz="1100" b="1" kern="1200" dirty="0"/>
        </a:p>
      </dsp:txBody>
      <dsp:txXfrm>
        <a:off x="3263168" y="442165"/>
        <a:ext cx="1084902" cy="661129"/>
      </dsp:txXfrm>
    </dsp:sp>
    <dsp:sp modelId="{39702BF7-39B8-41E3-ADC3-EDC9826B2FE6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3293090" y="887449"/>
              </a:moveTo>
              <a:arcTo wR="1762916" hR="1762916" stAng="19813477" swAng="10561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94054-5407-49B1-9E03-7869E0A9D3FC}">
      <dsp:nvSpPr>
        <dsp:cNvPr id="0" name=""/>
        <dsp:cNvSpPr/>
      </dsp:nvSpPr>
      <dsp:spPr>
        <a:xfrm>
          <a:off x="3875621" y="1652969"/>
          <a:ext cx="892688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Innovation</a:t>
          </a:r>
          <a:endParaRPr lang="en-IN" sz="1100" b="1" kern="1200" dirty="0"/>
        </a:p>
      </dsp:txBody>
      <dsp:txXfrm>
        <a:off x="3911387" y="1688735"/>
        <a:ext cx="821156" cy="661129"/>
      </dsp:txXfrm>
    </dsp:sp>
    <dsp:sp modelId="{59AEB665-F74F-4154-AB08-CEB29440E15E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3486198" y="2134628"/>
              </a:moveTo>
              <a:arcTo wR="1762916" hR="1762916" stAng="730334" swAng="10561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76207-1E75-439A-AB34-94490C71251E}">
      <dsp:nvSpPr>
        <dsp:cNvPr id="0" name=""/>
        <dsp:cNvSpPr/>
      </dsp:nvSpPr>
      <dsp:spPr>
        <a:xfrm>
          <a:off x="3197987" y="2899539"/>
          <a:ext cx="1215264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Streamline</a:t>
          </a:r>
          <a:endParaRPr lang="en-IN" sz="1100" b="1" kern="1200" dirty="0"/>
        </a:p>
      </dsp:txBody>
      <dsp:txXfrm>
        <a:off x="3233753" y="2935305"/>
        <a:ext cx="1143732" cy="661129"/>
      </dsp:txXfrm>
    </dsp:sp>
    <dsp:sp modelId="{9D96DD20-07BD-4A1A-B9A5-65364FDAB367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2471979" y="3376949"/>
              </a:moveTo>
              <a:arcTo wR="1762916" hR="1762916" stAng="3977014" swAng="5375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23BC6-FF30-4268-A377-21F6686D8B8B}">
      <dsp:nvSpPr>
        <dsp:cNvPr id="0" name=""/>
        <dsp:cNvSpPr/>
      </dsp:nvSpPr>
      <dsp:spPr>
        <a:xfrm>
          <a:off x="2112705" y="3415885"/>
          <a:ext cx="892688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Data quality</a:t>
          </a:r>
          <a:endParaRPr lang="en-IN" sz="1100" b="1" kern="1200" dirty="0"/>
        </a:p>
      </dsp:txBody>
      <dsp:txXfrm>
        <a:off x="2148471" y="3451651"/>
        <a:ext cx="821156" cy="661129"/>
      </dsp:txXfrm>
    </dsp:sp>
    <dsp:sp modelId="{E0940897-E068-44DE-B23C-866E9C63C307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1313854" y="3467679"/>
              </a:moveTo>
              <a:arcTo wR="1762916" hR="1762916" stAng="6285444" swAng="5375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E52A2D-B087-456A-9EF8-A7DDC6CECF3C}">
      <dsp:nvSpPr>
        <dsp:cNvPr id="0" name=""/>
        <dsp:cNvSpPr/>
      </dsp:nvSpPr>
      <dsp:spPr>
        <a:xfrm>
          <a:off x="711668" y="2899539"/>
          <a:ext cx="1201622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Predictability</a:t>
          </a:r>
          <a:endParaRPr lang="en-IN" sz="1100" b="1" kern="1200" dirty="0"/>
        </a:p>
      </dsp:txBody>
      <dsp:txXfrm>
        <a:off x="747434" y="2935305"/>
        <a:ext cx="1130090" cy="661129"/>
      </dsp:txXfrm>
    </dsp:sp>
    <dsp:sp modelId="{E8352F87-6E2E-4993-BDAE-74B223DB63FF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232742" y="2638382"/>
              </a:moveTo>
              <a:arcTo wR="1762916" hR="1762916" stAng="9013477" swAng="10561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C6C56-6CE9-432C-B3FE-AC677A76CD8C}">
      <dsp:nvSpPr>
        <dsp:cNvPr id="0" name=""/>
        <dsp:cNvSpPr/>
      </dsp:nvSpPr>
      <dsp:spPr>
        <a:xfrm>
          <a:off x="349789" y="1652969"/>
          <a:ext cx="892688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Reduced</a:t>
          </a:r>
          <a:r>
            <a:rPr lang="en-US" sz="1100" b="1" kern="1200" baseline="0" dirty="0"/>
            <a:t> costs</a:t>
          </a:r>
          <a:endParaRPr lang="en-IN" sz="1100" b="1" kern="1200" dirty="0"/>
        </a:p>
      </dsp:txBody>
      <dsp:txXfrm>
        <a:off x="385555" y="1688735"/>
        <a:ext cx="821156" cy="661129"/>
      </dsp:txXfrm>
    </dsp:sp>
    <dsp:sp modelId="{9E1B59CC-3024-4726-B910-D0CB6E17E543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39633" y="1391203"/>
              </a:moveTo>
              <a:arcTo wR="1762916" hR="1762916" stAng="11530334" swAng="10561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D62D2-4CEC-4F33-929C-A5D927EEB51E}">
      <dsp:nvSpPr>
        <dsp:cNvPr id="0" name=""/>
        <dsp:cNvSpPr/>
      </dsp:nvSpPr>
      <dsp:spPr>
        <a:xfrm>
          <a:off x="866135" y="406399"/>
          <a:ext cx="892688" cy="7326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Data sharing </a:t>
          </a:r>
          <a:endParaRPr lang="en-IN" sz="1100" b="1" kern="1200" dirty="0"/>
        </a:p>
      </dsp:txBody>
      <dsp:txXfrm>
        <a:off x="901901" y="442165"/>
        <a:ext cx="821156" cy="661129"/>
      </dsp:txXfrm>
    </dsp:sp>
    <dsp:sp modelId="{248FD557-6798-4C15-85C3-B6BE8750037A}">
      <dsp:nvSpPr>
        <dsp:cNvPr id="0" name=""/>
        <dsp:cNvSpPr/>
      </dsp:nvSpPr>
      <dsp:spPr>
        <a:xfrm>
          <a:off x="796133" y="256383"/>
          <a:ext cx="3525832" cy="3525832"/>
        </a:xfrm>
        <a:custGeom>
          <a:avLst/>
          <a:gdLst/>
          <a:ahLst/>
          <a:cxnLst/>
          <a:rect l="0" t="0" r="0" b="0"/>
          <a:pathLst>
            <a:path>
              <a:moveTo>
                <a:pt x="966066" y="190369"/>
              </a:moveTo>
              <a:arcTo wR="1762916" hR="1762916" stAng="14587650" swAng="7250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61A2F-E09B-4125-82D6-DCDD36E0226E}">
      <dsp:nvSpPr>
        <dsp:cNvPr id="0" name=""/>
        <dsp:cNvSpPr/>
      </dsp:nvSpPr>
      <dsp:spPr>
        <a:xfrm rot="5400000">
          <a:off x="-136041" y="136897"/>
          <a:ext cx="906941" cy="6348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Level 1</a:t>
          </a:r>
        </a:p>
      </dsp:txBody>
      <dsp:txXfrm rot="-5400000">
        <a:off x="1" y="318286"/>
        <a:ext cx="634859" cy="272082"/>
      </dsp:txXfrm>
    </dsp:sp>
    <dsp:sp modelId="{0517C7C3-2164-41EF-942B-B538CD57E461}">
      <dsp:nvSpPr>
        <dsp:cNvPr id="0" name=""/>
        <dsp:cNvSpPr/>
      </dsp:nvSpPr>
      <dsp:spPr>
        <a:xfrm rot="5400000">
          <a:off x="1749873" y="-1114157"/>
          <a:ext cx="589512" cy="2819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Inconsistency</a:t>
          </a:r>
        </a:p>
      </dsp:txBody>
      <dsp:txXfrm rot="-5400000">
        <a:off x="634859" y="29635"/>
        <a:ext cx="2790762" cy="531956"/>
      </dsp:txXfrm>
    </dsp:sp>
    <dsp:sp modelId="{9DEC30D6-E8A4-42B9-8093-0FAF44851B53}">
      <dsp:nvSpPr>
        <dsp:cNvPr id="0" name=""/>
        <dsp:cNvSpPr/>
      </dsp:nvSpPr>
      <dsp:spPr>
        <a:xfrm rot="5400000">
          <a:off x="-136041" y="890563"/>
          <a:ext cx="906941" cy="6348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Level 2</a:t>
          </a:r>
        </a:p>
      </dsp:txBody>
      <dsp:txXfrm rot="-5400000">
        <a:off x="1" y="1071952"/>
        <a:ext cx="634859" cy="272082"/>
      </dsp:txXfrm>
    </dsp:sp>
    <dsp:sp modelId="{12A8587D-523E-430D-B10C-B85DD613E341}">
      <dsp:nvSpPr>
        <dsp:cNvPr id="0" name=""/>
        <dsp:cNvSpPr/>
      </dsp:nvSpPr>
      <dsp:spPr>
        <a:xfrm rot="5400000">
          <a:off x="1749873" y="-360491"/>
          <a:ext cx="589512" cy="2819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Program level consistency</a:t>
          </a:r>
        </a:p>
      </dsp:txBody>
      <dsp:txXfrm rot="-5400000">
        <a:off x="634859" y="783301"/>
        <a:ext cx="2790762" cy="531956"/>
      </dsp:txXfrm>
    </dsp:sp>
    <dsp:sp modelId="{4672CA50-06A1-432A-8394-0E8AB76DEFE6}">
      <dsp:nvSpPr>
        <dsp:cNvPr id="0" name=""/>
        <dsp:cNvSpPr/>
      </dsp:nvSpPr>
      <dsp:spPr>
        <a:xfrm rot="5400000">
          <a:off x="-136041" y="1644229"/>
          <a:ext cx="906941" cy="6348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Level 3</a:t>
          </a:r>
        </a:p>
      </dsp:txBody>
      <dsp:txXfrm rot="-5400000">
        <a:off x="1" y="1825618"/>
        <a:ext cx="634859" cy="272082"/>
      </dsp:txXfrm>
    </dsp:sp>
    <dsp:sp modelId="{E2964070-B328-4F67-9A3B-C458B0112CDF}">
      <dsp:nvSpPr>
        <dsp:cNvPr id="0" name=""/>
        <dsp:cNvSpPr/>
      </dsp:nvSpPr>
      <dsp:spPr>
        <a:xfrm rot="5400000">
          <a:off x="1749873" y="393174"/>
          <a:ext cx="589512" cy="2819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Corporate level consistency</a:t>
          </a:r>
        </a:p>
      </dsp:txBody>
      <dsp:txXfrm rot="-5400000">
        <a:off x="634859" y="1536966"/>
        <a:ext cx="2790762" cy="531956"/>
      </dsp:txXfrm>
    </dsp:sp>
    <dsp:sp modelId="{069BB557-91AC-4613-B820-C35DB79A0707}">
      <dsp:nvSpPr>
        <dsp:cNvPr id="0" name=""/>
        <dsp:cNvSpPr/>
      </dsp:nvSpPr>
      <dsp:spPr>
        <a:xfrm rot="5400000">
          <a:off x="-136041" y="2397896"/>
          <a:ext cx="906941" cy="6348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Level 4</a:t>
          </a:r>
        </a:p>
      </dsp:txBody>
      <dsp:txXfrm rot="-5400000">
        <a:off x="1" y="2579285"/>
        <a:ext cx="634859" cy="272082"/>
      </dsp:txXfrm>
    </dsp:sp>
    <dsp:sp modelId="{A821CC93-3F4C-4A28-A39C-4736C9619C87}">
      <dsp:nvSpPr>
        <dsp:cNvPr id="0" name=""/>
        <dsp:cNvSpPr/>
      </dsp:nvSpPr>
      <dsp:spPr>
        <a:xfrm rot="5400000">
          <a:off x="1749873" y="1146840"/>
          <a:ext cx="589512" cy="2819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Vendor level consistency </a:t>
          </a:r>
        </a:p>
      </dsp:txBody>
      <dsp:txXfrm rot="-5400000">
        <a:off x="634859" y="2290632"/>
        <a:ext cx="2790762" cy="531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AA425-E247-475F-833C-4F0E4D3B4203}">
      <dsp:nvSpPr>
        <dsp:cNvPr id="0" name=""/>
        <dsp:cNvSpPr/>
      </dsp:nvSpPr>
      <dsp:spPr>
        <a:xfrm>
          <a:off x="836726" y="1669647"/>
          <a:ext cx="415397" cy="1187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7698" y="0"/>
              </a:lnTo>
              <a:lnTo>
                <a:pt x="207698" y="1187301"/>
              </a:lnTo>
              <a:lnTo>
                <a:pt x="415397" y="118730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00" b="1" kern="1200"/>
        </a:p>
      </dsp:txBody>
      <dsp:txXfrm>
        <a:off x="1012978" y="2231852"/>
        <a:ext cx="62893" cy="62893"/>
      </dsp:txXfrm>
    </dsp:sp>
    <dsp:sp modelId="{90B7ADD4-D1EF-4CF0-AB50-60971ED9C86D}">
      <dsp:nvSpPr>
        <dsp:cNvPr id="0" name=""/>
        <dsp:cNvSpPr/>
      </dsp:nvSpPr>
      <dsp:spPr>
        <a:xfrm>
          <a:off x="836726" y="1669647"/>
          <a:ext cx="415397" cy="395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7698" y="0"/>
              </a:lnTo>
              <a:lnTo>
                <a:pt x="207698" y="395767"/>
              </a:lnTo>
              <a:lnTo>
                <a:pt x="415397" y="39576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00" b="1" kern="1200"/>
        </a:p>
      </dsp:txBody>
      <dsp:txXfrm>
        <a:off x="1030081" y="1853187"/>
        <a:ext cx="28687" cy="28687"/>
      </dsp:txXfrm>
    </dsp:sp>
    <dsp:sp modelId="{E637D7F6-F8A5-49E2-97DF-D3E1056B00F7}">
      <dsp:nvSpPr>
        <dsp:cNvPr id="0" name=""/>
        <dsp:cNvSpPr/>
      </dsp:nvSpPr>
      <dsp:spPr>
        <a:xfrm>
          <a:off x="836726" y="1273880"/>
          <a:ext cx="415397" cy="395767"/>
        </a:xfrm>
        <a:custGeom>
          <a:avLst/>
          <a:gdLst/>
          <a:ahLst/>
          <a:cxnLst/>
          <a:rect l="0" t="0" r="0" b="0"/>
          <a:pathLst>
            <a:path>
              <a:moveTo>
                <a:pt x="0" y="395767"/>
              </a:moveTo>
              <a:lnTo>
                <a:pt x="207698" y="395767"/>
              </a:lnTo>
              <a:lnTo>
                <a:pt x="207698" y="0"/>
              </a:lnTo>
              <a:lnTo>
                <a:pt x="415397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00" b="1" kern="1200"/>
        </a:p>
      </dsp:txBody>
      <dsp:txXfrm>
        <a:off x="1030081" y="1457420"/>
        <a:ext cx="28687" cy="28687"/>
      </dsp:txXfrm>
    </dsp:sp>
    <dsp:sp modelId="{B9B05960-5B42-4716-BD3A-C860336B6584}">
      <dsp:nvSpPr>
        <dsp:cNvPr id="0" name=""/>
        <dsp:cNvSpPr/>
      </dsp:nvSpPr>
      <dsp:spPr>
        <a:xfrm>
          <a:off x="836726" y="482346"/>
          <a:ext cx="415397" cy="1187301"/>
        </a:xfrm>
        <a:custGeom>
          <a:avLst/>
          <a:gdLst/>
          <a:ahLst/>
          <a:cxnLst/>
          <a:rect l="0" t="0" r="0" b="0"/>
          <a:pathLst>
            <a:path>
              <a:moveTo>
                <a:pt x="0" y="1187301"/>
              </a:moveTo>
              <a:lnTo>
                <a:pt x="207698" y="1187301"/>
              </a:lnTo>
              <a:lnTo>
                <a:pt x="207698" y="0"/>
              </a:lnTo>
              <a:lnTo>
                <a:pt x="415397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00" b="1" kern="1200"/>
        </a:p>
      </dsp:txBody>
      <dsp:txXfrm>
        <a:off x="1012978" y="1044550"/>
        <a:ext cx="62893" cy="62893"/>
      </dsp:txXfrm>
    </dsp:sp>
    <dsp:sp modelId="{D958EF0E-15DD-4160-BB8A-F9D254637ED5}">
      <dsp:nvSpPr>
        <dsp:cNvPr id="0" name=""/>
        <dsp:cNvSpPr/>
      </dsp:nvSpPr>
      <dsp:spPr>
        <a:xfrm rot="16200000">
          <a:off x="-1146276" y="1353034"/>
          <a:ext cx="3332777" cy="633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 Biotech Maturity Levels</a:t>
          </a:r>
          <a:endParaRPr lang="en-IN" sz="1200" b="1" kern="1200" dirty="0"/>
        </a:p>
      </dsp:txBody>
      <dsp:txXfrm>
        <a:off x="-1146276" y="1353034"/>
        <a:ext cx="3332777" cy="633227"/>
      </dsp:txXfrm>
    </dsp:sp>
    <dsp:sp modelId="{A6AB240D-B726-4CA2-885E-0E35272224A6}">
      <dsp:nvSpPr>
        <dsp:cNvPr id="0" name=""/>
        <dsp:cNvSpPr/>
      </dsp:nvSpPr>
      <dsp:spPr>
        <a:xfrm>
          <a:off x="1252123" y="165732"/>
          <a:ext cx="2076986" cy="6332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2"/>
              </a:solidFill>
            </a:rPr>
            <a:t>Level 1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Fully outsourced to a CRO</a:t>
          </a:r>
          <a:endParaRPr lang="en-IN" sz="1000" b="1" kern="1200" dirty="0"/>
        </a:p>
      </dsp:txBody>
      <dsp:txXfrm>
        <a:off x="1252123" y="165732"/>
        <a:ext cx="2076986" cy="633227"/>
      </dsp:txXfrm>
    </dsp:sp>
    <dsp:sp modelId="{61040D7A-0276-4507-A7F9-031A134122F5}">
      <dsp:nvSpPr>
        <dsp:cNvPr id="0" name=""/>
        <dsp:cNvSpPr/>
      </dsp:nvSpPr>
      <dsp:spPr>
        <a:xfrm>
          <a:off x="1252123" y="957266"/>
          <a:ext cx="2076986" cy="6332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2"/>
              </a:solidFill>
            </a:rPr>
            <a:t>Level 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1–2-member team and planning to scale</a:t>
          </a:r>
          <a:endParaRPr lang="en-IN" sz="1000" b="1" kern="1200" dirty="0"/>
        </a:p>
      </dsp:txBody>
      <dsp:txXfrm>
        <a:off x="1252123" y="957266"/>
        <a:ext cx="2076986" cy="633227"/>
      </dsp:txXfrm>
    </dsp:sp>
    <dsp:sp modelId="{25129EC1-94CB-4ACD-8989-DB56AE3232D8}">
      <dsp:nvSpPr>
        <dsp:cNvPr id="0" name=""/>
        <dsp:cNvSpPr/>
      </dsp:nvSpPr>
      <dsp:spPr>
        <a:xfrm>
          <a:off x="1252123" y="1748801"/>
          <a:ext cx="2076986" cy="6332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2"/>
              </a:solidFill>
            </a:rPr>
            <a:t>Level 3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10+ standards team and working with CROs for few projects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200" b="1" kern="1200" dirty="0"/>
        </a:p>
      </dsp:txBody>
      <dsp:txXfrm>
        <a:off x="1252123" y="1748801"/>
        <a:ext cx="2076986" cy="633227"/>
      </dsp:txXfrm>
    </dsp:sp>
    <dsp:sp modelId="{A8A6AF74-7298-410E-8DBF-4FEBA96A16C9}">
      <dsp:nvSpPr>
        <dsp:cNvPr id="0" name=""/>
        <dsp:cNvSpPr/>
      </dsp:nvSpPr>
      <dsp:spPr>
        <a:xfrm>
          <a:off x="1252123" y="2540336"/>
          <a:ext cx="2076986" cy="6332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2"/>
              </a:solidFill>
            </a:rPr>
            <a:t>Level 4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Full-fledged data standards department</a:t>
          </a:r>
          <a:endParaRPr lang="en-IN" sz="1000" b="1" kern="1200" dirty="0"/>
        </a:p>
      </dsp:txBody>
      <dsp:txXfrm>
        <a:off x="1252123" y="2540336"/>
        <a:ext cx="2076986" cy="633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aef4685a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9" name="Google Shape;79;gaef4685a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107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/>
              <a:t>Over the last decade, the clinical research industry has attempted to work towards a common data standard with the goal of accelerating drug development</a:t>
            </a:r>
          </a:p>
          <a:p>
            <a:r>
              <a:rPr lang="en-US" sz="1100" dirty="0"/>
              <a:t>It is widely understood that standards significantly improve data collection, transformation, analysis, and submission process</a:t>
            </a:r>
          </a:p>
          <a:p>
            <a:r>
              <a:rPr lang="en-US" sz="1100" dirty="0"/>
              <a:t>Enable companies to harness the power of legacy data with efficient harmonization</a:t>
            </a:r>
          </a:p>
          <a:p>
            <a:r>
              <a:rPr lang="en-US" sz="1100" dirty="0"/>
              <a:t>Help derive meaningful insights in a timely manner</a:t>
            </a:r>
          </a:p>
          <a:p>
            <a:r>
              <a:rPr lang="en-IN" sz="1100" dirty="0"/>
              <a:t>Consistency in data design across studies (Integrated summaries, FDA response)</a:t>
            </a:r>
          </a:p>
          <a:p>
            <a:r>
              <a:rPr lang="en-IN" sz="1100" dirty="0"/>
              <a:t>Automation of specifications (Study level, Therapeutic level) </a:t>
            </a:r>
          </a:p>
          <a:p>
            <a:r>
              <a:rPr lang="en-IN" sz="1100" dirty="0"/>
              <a:t>Automation of transformations (CDASH-&gt;SDTM, SDTM -&gt;ADAM)</a:t>
            </a:r>
          </a:p>
          <a:p>
            <a:r>
              <a:rPr lang="en-IN" sz="1100" dirty="0"/>
              <a:t>Higher transparency in study level submissions  </a:t>
            </a:r>
          </a:p>
          <a:p>
            <a:endParaRPr lang="en-US" sz="1100" dirty="0"/>
          </a:p>
          <a:p>
            <a:pPr marL="25400" indent="0">
              <a:buNone/>
            </a:pPr>
            <a:r>
              <a:rPr lang="en-US" sz="1100" b="1" i="1" dirty="0">
                <a:solidFill>
                  <a:schemeClr val="bg2"/>
                </a:solidFill>
              </a:rPr>
              <a:t>Despite several advantages, the industry-wide adoption of standards has been slow, reactive and riddled with challenges  </a:t>
            </a:r>
            <a:endParaRPr lang="en-IN" sz="1100" b="1" i="1" dirty="0">
              <a:solidFill>
                <a:schemeClr val="bg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94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0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58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chemeClr val="accent2"/>
                </a:solidFill>
                <a:latin typeface="Segoe UI" panose="020B0502040204020203" pitchFamily="34" charset="0"/>
              </a:rPr>
              <a:t>One click generation of artifacts 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0" u="none" strike="noStrike" baseline="0" dirty="0">
                <a:solidFill>
                  <a:schemeClr val="accent2"/>
                </a:solidFill>
                <a:latin typeface="Segoe UI" panose="020B0502040204020203" pitchFamily="34" charset="0"/>
              </a:rPr>
              <a:t>Metadata driven approach builds study intelligence over time 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chemeClr val="accent2"/>
                </a:solidFill>
                <a:latin typeface="Segoe UI" panose="020B0502040204020203" pitchFamily="34" charset="0"/>
              </a:rPr>
              <a:t>Generates all artifacts needed for regulatory submission </a:t>
            </a:r>
            <a:r>
              <a:rPr lang="en-US" sz="1000" b="1" i="0" u="none" strike="noStrike" baseline="0" dirty="0">
                <a:solidFill>
                  <a:schemeClr val="accent2"/>
                </a:solidFill>
                <a:latin typeface="Segoe UI" panose="020B0502040204020203" pitchFamily="34" charset="0"/>
              </a:rPr>
              <a:t> 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0" u="none" strike="noStrike" baseline="0" dirty="0">
                <a:solidFill>
                  <a:schemeClr val="accent2"/>
                </a:solidFill>
                <a:latin typeface="Segoe UI" panose="020B0502040204020203" pitchFamily="34" charset="0"/>
              </a:rPr>
              <a:t>End to end system eliminates the need for additional tools 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1" i="0" u="none" strike="noStrike" baseline="0" dirty="0">
              <a:solidFill>
                <a:schemeClr val="accent2"/>
              </a:solidFill>
              <a:latin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3C6DC-2E50-448A-A515-B7C1EBDA1446}" type="slidenum">
              <a:rPr lang="en-MY" smtClean="0"/>
              <a:t>26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6863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7438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 with sub 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457200" y="1194880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645028" y="1194880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1045030" y="97806"/>
            <a:ext cx="7934678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3"/>
          </p:nvPr>
        </p:nvSpPr>
        <p:spPr>
          <a:xfrm>
            <a:off x="457198" y="1674702"/>
            <a:ext cx="4040188" cy="337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body" idx="4"/>
          </p:nvPr>
        </p:nvSpPr>
        <p:spPr>
          <a:xfrm>
            <a:off x="4652459" y="1681672"/>
            <a:ext cx="4040188" cy="3370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130629" y="1195333"/>
            <a:ext cx="3334887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130629" y="2066873"/>
            <a:ext cx="3334887" cy="292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2"/>
          </p:nvPr>
        </p:nvSpPr>
        <p:spPr>
          <a:xfrm>
            <a:off x="3575049" y="1195331"/>
            <a:ext cx="5438322" cy="3794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1792288" y="4105555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1792288" y="1210491"/>
            <a:ext cx="5486400" cy="284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1792288" y="4530609"/>
            <a:ext cx="5486400" cy="48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 descr="Tag=AccentColor&#10;Flavor=Light&#10;Target=Fill"/>
          <p:cNvSpPr/>
          <p:nvPr/>
        </p:nvSpPr>
        <p:spPr>
          <a:xfrm flipH="1">
            <a:off x="1" y="236333"/>
            <a:ext cx="2266157" cy="1076582"/>
          </a:xfrm>
          <a:custGeom>
            <a:avLst/>
            <a:gdLst/>
            <a:ahLst/>
            <a:cxnLst/>
            <a:rect l="l" t="t" r="r" b="b"/>
            <a:pathLst>
              <a:path w="3021543" h="1435442" extrusionOk="0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1045030" y="97806"/>
            <a:ext cx="7934678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628650" y="1508760"/>
            <a:ext cx="7886700" cy="312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66504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780134"/>
            <a:ext cx="6858000" cy="327422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1733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66504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780134"/>
            <a:ext cx="6858000" cy="327422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9925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66504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780134"/>
            <a:ext cx="6858000" cy="327422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8611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1045030" y="97806"/>
            <a:ext cx="7934678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104503" y="1200151"/>
            <a:ext cx="8875205" cy="3746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" name="Google Shape;8;p11" descr="A close up of a logo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37680"/>
            <a:ext cx="977502" cy="9775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1"/>
          <p:cNvSpPr/>
          <p:nvPr/>
        </p:nvSpPr>
        <p:spPr>
          <a:xfrm>
            <a:off x="0" y="1011044"/>
            <a:ext cx="9144000" cy="110672"/>
          </a:xfrm>
          <a:prstGeom prst="rect">
            <a:avLst/>
          </a:prstGeom>
          <a:gradFill>
            <a:gsLst>
              <a:gs pos="0">
                <a:srgbClr val="2DDBDF"/>
              </a:gs>
              <a:gs pos="100000">
                <a:srgbClr val="0033A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MSIPCMContentMarking" descr="{&quot;HashCode&quot;:-619350916,&quot;Placement&quot;:&quot;Footer&quot;}">
            <a:extLst>
              <a:ext uri="{FF2B5EF4-FFF2-40B4-BE49-F238E27FC236}">
                <a16:creationId xmlns:a16="http://schemas.microsoft.com/office/drawing/2014/main" id="{3126AFAC-94EB-E861-70E6-ED9FEA58DD8C}"/>
              </a:ext>
            </a:extLst>
          </p:cNvPr>
          <p:cNvSpPr txBox="1"/>
          <p:nvPr userDrawn="1"/>
        </p:nvSpPr>
        <p:spPr>
          <a:xfrm>
            <a:off x="0" y="4881156"/>
            <a:ext cx="67829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IN" sz="1000">
                <a:solidFill>
                  <a:srgbClr val="737373"/>
                </a:solidFill>
                <a:latin typeface="Calibri" panose="020F0502020204030204" pitchFamily="34" charset="0"/>
              </a:rPr>
              <a:t>Internal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gorics.com/" TargetMode="External"/><Relationship Id="rId2" Type="http://schemas.openxmlformats.org/officeDocument/2006/relationships/hyperlink" Target="mailto:nithiya@algorics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Colors" Target="../diagrams/colors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Layout" Target="../diagrams/layout2.xml"/><Relationship Id="rId5" Type="http://schemas.openxmlformats.org/officeDocument/2006/relationships/diagramQuickStyle" Target="../diagrams/quickStyle1.xml"/><Relationship Id="rId10" Type="http://schemas.openxmlformats.org/officeDocument/2006/relationships/diagramData" Target="../diagrams/data2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svg"/><Relationship Id="rId14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54A6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5827ED7A-E397-CC47-AAF2-72BD7DC98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39137"/>
          </a:xfrm>
          <a:prstGeom prst="rect">
            <a:avLst/>
          </a:prstGeom>
          <a:gradFill>
            <a:gsLst>
              <a:gs pos="29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chemeClr val="accent1"/>
            </a:solidFill>
          </a:ln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BE1069-0A9E-3C43-B858-7CD20C1AF4A9}"/>
              </a:ext>
            </a:extLst>
          </p:cNvPr>
          <p:cNvSpPr txBox="1"/>
          <p:nvPr/>
        </p:nvSpPr>
        <p:spPr>
          <a:xfrm>
            <a:off x="5251450" y="1685677"/>
            <a:ext cx="36301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Leveraging Data Standards – Perspectives for emerging biotech</a:t>
            </a:r>
          </a:p>
          <a:p>
            <a:pPr algn="r"/>
            <a:endParaRPr lang="en-IN" sz="1800" b="1" dirty="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n-IN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Nithiya Ananthakrishnan</a:t>
            </a:r>
          </a:p>
          <a:p>
            <a:pPr algn="r"/>
            <a:r>
              <a:rPr lang="en-IN" sz="1800" b="1" dirty="0">
                <a:solidFill>
                  <a:schemeClr val="bg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CEO, Algorics </a:t>
            </a:r>
            <a:endParaRPr lang="en-IN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64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246928" y="2050147"/>
            <a:ext cx="6462607" cy="1526699"/>
            <a:chOff x="1779568" y="2655728"/>
            <a:chExt cx="9574232" cy="2261776"/>
          </a:xfrm>
        </p:grpSpPr>
        <p:sp>
          <p:nvSpPr>
            <p:cNvPr id="28" name="Shape 953"/>
            <p:cNvSpPr/>
            <p:nvPr/>
          </p:nvSpPr>
          <p:spPr>
            <a:xfrm>
              <a:off x="1779568" y="2662078"/>
              <a:ext cx="2249165" cy="224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9" h="20890" extrusionOk="0">
                  <a:moveTo>
                    <a:pt x="14677" y="1066"/>
                  </a:moveTo>
                  <a:cubicBezTo>
                    <a:pt x="13966" y="1777"/>
                    <a:pt x="13611" y="2708"/>
                    <a:pt x="13611" y="3640"/>
                  </a:cubicBezTo>
                  <a:cubicBezTo>
                    <a:pt x="13611" y="7279"/>
                    <a:pt x="7279" y="13611"/>
                    <a:pt x="3640" y="13611"/>
                  </a:cubicBezTo>
                  <a:cubicBezTo>
                    <a:pt x="2708" y="13611"/>
                    <a:pt x="1777" y="13966"/>
                    <a:pt x="1066" y="14677"/>
                  </a:cubicBezTo>
                  <a:cubicBezTo>
                    <a:pt x="-355" y="16098"/>
                    <a:pt x="-355" y="18403"/>
                    <a:pt x="1066" y="19824"/>
                  </a:cubicBezTo>
                  <a:cubicBezTo>
                    <a:pt x="2488" y="21245"/>
                    <a:pt x="4792" y="21245"/>
                    <a:pt x="6213" y="19824"/>
                  </a:cubicBezTo>
                  <a:cubicBezTo>
                    <a:pt x="6924" y="19113"/>
                    <a:pt x="7279" y="18182"/>
                    <a:pt x="7279" y="17250"/>
                  </a:cubicBezTo>
                  <a:lnTo>
                    <a:pt x="7279" y="17250"/>
                  </a:lnTo>
                  <a:cubicBezTo>
                    <a:pt x="7279" y="13611"/>
                    <a:pt x="13611" y="7279"/>
                    <a:pt x="17250" y="7279"/>
                  </a:cubicBezTo>
                  <a:lnTo>
                    <a:pt x="17250" y="7279"/>
                  </a:lnTo>
                  <a:cubicBezTo>
                    <a:pt x="18182" y="7279"/>
                    <a:pt x="19113" y="6924"/>
                    <a:pt x="19824" y="6213"/>
                  </a:cubicBezTo>
                  <a:cubicBezTo>
                    <a:pt x="21245" y="4791"/>
                    <a:pt x="21245" y="2487"/>
                    <a:pt x="19824" y="1066"/>
                  </a:cubicBezTo>
                  <a:cubicBezTo>
                    <a:pt x="18402" y="-355"/>
                    <a:pt x="16098" y="-355"/>
                    <a:pt x="14677" y="1066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2859" tIns="12859" rIns="12859" bIns="12859" anchor="ctr"/>
            <a:lstStyle/>
            <a:p>
              <a:pPr defTabSz="154305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013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Shape 954"/>
            <p:cNvSpPr/>
            <p:nvPr/>
          </p:nvSpPr>
          <p:spPr>
            <a:xfrm>
              <a:off x="3241574" y="2655728"/>
              <a:ext cx="2249150" cy="224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9" h="20890" extrusionOk="0">
                  <a:moveTo>
                    <a:pt x="1066" y="6213"/>
                  </a:moveTo>
                  <a:cubicBezTo>
                    <a:pt x="1777" y="6924"/>
                    <a:pt x="2708" y="7279"/>
                    <a:pt x="3640" y="7279"/>
                  </a:cubicBezTo>
                  <a:cubicBezTo>
                    <a:pt x="7279" y="7279"/>
                    <a:pt x="13611" y="13611"/>
                    <a:pt x="13611" y="17250"/>
                  </a:cubicBezTo>
                  <a:cubicBezTo>
                    <a:pt x="13611" y="18182"/>
                    <a:pt x="13966" y="19113"/>
                    <a:pt x="14677" y="19824"/>
                  </a:cubicBezTo>
                  <a:cubicBezTo>
                    <a:pt x="16098" y="21245"/>
                    <a:pt x="18403" y="21245"/>
                    <a:pt x="19824" y="19824"/>
                  </a:cubicBezTo>
                  <a:cubicBezTo>
                    <a:pt x="21245" y="18403"/>
                    <a:pt x="21245" y="16098"/>
                    <a:pt x="19824" y="14677"/>
                  </a:cubicBezTo>
                  <a:cubicBezTo>
                    <a:pt x="19113" y="13966"/>
                    <a:pt x="18182" y="13611"/>
                    <a:pt x="17250" y="13611"/>
                  </a:cubicBezTo>
                  <a:lnTo>
                    <a:pt x="17250" y="13611"/>
                  </a:lnTo>
                  <a:cubicBezTo>
                    <a:pt x="13611" y="13611"/>
                    <a:pt x="7279" y="7279"/>
                    <a:pt x="7279" y="3640"/>
                  </a:cubicBezTo>
                  <a:lnTo>
                    <a:pt x="7279" y="3640"/>
                  </a:lnTo>
                  <a:cubicBezTo>
                    <a:pt x="7279" y="2708"/>
                    <a:pt x="6924" y="1777"/>
                    <a:pt x="6213" y="1066"/>
                  </a:cubicBezTo>
                  <a:cubicBezTo>
                    <a:pt x="4792" y="-355"/>
                    <a:pt x="2488" y="-355"/>
                    <a:pt x="1066" y="1066"/>
                  </a:cubicBezTo>
                  <a:cubicBezTo>
                    <a:pt x="-355" y="2487"/>
                    <a:pt x="-355" y="4791"/>
                    <a:pt x="1066" y="6213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2859" tIns="12859" rIns="12859" bIns="12859" anchor="ctr"/>
            <a:lstStyle/>
            <a:p>
              <a:pPr defTabSz="154305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013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Shape 955"/>
            <p:cNvSpPr/>
            <p:nvPr/>
          </p:nvSpPr>
          <p:spPr>
            <a:xfrm>
              <a:off x="9104636" y="2668428"/>
              <a:ext cx="2249164" cy="224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9" h="20890" extrusionOk="0">
                  <a:moveTo>
                    <a:pt x="1066" y="6213"/>
                  </a:moveTo>
                  <a:cubicBezTo>
                    <a:pt x="1777" y="6924"/>
                    <a:pt x="2708" y="7279"/>
                    <a:pt x="3640" y="7279"/>
                  </a:cubicBezTo>
                  <a:cubicBezTo>
                    <a:pt x="7279" y="7279"/>
                    <a:pt x="13611" y="13611"/>
                    <a:pt x="13611" y="17250"/>
                  </a:cubicBezTo>
                  <a:cubicBezTo>
                    <a:pt x="13611" y="18182"/>
                    <a:pt x="13966" y="19113"/>
                    <a:pt x="14677" y="19824"/>
                  </a:cubicBezTo>
                  <a:cubicBezTo>
                    <a:pt x="16098" y="21245"/>
                    <a:pt x="18402" y="21245"/>
                    <a:pt x="19824" y="19824"/>
                  </a:cubicBezTo>
                  <a:cubicBezTo>
                    <a:pt x="21245" y="18403"/>
                    <a:pt x="21245" y="16098"/>
                    <a:pt x="19824" y="14677"/>
                  </a:cubicBezTo>
                  <a:cubicBezTo>
                    <a:pt x="19113" y="13966"/>
                    <a:pt x="18181" y="13611"/>
                    <a:pt x="17250" y="13611"/>
                  </a:cubicBezTo>
                  <a:lnTo>
                    <a:pt x="17250" y="13611"/>
                  </a:lnTo>
                  <a:cubicBezTo>
                    <a:pt x="13611" y="13611"/>
                    <a:pt x="7279" y="7279"/>
                    <a:pt x="7279" y="3640"/>
                  </a:cubicBezTo>
                  <a:lnTo>
                    <a:pt x="7279" y="3640"/>
                  </a:lnTo>
                  <a:cubicBezTo>
                    <a:pt x="7279" y="2708"/>
                    <a:pt x="6924" y="1777"/>
                    <a:pt x="6213" y="1066"/>
                  </a:cubicBezTo>
                  <a:cubicBezTo>
                    <a:pt x="4792" y="-355"/>
                    <a:pt x="2488" y="-355"/>
                    <a:pt x="1066" y="1066"/>
                  </a:cubicBezTo>
                  <a:cubicBezTo>
                    <a:pt x="-355" y="2487"/>
                    <a:pt x="-355" y="4791"/>
                    <a:pt x="1066" y="6213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12859" tIns="12859" rIns="12859" bIns="12859" anchor="ctr"/>
            <a:lstStyle/>
            <a:p>
              <a:pPr defTabSz="154305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013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Shape 956"/>
            <p:cNvSpPr/>
            <p:nvPr/>
          </p:nvSpPr>
          <p:spPr>
            <a:xfrm>
              <a:off x="4709931" y="2662078"/>
              <a:ext cx="2249165" cy="224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9" h="20890" extrusionOk="0">
                  <a:moveTo>
                    <a:pt x="6213" y="19824"/>
                  </a:moveTo>
                  <a:cubicBezTo>
                    <a:pt x="6924" y="19113"/>
                    <a:pt x="7279" y="18182"/>
                    <a:pt x="7279" y="17250"/>
                  </a:cubicBezTo>
                  <a:cubicBezTo>
                    <a:pt x="7279" y="13611"/>
                    <a:pt x="13611" y="7279"/>
                    <a:pt x="17250" y="7279"/>
                  </a:cubicBezTo>
                  <a:cubicBezTo>
                    <a:pt x="18182" y="7279"/>
                    <a:pt x="19113" y="6924"/>
                    <a:pt x="19824" y="6213"/>
                  </a:cubicBezTo>
                  <a:cubicBezTo>
                    <a:pt x="21245" y="4791"/>
                    <a:pt x="21245" y="2487"/>
                    <a:pt x="19824" y="1066"/>
                  </a:cubicBezTo>
                  <a:cubicBezTo>
                    <a:pt x="18402" y="-355"/>
                    <a:pt x="16098" y="-355"/>
                    <a:pt x="14677" y="1066"/>
                  </a:cubicBezTo>
                  <a:cubicBezTo>
                    <a:pt x="13966" y="1777"/>
                    <a:pt x="13611" y="2708"/>
                    <a:pt x="13611" y="3640"/>
                  </a:cubicBezTo>
                  <a:lnTo>
                    <a:pt x="13611" y="3640"/>
                  </a:lnTo>
                  <a:cubicBezTo>
                    <a:pt x="13611" y="7279"/>
                    <a:pt x="7279" y="13611"/>
                    <a:pt x="3640" y="13611"/>
                  </a:cubicBezTo>
                  <a:lnTo>
                    <a:pt x="3640" y="13611"/>
                  </a:lnTo>
                  <a:cubicBezTo>
                    <a:pt x="2708" y="13611"/>
                    <a:pt x="1777" y="13966"/>
                    <a:pt x="1066" y="14677"/>
                  </a:cubicBezTo>
                  <a:cubicBezTo>
                    <a:pt x="-355" y="16098"/>
                    <a:pt x="-355" y="18403"/>
                    <a:pt x="1066" y="19824"/>
                  </a:cubicBezTo>
                  <a:cubicBezTo>
                    <a:pt x="2488" y="21245"/>
                    <a:pt x="4792" y="21245"/>
                    <a:pt x="6213" y="19824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2859" tIns="12859" rIns="12859" bIns="12859" anchor="ctr"/>
            <a:lstStyle/>
            <a:p>
              <a:pPr defTabSz="154305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013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Shape 957"/>
            <p:cNvSpPr/>
            <p:nvPr/>
          </p:nvSpPr>
          <p:spPr>
            <a:xfrm>
              <a:off x="6171938" y="2662078"/>
              <a:ext cx="2249185" cy="224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9" h="20890" extrusionOk="0">
                  <a:moveTo>
                    <a:pt x="1066" y="6213"/>
                  </a:moveTo>
                  <a:cubicBezTo>
                    <a:pt x="1777" y="6924"/>
                    <a:pt x="2708" y="7279"/>
                    <a:pt x="3640" y="7279"/>
                  </a:cubicBezTo>
                  <a:cubicBezTo>
                    <a:pt x="7279" y="7279"/>
                    <a:pt x="13611" y="13611"/>
                    <a:pt x="13611" y="17250"/>
                  </a:cubicBezTo>
                  <a:cubicBezTo>
                    <a:pt x="13611" y="18182"/>
                    <a:pt x="13966" y="19113"/>
                    <a:pt x="14677" y="19824"/>
                  </a:cubicBezTo>
                  <a:cubicBezTo>
                    <a:pt x="16098" y="21245"/>
                    <a:pt x="18402" y="21245"/>
                    <a:pt x="19824" y="19824"/>
                  </a:cubicBezTo>
                  <a:cubicBezTo>
                    <a:pt x="21245" y="18403"/>
                    <a:pt x="21245" y="16098"/>
                    <a:pt x="19824" y="14677"/>
                  </a:cubicBezTo>
                  <a:cubicBezTo>
                    <a:pt x="19113" y="13966"/>
                    <a:pt x="18181" y="13611"/>
                    <a:pt x="17250" y="13611"/>
                  </a:cubicBezTo>
                  <a:lnTo>
                    <a:pt x="17250" y="13611"/>
                  </a:lnTo>
                  <a:cubicBezTo>
                    <a:pt x="13611" y="13611"/>
                    <a:pt x="7279" y="7279"/>
                    <a:pt x="7279" y="3640"/>
                  </a:cubicBezTo>
                  <a:lnTo>
                    <a:pt x="7279" y="3640"/>
                  </a:lnTo>
                  <a:cubicBezTo>
                    <a:pt x="7279" y="2708"/>
                    <a:pt x="6924" y="1777"/>
                    <a:pt x="6213" y="1066"/>
                  </a:cubicBezTo>
                  <a:cubicBezTo>
                    <a:pt x="4792" y="-355"/>
                    <a:pt x="2488" y="-355"/>
                    <a:pt x="1066" y="1066"/>
                  </a:cubicBezTo>
                  <a:cubicBezTo>
                    <a:pt x="-355" y="2487"/>
                    <a:pt x="-355" y="4791"/>
                    <a:pt x="1066" y="6213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2859" tIns="12859" rIns="12859" bIns="12859" anchor="ctr"/>
            <a:lstStyle/>
            <a:p>
              <a:pPr defTabSz="154305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013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Shape 958"/>
            <p:cNvSpPr/>
            <p:nvPr/>
          </p:nvSpPr>
          <p:spPr>
            <a:xfrm>
              <a:off x="7640294" y="2668428"/>
              <a:ext cx="2249165" cy="224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9" h="20890" extrusionOk="0">
                  <a:moveTo>
                    <a:pt x="6213" y="19824"/>
                  </a:moveTo>
                  <a:cubicBezTo>
                    <a:pt x="6924" y="19113"/>
                    <a:pt x="7279" y="18182"/>
                    <a:pt x="7279" y="17250"/>
                  </a:cubicBezTo>
                  <a:cubicBezTo>
                    <a:pt x="7279" y="13611"/>
                    <a:pt x="13611" y="7279"/>
                    <a:pt x="17250" y="7279"/>
                  </a:cubicBezTo>
                  <a:cubicBezTo>
                    <a:pt x="18182" y="7279"/>
                    <a:pt x="19113" y="6924"/>
                    <a:pt x="19824" y="6213"/>
                  </a:cubicBezTo>
                  <a:cubicBezTo>
                    <a:pt x="21245" y="4791"/>
                    <a:pt x="21245" y="2487"/>
                    <a:pt x="19824" y="1066"/>
                  </a:cubicBezTo>
                  <a:cubicBezTo>
                    <a:pt x="18402" y="-355"/>
                    <a:pt x="16098" y="-355"/>
                    <a:pt x="14677" y="1066"/>
                  </a:cubicBezTo>
                  <a:cubicBezTo>
                    <a:pt x="13966" y="1777"/>
                    <a:pt x="13611" y="2708"/>
                    <a:pt x="13611" y="3640"/>
                  </a:cubicBezTo>
                  <a:lnTo>
                    <a:pt x="13611" y="3640"/>
                  </a:lnTo>
                  <a:cubicBezTo>
                    <a:pt x="13611" y="7279"/>
                    <a:pt x="7279" y="13611"/>
                    <a:pt x="3640" y="13611"/>
                  </a:cubicBezTo>
                  <a:lnTo>
                    <a:pt x="3640" y="13611"/>
                  </a:lnTo>
                  <a:cubicBezTo>
                    <a:pt x="2708" y="13611"/>
                    <a:pt x="1777" y="13966"/>
                    <a:pt x="1066" y="14677"/>
                  </a:cubicBezTo>
                  <a:cubicBezTo>
                    <a:pt x="-355" y="16098"/>
                    <a:pt x="-355" y="18403"/>
                    <a:pt x="1066" y="19824"/>
                  </a:cubicBezTo>
                  <a:cubicBezTo>
                    <a:pt x="2488" y="21245"/>
                    <a:pt x="4792" y="21245"/>
                    <a:pt x="6213" y="19824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12859" tIns="12859" rIns="12859" bIns="12859" anchor="ctr"/>
            <a:lstStyle/>
            <a:p>
              <a:pPr defTabSz="154305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013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05175" y="3714929"/>
            <a:ext cx="1761449" cy="446576"/>
            <a:chOff x="400721" y="5043221"/>
            <a:chExt cx="2609555" cy="661594"/>
          </a:xfrm>
        </p:grpSpPr>
        <p:sp>
          <p:nvSpPr>
            <p:cNvPr id="35" name="TextBox 34"/>
            <p:cNvSpPr txBox="1"/>
            <p:nvPr/>
          </p:nvSpPr>
          <p:spPr>
            <a:xfrm>
              <a:off x="406438" y="5366279"/>
              <a:ext cx="2603838" cy="338536"/>
            </a:xfrm>
            <a:prstGeom prst="rect">
              <a:avLst/>
            </a:prstGeom>
            <a:noFill/>
          </p:spPr>
          <p:txBody>
            <a:bodyPr wrap="square" lIns="82282" tIns="41142" rIns="82282" bIns="41142" rtlCol="0">
              <a:spAutoFit/>
            </a:bodyPr>
            <a:lstStyle/>
            <a:p>
              <a:pPr algn="ctr"/>
              <a:endParaRPr lang="en-US" sz="945" dirty="0">
                <a:latin typeface="+mj-lt"/>
                <a:ea typeface="Lato Light"/>
                <a:cs typeface="Lato Light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00721" y="5043221"/>
              <a:ext cx="2603836" cy="369314"/>
            </a:xfrm>
            <a:prstGeom prst="rect">
              <a:avLst/>
            </a:prstGeom>
          </p:spPr>
          <p:txBody>
            <a:bodyPr wrap="square" lIns="82282" tIns="41142" rIns="82282" bIns="41142">
              <a:spAutoFit/>
            </a:bodyPr>
            <a:lstStyle/>
            <a:p>
              <a:pPr algn="ctr"/>
              <a:r>
                <a:rPr lang="en-US" sz="1080" b="1" dirty="0">
                  <a:latin typeface="+mj-lt"/>
                  <a:cs typeface="Lato Medium" panose="020F0602020204030203" pitchFamily="34" charset="0"/>
                </a:rPr>
                <a:t>Metadata design</a:t>
              </a:r>
            </a:p>
          </p:txBody>
        </p:sp>
      </p:grpSp>
      <p:sp>
        <p:nvSpPr>
          <p:cNvPr id="42" name="Rectangle 41"/>
          <p:cNvSpPr/>
          <p:nvPr/>
        </p:nvSpPr>
        <p:spPr>
          <a:xfrm>
            <a:off x="1650031" y="1707435"/>
            <a:ext cx="1757589" cy="249287"/>
          </a:xfrm>
          <a:prstGeom prst="rect">
            <a:avLst/>
          </a:prstGeom>
        </p:spPr>
        <p:txBody>
          <a:bodyPr wrap="square" lIns="82282" tIns="41142" rIns="82282" bIns="41142">
            <a:spAutoFit/>
          </a:bodyPr>
          <a:lstStyle/>
          <a:p>
            <a:pPr algn="ctr"/>
            <a:r>
              <a:rPr lang="en-US" sz="1080" b="1" dirty="0">
                <a:latin typeface="+mj-lt"/>
                <a:cs typeface="Lato Medium" panose="020F0602020204030203" pitchFamily="34" charset="0"/>
              </a:rPr>
              <a:t>Populate metadata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2671045" y="3742384"/>
            <a:ext cx="1771735" cy="318824"/>
            <a:chOff x="406438" y="5232483"/>
            <a:chExt cx="2624793" cy="472332"/>
          </a:xfrm>
        </p:grpSpPr>
        <p:sp>
          <p:nvSpPr>
            <p:cNvPr id="47" name="TextBox 46"/>
            <p:cNvSpPr txBox="1"/>
            <p:nvPr/>
          </p:nvSpPr>
          <p:spPr>
            <a:xfrm>
              <a:off x="406438" y="5366279"/>
              <a:ext cx="2603838" cy="338536"/>
            </a:xfrm>
            <a:prstGeom prst="rect">
              <a:avLst/>
            </a:prstGeom>
            <a:noFill/>
          </p:spPr>
          <p:txBody>
            <a:bodyPr wrap="square" lIns="82282" tIns="41142" rIns="82282" bIns="41142" rtlCol="0">
              <a:spAutoFit/>
            </a:bodyPr>
            <a:lstStyle/>
            <a:p>
              <a:pPr algn="ctr"/>
              <a:endParaRPr lang="en-US" sz="945" dirty="0">
                <a:latin typeface="+mj-lt"/>
                <a:ea typeface="Lato Light"/>
                <a:cs typeface="Lato Ligh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27395" y="5232483"/>
              <a:ext cx="2603836" cy="369314"/>
            </a:xfrm>
            <a:prstGeom prst="rect">
              <a:avLst/>
            </a:prstGeom>
          </p:spPr>
          <p:txBody>
            <a:bodyPr wrap="square" lIns="82282" tIns="41142" rIns="82282" bIns="41142">
              <a:spAutoFit/>
            </a:bodyPr>
            <a:lstStyle/>
            <a:p>
              <a:pPr algn="ctr"/>
              <a:r>
                <a:rPr lang="en-US" sz="1080" b="1" dirty="0">
                  <a:latin typeface="+mj-lt"/>
                  <a:cs typeface="Lato Medium" panose="020F0602020204030203" pitchFamily="34" charset="0"/>
                </a:rPr>
                <a:t>Enrich metadata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690468" y="1709725"/>
            <a:ext cx="1761449" cy="446576"/>
            <a:chOff x="400721" y="5043221"/>
            <a:chExt cx="2609555" cy="661594"/>
          </a:xfrm>
        </p:grpSpPr>
        <p:sp>
          <p:nvSpPr>
            <p:cNvPr id="50" name="TextBox 49"/>
            <p:cNvSpPr txBox="1"/>
            <p:nvPr/>
          </p:nvSpPr>
          <p:spPr>
            <a:xfrm>
              <a:off x="406438" y="5366279"/>
              <a:ext cx="2603838" cy="338536"/>
            </a:xfrm>
            <a:prstGeom prst="rect">
              <a:avLst/>
            </a:prstGeom>
            <a:noFill/>
          </p:spPr>
          <p:txBody>
            <a:bodyPr wrap="square" lIns="82282" tIns="41142" rIns="82282" bIns="41142" rtlCol="0">
              <a:spAutoFit/>
            </a:bodyPr>
            <a:lstStyle/>
            <a:p>
              <a:pPr algn="ctr"/>
              <a:endParaRPr lang="en-US" sz="945" dirty="0">
                <a:latin typeface="+mj-lt"/>
                <a:ea typeface="Lato Light"/>
                <a:cs typeface="Lato Light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00721" y="5043221"/>
              <a:ext cx="2603836" cy="369314"/>
            </a:xfrm>
            <a:prstGeom prst="rect">
              <a:avLst/>
            </a:prstGeom>
          </p:spPr>
          <p:txBody>
            <a:bodyPr wrap="square" lIns="82282" tIns="41142" rIns="82282" bIns="41142">
              <a:spAutoFit/>
            </a:bodyPr>
            <a:lstStyle/>
            <a:p>
              <a:pPr algn="ctr"/>
              <a:r>
                <a:rPr lang="en-US" sz="1080" b="1" dirty="0">
                  <a:latin typeface="+mj-lt"/>
                  <a:cs typeface="Lato Medium" panose="020F0602020204030203" pitchFamily="34" charset="0"/>
                </a:rPr>
                <a:t>Verification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679848" y="3714929"/>
            <a:ext cx="1761449" cy="446576"/>
            <a:chOff x="400721" y="5043221"/>
            <a:chExt cx="2609555" cy="661594"/>
          </a:xfrm>
        </p:grpSpPr>
        <p:sp>
          <p:nvSpPr>
            <p:cNvPr id="53" name="TextBox 52"/>
            <p:cNvSpPr txBox="1"/>
            <p:nvPr/>
          </p:nvSpPr>
          <p:spPr>
            <a:xfrm>
              <a:off x="406438" y="5366279"/>
              <a:ext cx="2603838" cy="338536"/>
            </a:xfrm>
            <a:prstGeom prst="rect">
              <a:avLst/>
            </a:prstGeom>
            <a:noFill/>
          </p:spPr>
          <p:txBody>
            <a:bodyPr wrap="square" lIns="82282" tIns="41142" rIns="82282" bIns="41142" rtlCol="0">
              <a:spAutoFit/>
            </a:bodyPr>
            <a:lstStyle/>
            <a:p>
              <a:pPr algn="ctr"/>
              <a:endParaRPr lang="en-US" sz="945" dirty="0">
                <a:latin typeface="+mj-lt"/>
                <a:ea typeface="Lato Light"/>
                <a:cs typeface="Lato Light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00721" y="5043221"/>
              <a:ext cx="2603836" cy="369314"/>
            </a:xfrm>
            <a:prstGeom prst="rect">
              <a:avLst/>
            </a:prstGeom>
          </p:spPr>
          <p:txBody>
            <a:bodyPr wrap="square" lIns="82282" tIns="41142" rIns="82282" bIns="41142">
              <a:spAutoFit/>
            </a:bodyPr>
            <a:lstStyle/>
            <a:p>
              <a:pPr algn="ctr"/>
              <a:r>
                <a:rPr lang="en-US" sz="1080" b="1" dirty="0">
                  <a:latin typeface="+mj-lt"/>
                  <a:cs typeface="Lato Medium" panose="020F0602020204030203" pitchFamily="34" charset="0"/>
                </a:rPr>
                <a:t>Automation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672322" y="1673524"/>
            <a:ext cx="1761449" cy="446576"/>
            <a:chOff x="400721" y="5043221"/>
            <a:chExt cx="2609555" cy="661594"/>
          </a:xfrm>
        </p:grpSpPr>
        <p:sp>
          <p:nvSpPr>
            <p:cNvPr id="56" name="TextBox 55"/>
            <p:cNvSpPr txBox="1"/>
            <p:nvPr/>
          </p:nvSpPr>
          <p:spPr>
            <a:xfrm>
              <a:off x="406438" y="5366279"/>
              <a:ext cx="2603838" cy="338536"/>
            </a:xfrm>
            <a:prstGeom prst="rect">
              <a:avLst/>
            </a:prstGeom>
            <a:noFill/>
          </p:spPr>
          <p:txBody>
            <a:bodyPr wrap="square" lIns="82282" tIns="41142" rIns="82282" bIns="41142" rtlCol="0">
              <a:spAutoFit/>
            </a:bodyPr>
            <a:lstStyle/>
            <a:p>
              <a:pPr algn="ctr"/>
              <a:endParaRPr lang="en-US" sz="945" dirty="0">
                <a:latin typeface="+mj-lt"/>
                <a:ea typeface="Lato Light"/>
                <a:cs typeface="Lato Light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00721" y="5043221"/>
              <a:ext cx="2603836" cy="369314"/>
            </a:xfrm>
            <a:prstGeom prst="rect">
              <a:avLst/>
            </a:prstGeom>
          </p:spPr>
          <p:txBody>
            <a:bodyPr wrap="square" lIns="82282" tIns="41142" rIns="82282" bIns="41142">
              <a:spAutoFit/>
            </a:bodyPr>
            <a:lstStyle/>
            <a:p>
              <a:pPr algn="ctr"/>
              <a:r>
                <a:rPr lang="en-US" sz="1080" b="1" dirty="0">
                  <a:latin typeface="+mj-lt"/>
                  <a:cs typeface="Lato Medium" panose="020F0602020204030203" pitchFamily="34" charset="0"/>
                </a:rPr>
                <a:t>Standards compliance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674505" y="3709705"/>
            <a:ext cx="1761449" cy="446576"/>
            <a:chOff x="400721" y="5043221"/>
            <a:chExt cx="2609555" cy="661594"/>
          </a:xfrm>
        </p:grpSpPr>
        <p:sp>
          <p:nvSpPr>
            <p:cNvPr id="59" name="TextBox 58"/>
            <p:cNvSpPr txBox="1"/>
            <p:nvPr/>
          </p:nvSpPr>
          <p:spPr>
            <a:xfrm>
              <a:off x="406438" y="5366279"/>
              <a:ext cx="2603838" cy="338536"/>
            </a:xfrm>
            <a:prstGeom prst="rect">
              <a:avLst/>
            </a:prstGeom>
            <a:noFill/>
          </p:spPr>
          <p:txBody>
            <a:bodyPr wrap="square" lIns="82282" tIns="41142" rIns="82282" bIns="41142" rtlCol="0">
              <a:spAutoFit/>
            </a:bodyPr>
            <a:lstStyle/>
            <a:p>
              <a:pPr algn="ctr"/>
              <a:endParaRPr lang="en-US" sz="945" dirty="0">
                <a:latin typeface="+mj-lt"/>
                <a:ea typeface="Lato Light"/>
                <a:cs typeface="Lato Light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400721" y="5043221"/>
              <a:ext cx="2603836" cy="369314"/>
            </a:xfrm>
            <a:prstGeom prst="rect">
              <a:avLst/>
            </a:prstGeom>
          </p:spPr>
          <p:txBody>
            <a:bodyPr wrap="square" lIns="82282" tIns="41142" rIns="82282" bIns="41142">
              <a:spAutoFit/>
            </a:bodyPr>
            <a:lstStyle/>
            <a:p>
              <a:pPr algn="ctr"/>
              <a:r>
                <a:rPr lang="en-US" sz="1080" b="1" dirty="0">
                  <a:latin typeface="+mj-lt"/>
                  <a:cs typeface="Lato Medium" panose="020F0602020204030203" pitchFamily="34" charset="0"/>
                </a:rPr>
                <a:t>Publication</a:t>
              </a:r>
            </a:p>
          </p:txBody>
        </p:sp>
      </p:grpSp>
      <p:sp>
        <p:nvSpPr>
          <p:cNvPr id="62" name="Title 4">
            <a:extLst>
              <a:ext uri="{FF2B5EF4-FFF2-40B4-BE49-F238E27FC236}">
                <a16:creationId xmlns:a16="http://schemas.microsoft.com/office/drawing/2014/main" id="{8695AA9B-3F00-546E-BE58-B9E51B28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206"/>
            <a:ext cx="9144000" cy="665049"/>
          </a:xfrm>
        </p:spPr>
        <p:txBody>
          <a:bodyPr/>
          <a:lstStyle/>
          <a:p>
            <a:r>
              <a:rPr lang="en-US" sz="2000" b="1" dirty="0"/>
              <a:t>Implementation Roadmap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195364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982447-AD7A-3E74-30AB-88C1C23CCECA}"/>
              </a:ext>
            </a:extLst>
          </p:cNvPr>
          <p:cNvSpPr txBox="1"/>
          <p:nvPr/>
        </p:nvSpPr>
        <p:spPr>
          <a:xfrm>
            <a:off x="-107950" y="256021"/>
            <a:ext cx="914400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2400" b="1" dirty="0"/>
              <a:t>Components needed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4C748-DA02-9DB1-BEFF-741D880A51DF}"/>
              </a:ext>
            </a:extLst>
          </p:cNvPr>
          <p:cNvSpPr txBox="1"/>
          <p:nvPr/>
        </p:nvSpPr>
        <p:spPr>
          <a:xfrm>
            <a:off x="652530" y="1280273"/>
            <a:ext cx="6516710" cy="2632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Metadata design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Metadata flow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Metadata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Process &amp; Compliance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Data state standards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Data flow standards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Automation, which is a primary advantage of standards</a:t>
            </a:r>
          </a:p>
        </p:txBody>
      </p:sp>
    </p:spTree>
    <p:extLst>
      <p:ext uri="{BB962C8B-B14F-4D97-AF65-F5344CB8AC3E}">
        <p14:creationId xmlns:p14="http://schemas.microsoft.com/office/powerpoint/2010/main" val="169698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B1465B-4670-B7C1-DAF2-342DF2235D6F}"/>
              </a:ext>
            </a:extLst>
          </p:cNvPr>
          <p:cNvSpPr txBox="1"/>
          <p:nvPr/>
        </p:nvSpPr>
        <p:spPr>
          <a:xfrm>
            <a:off x="302652" y="1139080"/>
            <a:ext cx="8538693" cy="2360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 standard single metadata design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A standard list of data attributes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Put in a standard database design optimized for programmatic access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That can be used for all data standards, study data specifications, third-party data   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  specifications, etc.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But also, SID – Study Information Data – to describe study characteristics, like </a:t>
            </a:r>
            <a:r>
              <a:rPr lang="en-US" dirty="0" err="1"/>
              <a:t>SoE</a:t>
            </a:r>
            <a:r>
              <a:rPr lang="en-US" dirty="0"/>
              <a:t>,    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   visits/epochs, treatment arms, study design, etc.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8F161-4A90-5301-DDA8-A00BDA945543}"/>
              </a:ext>
            </a:extLst>
          </p:cNvPr>
          <p:cNvSpPr txBox="1"/>
          <p:nvPr/>
        </p:nvSpPr>
        <p:spPr>
          <a:xfrm>
            <a:off x="0" y="239198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Metadata Design</a:t>
            </a:r>
          </a:p>
        </p:txBody>
      </p:sp>
    </p:spTree>
    <p:extLst>
      <p:ext uri="{BB962C8B-B14F-4D97-AF65-F5344CB8AC3E}">
        <p14:creationId xmlns:p14="http://schemas.microsoft.com/office/powerpoint/2010/main" val="1029673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9A0349-8DD2-2559-85DF-A76FFF6DA0C7}"/>
              </a:ext>
            </a:extLst>
          </p:cNvPr>
          <p:cNvSpPr txBox="1"/>
          <p:nvPr/>
        </p:nvSpPr>
        <p:spPr>
          <a:xfrm>
            <a:off x="0" y="1080929"/>
            <a:ext cx="8451850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Metadata flow underlies data flow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Each data state is described by database metadata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Each flow from a source data state to a target data state is described by map metadata.  	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This separation is important, it separates “what” from “how” and minimizes impact of changes.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- Any data flow can be represented, including alternate sources to the same target.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AFEA66-E57D-D4BA-CEE5-62176B5903C5}"/>
              </a:ext>
            </a:extLst>
          </p:cNvPr>
          <p:cNvSpPr txBox="1"/>
          <p:nvPr/>
        </p:nvSpPr>
        <p:spPr>
          <a:xfrm>
            <a:off x="0" y="239198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Metadata flow</a:t>
            </a:r>
          </a:p>
        </p:txBody>
      </p:sp>
    </p:spTree>
    <p:extLst>
      <p:ext uri="{BB962C8B-B14F-4D97-AF65-F5344CB8AC3E}">
        <p14:creationId xmlns:p14="http://schemas.microsoft.com/office/powerpoint/2010/main" val="2530289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69EF75-00B7-BA1A-CDC1-8AC0ED1256F1}"/>
              </a:ext>
            </a:extLst>
          </p:cNvPr>
          <p:cNvSpPr txBox="1"/>
          <p:nvPr/>
        </p:nvSpPr>
        <p:spPr>
          <a:xfrm>
            <a:off x="591622" y="1228509"/>
            <a:ext cx="8355528" cy="2037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 metadata management system</a:t>
            </a:r>
          </a:p>
          <a:p>
            <a:pPr>
              <a:lnSpc>
                <a:spcPct val="150000"/>
              </a:lnSpc>
            </a:pPr>
            <a:r>
              <a:rPr lang="en-US" dirty="0"/>
              <a:t>	- A true (meta)database that optimizes programmatic access</a:t>
            </a:r>
          </a:p>
          <a:p>
            <a:pPr>
              <a:lnSpc>
                <a:spcPct val="150000"/>
              </a:lnSpc>
            </a:pPr>
            <a:r>
              <a:rPr lang="en-US" dirty="0"/>
              <a:t>	- Import mechanisms from CDISC SHARE, NCI and RAVE</a:t>
            </a:r>
          </a:p>
          <a:p>
            <a:pPr>
              <a:lnSpc>
                <a:spcPct val="150000"/>
              </a:lnSpc>
            </a:pPr>
            <a:r>
              <a:rPr lang="en-US" dirty="0"/>
              <a:t>	- Publication formats to optimize review and approval</a:t>
            </a:r>
          </a:p>
          <a:p>
            <a:pPr>
              <a:lnSpc>
                <a:spcPct val="150000"/>
              </a:lnSpc>
            </a:pPr>
            <a:r>
              <a:rPr lang="en-US" dirty="0"/>
              <a:t>	- Study metadata creation from standards and other studies</a:t>
            </a:r>
          </a:p>
          <a:p>
            <a:pPr>
              <a:lnSpc>
                <a:spcPct val="150000"/>
              </a:lnSpc>
            </a:pPr>
            <a:r>
              <a:rPr lang="en-US" dirty="0"/>
              <a:t>	- Enables all sorts of data specifications, not only standards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52863-745C-109A-7AEA-D1AD65B637BF}"/>
              </a:ext>
            </a:extLst>
          </p:cNvPr>
          <p:cNvSpPr txBox="1"/>
          <p:nvPr/>
        </p:nvSpPr>
        <p:spPr>
          <a:xfrm>
            <a:off x="2926098" y="28426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Metadata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4259506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B83648-0A52-F6C2-03FB-95A2130FB20A}"/>
              </a:ext>
            </a:extLst>
          </p:cNvPr>
          <p:cNvSpPr txBox="1"/>
          <p:nvPr/>
        </p:nvSpPr>
        <p:spPr>
          <a:xfrm>
            <a:off x="882202" y="1279875"/>
            <a:ext cx="7248659" cy="2350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Process</a:t>
            </a:r>
          </a:p>
          <a:p>
            <a:pPr>
              <a:lnSpc>
                <a:spcPct val="150000"/>
              </a:lnSpc>
            </a:pPr>
            <a:r>
              <a:rPr lang="en-US" dirty="0"/>
              <a:t>	- For data standards and for data specifications</a:t>
            </a:r>
          </a:p>
          <a:p>
            <a:pPr>
              <a:lnSpc>
                <a:spcPct val="150000"/>
              </a:lnSpc>
            </a:pPr>
            <a:r>
              <a:rPr lang="en-US" dirty="0"/>
              <a:t>	- SOPs, guidance</a:t>
            </a:r>
          </a:p>
          <a:p>
            <a:pPr>
              <a:lnSpc>
                <a:spcPct val="150000"/>
              </a:lnSpc>
            </a:pPr>
            <a:r>
              <a:rPr lang="en-US" dirty="0"/>
              <a:t>	- Training</a:t>
            </a:r>
          </a:p>
          <a:p>
            <a:pPr>
              <a:lnSpc>
                <a:spcPct val="150000"/>
              </a:lnSpc>
            </a:pPr>
            <a:r>
              <a:rPr lang="en-US" dirty="0"/>
              <a:t>	- Metrics and compliance measures</a:t>
            </a:r>
          </a:p>
          <a:p>
            <a:pPr>
              <a:lnSpc>
                <a:spcPct val="150000"/>
              </a:lnSpc>
            </a:pPr>
            <a:r>
              <a:rPr lang="en-US" dirty="0"/>
              <a:t>	          - </a:t>
            </a:r>
            <a:r>
              <a:rPr lang="en-US" sz="1350" dirty="0"/>
              <a:t>Programmatically generated to reports and a metrics database    </a:t>
            </a:r>
          </a:p>
          <a:p>
            <a:pPr>
              <a:lnSpc>
                <a:spcPct val="150000"/>
              </a:lnSpc>
            </a:pPr>
            <a:r>
              <a:rPr lang="en-US" sz="1350" dirty="0"/>
              <a:t>                               measuring compliance, areas of repeated problem, usage rates.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B696A3-5219-0577-B4CE-E836F86DBBB8}"/>
              </a:ext>
            </a:extLst>
          </p:cNvPr>
          <p:cNvSpPr txBox="1"/>
          <p:nvPr/>
        </p:nvSpPr>
        <p:spPr>
          <a:xfrm>
            <a:off x="2743021" y="27531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Process &amp; Compliance</a:t>
            </a:r>
          </a:p>
        </p:txBody>
      </p:sp>
    </p:spTree>
    <p:extLst>
      <p:ext uri="{BB962C8B-B14F-4D97-AF65-F5344CB8AC3E}">
        <p14:creationId xmlns:p14="http://schemas.microsoft.com/office/powerpoint/2010/main" val="416111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6DAFEF-F9AD-AF6F-2176-868BE1CEA037}"/>
              </a:ext>
            </a:extLst>
          </p:cNvPr>
          <p:cNvSpPr txBox="1"/>
          <p:nvPr/>
        </p:nvSpPr>
        <p:spPr>
          <a:xfrm>
            <a:off x="815662" y="1362636"/>
            <a:ext cx="6478074" cy="2637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Define WHAT the data state looks like, not how to create it from a source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CDASH extract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Raw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SDTM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ADaM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Define xml file metadata standard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Custom standards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Third-party data, such as lab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D53701-6826-8838-2500-761A82D64E4B}"/>
              </a:ext>
            </a:extLst>
          </p:cNvPr>
          <p:cNvSpPr txBox="1"/>
          <p:nvPr/>
        </p:nvSpPr>
        <p:spPr>
          <a:xfrm>
            <a:off x="2721736" y="331433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Data state standards</a:t>
            </a:r>
          </a:p>
        </p:txBody>
      </p:sp>
    </p:spTree>
    <p:extLst>
      <p:ext uri="{BB962C8B-B14F-4D97-AF65-F5344CB8AC3E}">
        <p14:creationId xmlns:p14="http://schemas.microsoft.com/office/powerpoint/2010/main" val="1243070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0CB37C-3CA8-1454-97F8-1C242D16F472}"/>
              </a:ext>
            </a:extLst>
          </p:cNvPr>
          <p:cNvSpPr txBox="1"/>
          <p:nvPr/>
        </p:nvSpPr>
        <p:spPr>
          <a:xfrm>
            <a:off x="568816" y="1480138"/>
            <a:ext cx="77294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Defines how to create the target data state from a source data state, not what the data state looks like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the data flow changes over time, there is less impact on metadata content when map metadata is separated from database metadata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7AEC64-0254-041F-67A3-48B0266F38A7}"/>
              </a:ext>
            </a:extLst>
          </p:cNvPr>
          <p:cNvSpPr txBox="1"/>
          <p:nvPr/>
        </p:nvSpPr>
        <p:spPr>
          <a:xfrm>
            <a:off x="2663780" y="25823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Data Flow Standards</a:t>
            </a:r>
          </a:p>
        </p:txBody>
      </p:sp>
    </p:spTree>
    <p:extLst>
      <p:ext uri="{BB962C8B-B14F-4D97-AF65-F5344CB8AC3E}">
        <p14:creationId xmlns:p14="http://schemas.microsoft.com/office/powerpoint/2010/main" val="170080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B9026A-6330-E187-C29D-4D8C0E3A1788}"/>
              </a:ext>
            </a:extLst>
          </p:cNvPr>
          <p:cNvSpPr txBox="1"/>
          <p:nvPr/>
        </p:nvSpPr>
        <p:spPr>
          <a:xfrm>
            <a:off x="2251657" y="21959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Manual study level workflow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855183-6A91-AB5D-10C7-E509F87E5CB1}"/>
              </a:ext>
            </a:extLst>
          </p:cNvPr>
          <p:cNvSpPr/>
          <p:nvPr/>
        </p:nvSpPr>
        <p:spPr>
          <a:xfrm>
            <a:off x="246844" y="1353111"/>
            <a:ext cx="961623" cy="450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Protocol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B14425-BDBA-0879-21DE-BA7154CF2563}"/>
              </a:ext>
            </a:extLst>
          </p:cNvPr>
          <p:cNvSpPr/>
          <p:nvPr/>
        </p:nvSpPr>
        <p:spPr>
          <a:xfrm>
            <a:off x="215721" y="2283854"/>
            <a:ext cx="961623" cy="49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SDTM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BB146E-2C99-8DC9-0A5E-0D0789257C7B}"/>
              </a:ext>
            </a:extLst>
          </p:cNvPr>
          <p:cNvSpPr/>
          <p:nvPr/>
        </p:nvSpPr>
        <p:spPr>
          <a:xfrm>
            <a:off x="272070" y="3987329"/>
            <a:ext cx="867178" cy="382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SAP</a:t>
            </a:r>
          </a:p>
        </p:txBody>
      </p:sp>
      <p:sp>
        <p:nvSpPr>
          <p:cNvPr id="7" name="Cylinder 6">
            <a:extLst>
              <a:ext uri="{FF2B5EF4-FFF2-40B4-BE49-F238E27FC236}">
                <a16:creationId xmlns:a16="http://schemas.microsoft.com/office/drawing/2014/main" id="{16D2AF7C-F90E-6D7D-9475-411CF7141286}"/>
              </a:ext>
            </a:extLst>
          </p:cNvPr>
          <p:cNvSpPr/>
          <p:nvPr/>
        </p:nvSpPr>
        <p:spPr>
          <a:xfrm>
            <a:off x="3248166" y="1277059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Draft</a:t>
            </a:r>
          </a:p>
        </p:txBody>
      </p:sp>
      <p:sp>
        <p:nvSpPr>
          <p:cNvPr id="8" name="Cylinder 7">
            <a:extLst>
              <a:ext uri="{FF2B5EF4-FFF2-40B4-BE49-F238E27FC236}">
                <a16:creationId xmlns:a16="http://schemas.microsoft.com/office/drawing/2014/main" id="{E0952559-BC9F-78FC-C270-CE5DB7E10512}"/>
              </a:ext>
            </a:extLst>
          </p:cNvPr>
          <p:cNvSpPr/>
          <p:nvPr/>
        </p:nvSpPr>
        <p:spPr>
          <a:xfrm>
            <a:off x="5141898" y="1277059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Cut3</a:t>
            </a:r>
          </a:p>
        </p:txBody>
      </p:sp>
      <p:sp>
        <p:nvSpPr>
          <p:cNvPr id="9" name="Cylinder 8">
            <a:extLst>
              <a:ext uri="{FF2B5EF4-FFF2-40B4-BE49-F238E27FC236}">
                <a16:creationId xmlns:a16="http://schemas.microsoft.com/office/drawing/2014/main" id="{ECD4BD9B-974C-BAC1-9538-7BD4C0706D76}"/>
              </a:ext>
            </a:extLst>
          </p:cNvPr>
          <p:cNvSpPr/>
          <p:nvPr/>
        </p:nvSpPr>
        <p:spPr>
          <a:xfrm>
            <a:off x="4137345" y="1277059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Cut2</a:t>
            </a:r>
          </a:p>
        </p:txBody>
      </p:sp>
      <p:sp>
        <p:nvSpPr>
          <p:cNvPr id="10" name="Cylinder 9">
            <a:extLst>
              <a:ext uri="{FF2B5EF4-FFF2-40B4-BE49-F238E27FC236}">
                <a16:creationId xmlns:a16="http://schemas.microsoft.com/office/drawing/2014/main" id="{8E53207D-6B44-2999-841C-E6619B3B1D66}"/>
              </a:ext>
            </a:extLst>
          </p:cNvPr>
          <p:cNvSpPr/>
          <p:nvPr/>
        </p:nvSpPr>
        <p:spPr>
          <a:xfrm>
            <a:off x="6174892" y="1277059"/>
            <a:ext cx="704046" cy="609600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Final</a:t>
            </a:r>
          </a:p>
        </p:txBody>
      </p:sp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F26202CC-78E8-940E-E420-FF7656298F67}"/>
              </a:ext>
            </a:extLst>
          </p:cNvPr>
          <p:cNvSpPr/>
          <p:nvPr/>
        </p:nvSpPr>
        <p:spPr>
          <a:xfrm>
            <a:off x="1678547" y="2266951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Spec</a:t>
            </a:r>
          </a:p>
        </p:txBody>
      </p:sp>
      <p:sp>
        <p:nvSpPr>
          <p:cNvPr id="16" name="Cylinder 15">
            <a:extLst>
              <a:ext uri="{FF2B5EF4-FFF2-40B4-BE49-F238E27FC236}">
                <a16:creationId xmlns:a16="http://schemas.microsoft.com/office/drawing/2014/main" id="{9EEB053D-9BF4-CE53-49A5-391E8AE4A142}"/>
              </a:ext>
            </a:extLst>
          </p:cNvPr>
          <p:cNvSpPr/>
          <p:nvPr/>
        </p:nvSpPr>
        <p:spPr>
          <a:xfrm>
            <a:off x="3293771" y="2228313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Draft</a:t>
            </a:r>
          </a:p>
        </p:txBody>
      </p:sp>
      <p:sp>
        <p:nvSpPr>
          <p:cNvPr id="17" name="Cylinder 16">
            <a:extLst>
              <a:ext uri="{FF2B5EF4-FFF2-40B4-BE49-F238E27FC236}">
                <a16:creationId xmlns:a16="http://schemas.microsoft.com/office/drawing/2014/main" id="{AB4F45E0-85D7-252C-D76B-C75CE2BA0E90}"/>
              </a:ext>
            </a:extLst>
          </p:cNvPr>
          <p:cNvSpPr/>
          <p:nvPr/>
        </p:nvSpPr>
        <p:spPr>
          <a:xfrm>
            <a:off x="4167393" y="2220533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Cut2</a:t>
            </a:r>
          </a:p>
        </p:txBody>
      </p:sp>
      <p:sp>
        <p:nvSpPr>
          <p:cNvPr id="18" name="Cylinder 17">
            <a:extLst>
              <a:ext uri="{FF2B5EF4-FFF2-40B4-BE49-F238E27FC236}">
                <a16:creationId xmlns:a16="http://schemas.microsoft.com/office/drawing/2014/main" id="{86126749-7823-EA64-9CF9-6C994E7F4ED0}"/>
              </a:ext>
            </a:extLst>
          </p:cNvPr>
          <p:cNvSpPr/>
          <p:nvPr/>
        </p:nvSpPr>
        <p:spPr>
          <a:xfrm>
            <a:off x="5213801" y="2210631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Cut3</a:t>
            </a:r>
          </a:p>
        </p:txBody>
      </p:sp>
      <p:sp>
        <p:nvSpPr>
          <p:cNvPr id="19" name="Cylinder 18">
            <a:extLst>
              <a:ext uri="{FF2B5EF4-FFF2-40B4-BE49-F238E27FC236}">
                <a16:creationId xmlns:a16="http://schemas.microsoft.com/office/drawing/2014/main" id="{A96904C2-6B7B-1D2B-C96A-215A64AE7DA2}"/>
              </a:ext>
            </a:extLst>
          </p:cNvPr>
          <p:cNvSpPr/>
          <p:nvPr/>
        </p:nvSpPr>
        <p:spPr>
          <a:xfrm>
            <a:off x="5238484" y="3115859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Cut3</a:t>
            </a:r>
          </a:p>
        </p:txBody>
      </p:sp>
      <p:sp>
        <p:nvSpPr>
          <p:cNvPr id="20" name="Cylinder 19">
            <a:extLst>
              <a:ext uri="{FF2B5EF4-FFF2-40B4-BE49-F238E27FC236}">
                <a16:creationId xmlns:a16="http://schemas.microsoft.com/office/drawing/2014/main" id="{CF84C85D-4C21-52A0-A8F1-09DF2E341DCD}"/>
              </a:ext>
            </a:extLst>
          </p:cNvPr>
          <p:cNvSpPr/>
          <p:nvPr/>
        </p:nvSpPr>
        <p:spPr>
          <a:xfrm>
            <a:off x="4216758" y="3150080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Cut2</a:t>
            </a:r>
          </a:p>
        </p:txBody>
      </p:sp>
      <p:sp>
        <p:nvSpPr>
          <p:cNvPr id="21" name="Cylinder 20">
            <a:extLst>
              <a:ext uri="{FF2B5EF4-FFF2-40B4-BE49-F238E27FC236}">
                <a16:creationId xmlns:a16="http://schemas.microsoft.com/office/drawing/2014/main" id="{B4232191-A416-5241-9C86-BF40A1FE78E3}"/>
              </a:ext>
            </a:extLst>
          </p:cNvPr>
          <p:cNvSpPr/>
          <p:nvPr/>
        </p:nvSpPr>
        <p:spPr>
          <a:xfrm>
            <a:off x="3271773" y="3173692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Draft</a:t>
            </a:r>
          </a:p>
        </p:txBody>
      </p:sp>
      <p:sp>
        <p:nvSpPr>
          <p:cNvPr id="22" name="Cylinder 21">
            <a:extLst>
              <a:ext uri="{FF2B5EF4-FFF2-40B4-BE49-F238E27FC236}">
                <a16:creationId xmlns:a16="http://schemas.microsoft.com/office/drawing/2014/main" id="{FC5B6184-E0FF-A46F-B15A-33EFBC991966}"/>
              </a:ext>
            </a:extLst>
          </p:cNvPr>
          <p:cNvSpPr/>
          <p:nvPr/>
        </p:nvSpPr>
        <p:spPr>
          <a:xfrm>
            <a:off x="5249215" y="4190977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Cut3</a:t>
            </a:r>
          </a:p>
        </p:txBody>
      </p:sp>
      <p:sp>
        <p:nvSpPr>
          <p:cNvPr id="23" name="Cylinder 22">
            <a:extLst>
              <a:ext uri="{FF2B5EF4-FFF2-40B4-BE49-F238E27FC236}">
                <a16:creationId xmlns:a16="http://schemas.microsoft.com/office/drawing/2014/main" id="{B31260B0-6B08-312E-DCC7-15BB29E6BEA0}"/>
              </a:ext>
            </a:extLst>
          </p:cNvPr>
          <p:cNvSpPr/>
          <p:nvPr/>
        </p:nvSpPr>
        <p:spPr>
          <a:xfrm>
            <a:off x="4257544" y="4190977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Cut2</a:t>
            </a:r>
          </a:p>
        </p:txBody>
      </p:sp>
      <p:sp>
        <p:nvSpPr>
          <p:cNvPr id="24" name="Cylinder 23">
            <a:extLst>
              <a:ext uri="{FF2B5EF4-FFF2-40B4-BE49-F238E27FC236}">
                <a16:creationId xmlns:a16="http://schemas.microsoft.com/office/drawing/2014/main" id="{C920EF40-AD7B-59A3-10BD-C8F61C514F6A}"/>
              </a:ext>
            </a:extLst>
          </p:cNvPr>
          <p:cNvSpPr/>
          <p:nvPr/>
        </p:nvSpPr>
        <p:spPr>
          <a:xfrm>
            <a:off x="3293771" y="4190977"/>
            <a:ext cx="704046" cy="609600"/>
          </a:xfrm>
          <a:prstGeom prst="can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Draft</a:t>
            </a:r>
          </a:p>
        </p:txBody>
      </p:sp>
      <p:sp>
        <p:nvSpPr>
          <p:cNvPr id="25" name="Cylinder 24">
            <a:extLst>
              <a:ext uri="{FF2B5EF4-FFF2-40B4-BE49-F238E27FC236}">
                <a16:creationId xmlns:a16="http://schemas.microsoft.com/office/drawing/2014/main" id="{6ADF3B5A-8503-B7C4-AB7E-B0F0B00C6A37}"/>
              </a:ext>
            </a:extLst>
          </p:cNvPr>
          <p:cNvSpPr/>
          <p:nvPr/>
        </p:nvSpPr>
        <p:spPr>
          <a:xfrm>
            <a:off x="6220498" y="4064602"/>
            <a:ext cx="704046" cy="609600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Final</a:t>
            </a:r>
          </a:p>
        </p:txBody>
      </p:sp>
      <p:sp>
        <p:nvSpPr>
          <p:cNvPr id="26" name="Cylinder 25">
            <a:extLst>
              <a:ext uri="{FF2B5EF4-FFF2-40B4-BE49-F238E27FC236}">
                <a16:creationId xmlns:a16="http://schemas.microsoft.com/office/drawing/2014/main" id="{268B3C19-1E1B-3573-CC96-68F305007056}"/>
              </a:ext>
            </a:extLst>
          </p:cNvPr>
          <p:cNvSpPr/>
          <p:nvPr/>
        </p:nvSpPr>
        <p:spPr>
          <a:xfrm>
            <a:off x="6220498" y="3115859"/>
            <a:ext cx="704046" cy="609600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Final</a:t>
            </a:r>
          </a:p>
        </p:txBody>
      </p:sp>
      <p:sp>
        <p:nvSpPr>
          <p:cNvPr id="27" name="Cylinder 26">
            <a:extLst>
              <a:ext uri="{FF2B5EF4-FFF2-40B4-BE49-F238E27FC236}">
                <a16:creationId xmlns:a16="http://schemas.microsoft.com/office/drawing/2014/main" id="{A9C64C22-664E-8EA6-0C27-3E4F7EC8FF56}"/>
              </a:ext>
            </a:extLst>
          </p:cNvPr>
          <p:cNvSpPr/>
          <p:nvPr/>
        </p:nvSpPr>
        <p:spPr>
          <a:xfrm>
            <a:off x="6187226" y="2220533"/>
            <a:ext cx="704046" cy="609600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Final</a:t>
            </a:r>
          </a:p>
        </p:txBody>
      </p:sp>
      <p:sp>
        <p:nvSpPr>
          <p:cNvPr id="28" name="Cylinder 27">
            <a:extLst>
              <a:ext uri="{FF2B5EF4-FFF2-40B4-BE49-F238E27FC236}">
                <a16:creationId xmlns:a16="http://schemas.microsoft.com/office/drawing/2014/main" id="{ECE8A177-8DD3-446D-2649-02084CAC06E4}"/>
              </a:ext>
            </a:extLst>
          </p:cNvPr>
          <p:cNvSpPr/>
          <p:nvPr/>
        </p:nvSpPr>
        <p:spPr>
          <a:xfrm>
            <a:off x="7601213" y="3577524"/>
            <a:ext cx="704046" cy="609600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xpt</a:t>
            </a:r>
            <a:endParaRPr lang="en-US" dirty="0"/>
          </a:p>
        </p:txBody>
      </p:sp>
      <p:sp>
        <p:nvSpPr>
          <p:cNvPr id="29" name="Cylinder 28">
            <a:extLst>
              <a:ext uri="{FF2B5EF4-FFF2-40B4-BE49-F238E27FC236}">
                <a16:creationId xmlns:a16="http://schemas.microsoft.com/office/drawing/2014/main" id="{505F31F4-3B00-D14E-CC0F-C5C4621821BB}"/>
              </a:ext>
            </a:extLst>
          </p:cNvPr>
          <p:cNvSpPr/>
          <p:nvPr/>
        </p:nvSpPr>
        <p:spPr>
          <a:xfrm>
            <a:off x="7580825" y="2160885"/>
            <a:ext cx="704046" cy="609600"/>
          </a:xfrm>
          <a:prstGeom prst="can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xpt</a:t>
            </a:r>
            <a:endParaRPr lang="en-US" dirty="0"/>
          </a:p>
        </p:txBody>
      </p:sp>
      <p:sp>
        <p:nvSpPr>
          <p:cNvPr id="30" name="Flowchart: Document 29">
            <a:extLst>
              <a:ext uri="{FF2B5EF4-FFF2-40B4-BE49-F238E27FC236}">
                <a16:creationId xmlns:a16="http://schemas.microsoft.com/office/drawing/2014/main" id="{B383B0D3-938B-354B-FF59-5AFB52F87673}"/>
              </a:ext>
            </a:extLst>
          </p:cNvPr>
          <p:cNvSpPr/>
          <p:nvPr/>
        </p:nvSpPr>
        <p:spPr>
          <a:xfrm>
            <a:off x="7541113" y="3009794"/>
            <a:ext cx="764146" cy="570963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Define.</a:t>
            </a:r>
          </a:p>
          <a:p>
            <a:pPr algn="ctr"/>
            <a:r>
              <a:rPr lang="en-US" dirty="0"/>
              <a:t>xml</a:t>
            </a:r>
          </a:p>
        </p:txBody>
      </p:sp>
      <p:sp>
        <p:nvSpPr>
          <p:cNvPr id="31" name="Flowchart: Document 30">
            <a:extLst>
              <a:ext uri="{FF2B5EF4-FFF2-40B4-BE49-F238E27FC236}">
                <a16:creationId xmlns:a16="http://schemas.microsoft.com/office/drawing/2014/main" id="{642CDA47-3B43-5E40-9C22-2A187504B63D}"/>
              </a:ext>
            </a:extLst>
          </p:cNvPr>
          <p:cNvSpPr/>
          <p:nvPr/>
        </p:nvSpPr>
        <p:spPr>
          <a:xfrm>
            <a:off x="7541113" y="1589922"/>
            <a:ext cx="764146" cy="570963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Define.</a:t>
            </a:r>
          </a:p>
          <a:p>
            <a:pPr algn="ctr"/>
            <a:r>
              <a:rPr lang="en-US" dirty="0"/>
              <a:t>xml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1FAFFCC-164D-A5AA-39B9-5D4318B4B888}"/>
              </a:ext>
            </a:extLst>
          </p:cNvPr>
          <p:cNvSpPr/>
          <p:nvPr/>
        </p:nvSpPr>
        <p:spPr>
          <a:xfrm>
            <a:off x="1602887" y="4072360"/>
            <a:ext cx="867178" cy="382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TFLs</a:t>
            </a:r>
          </a:p>
        </p:txBody>
      </p:sp>
      <p:sp>
        <p:nvSpPr>
          <p:cNvPr id="35" name="Flowchart: Document 34">
            <a:extLst>
              <a:ext uri="{FF2B5EF4-FFF2-40B4-BE49-F238E27FC236}">
                <a16:creationId xmlns:a16="http://schemas.microsoft.com/office/drawing/2014/main" id="{9D701413-A88E-FF39-5F0B-2AB20EAED67C}"/>
              </a:ext>
            </a:extLst>
          </p:cNvPr>
          <p:cNvSpPr/>
          <p:nvPr/>
        </p:nvSpPr>
        <p:spPr>
          <a:xfrm>
            <a:off x="1654403" y="4480192"/>
            <a:ext cx="764146" cy="443709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Shells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38E6EC-1AF6-45AF-872F-44F4BADFB148}"/>
              </a:ext>
            </a:extLst>
          </p:cNvPr>
          <p:cNvSpPr/>
          <p:nvPr/>
        </p:nvSpPr>
        <p:spPr>
          <a:xfrm>
            <a:off x="1579808" y="3003704"/>
            <a:ext cx="961623" cy="49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ADAM</a:t>
            </a:r>
          </a:p>
        </p:txBody>
      </p:sp>
      <p:sp>
        <p:nvSpPr>
          <p:cNvPr id="37" name="Flowchart: Document 36">
            <a:extLst>
              <a:ext uri="{FF2B5EF4-FFF2-40B4-BE49-F238E27FC236}">
                <a16:creationId xmlns:a16="http://schemas.microsoft.com/office/drawing/2014/main" id="{D3DD032F-7783-EC17-E3A6-4E05E4798FAD}"/>
              </a:ext>
            </a:extLst>
          </p:cNvPr>
          <p:cNvSpPr/>
          <p:nvPr/>
        </p:nvSpPr>
        <p:spPr>
          <a:xfrm>
            <a:off x="1705919" y="3468393"/>
            <a:ext cx="764146" cy="430393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Spec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401A75B-F619-5A83-4942-93E42DA39EED}"/>
              </a:ext>
            </a:extLst>
          </p:cNvPr>
          <p:cNvCxnSpPr>
            <a:cxnSpLocks/>
          </p:cNvCxnSpPr>
          <p:nvPr/>
        </p:nvCxnSpPr>
        <p:spPr>
          <a:xfrm>
            <a:off x="1309352" y="1549514"/>
            <a:ext cx="396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57655B1-0CBC-70E3-3C7E-36B838D35B88}"/>
              </a:ext>
            </a:extLst>
          </p:cNvPr>
          <p:cNvCxnSpPr>
            <a:cxnSpLocks/>
          </p:cNvCxnSpPr>
          <p:nvPr/>
        </p:nvCxnSpPr>
        <p:spPr>
          <a:xfrm>
            <a:off x="1246572" y="2515431"/>
            <a:ext cx="4078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1DCD197-29EF-5A11-A163-D9C36A525AD4}"/>
              </a:ext>
            </a:extLst>
          </p:cNvPr>
          <p:cNvCxnSpPr>
            <a:cxnSpLocks/>
          </p:cNvCxnSpPr>
          <p:nvPr/>
        </p:nvCxnSpPr>
        <p:spPr>
          <a:xfrm flipV="1">
            <a:off x="2528550" y="2379128"/>
            <a:ext cx="745365" cy="126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AAA274E-E06B-B271-EEC0-05BC18D30E64}"/>
              </a:ext>
            </a:extLst>
          </p:cNvPr>
          <p:cNvCxnSpPr>
            <a:cxnSpLocks/>
          </p:cNvCxnSpPr>
          <p:nvPr/>
        </p:nvCxnSpPr>
        <p:spPr>
          <a:xfrm>
            <a:off x="2536589" y="2504803"/>
            <a:ext cx="691172" cy="1744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65D39A8-8C91-C939-D4A8-FF026F8BDDE7}"/>
              </a:ext>
            </a:extLst>
          </p:cNvPr>
          <p:cNvCxnSpPr>
            <a:cxnSpLocks/>
          </p:cNvCxnSpPr>
          <p:nvPr/>
        </p:nvCxnSpPr>
        <p:spPr>
          <a:xfrm flipV="1">
            <a:off x="2612804" y="3362572"/>
            <a:ext cx="658975" cy="158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45A4E51-48E7-9FBD-0391-C76975F72829}"/>
              </a:ext>
            </a:extLst>
          </p:cNvPr>
          <p:cNvCxnSpPr>
            <a:cxnSpLocks/>
          </p:cNvCxnSpPr>
          <p:nvPr/>
        </p:nvCxnSpPr>
        <p:spPr>
          <a:xfrm flipV="1">
            <a:off x="2526408" y="4282529"/>
            <a:ext cx="745365" cy="126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AB6F09E-535D-40A7-48CB-98B0E706E6D4}"/>
              </a:ext>
            </a:extLst>
          </p:cNvPr>
          <p:cNvCxnSpPr>
            <a:cxnSpLocks/>
          </p:cNvCxnSpPr>
          <p:nvPr/>
        </p:nvCxnSpPr>
        <p:spPr>
          <a:xfrm>
            <a:off x="2616581" y="3520761"/>
            <a:ext cx="631585" cy="168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856F3D2-4E32-EC01-1D3C-B08BB6F72ECE}"/>
              </a:ext>
            </a:extLst>
          </p:cNvPr>
          <p:cNvCxnSpPr>
            <a:cxnSpLocks/>
          </p:cNvCxnSpPr>
          <p:nvPr/>
        </p:nvCxnSpPr>
        <p:spPr>
          <a:xfrm>
            <a:off x="2544116" y="4414887"/>
            <a:ext cx="668098" cy="231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4658EC8C-84BB-E172-75AE-4FB934428E60}"/>
              </a:ext>
            </a:extLst>
          </p:cNvPr>
          <p:cNvSpPr txBox="1"/>
          <p:nvPr/>
        </p:nvSpPr>
        <p:spPr>
          <a:xfrm>
            <a:off x="2847844" y="2023615"/>
            <a:ext cx="856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Develop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97C0BFF-8CEC-7764-367D-F39A8CF23F93}"/>
              </a:ext>
            </a:extLst>
          </p:cNvPr>
          <p:cNvSpPr txBox="1"/>
          <p:nvPr/>
        </p:nvSpPr>
        <p:spPr>
          <a:xfrm>
            <a:off x="2980921" y="2770486"/>
            <a:ext cx="856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Validate Develop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442D18B-F056-EEC2-7BD2-7453533C0541}"/>
              </a:ext>
            </a:extLst>
          </p:cNvPr>
          <p:cNvSpPr txBox="1"/>
          <p:nvPr/>
        </p:nvSpPr>
        <p:spPr>
          <a:xfrm>
            <a:off x="3060618" y="3725459"/>
            <a:ext cx="856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Validate Develop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C220498-C29D-D241-BFC7-32AA8496A14C}"/>
              </a:ext>
            </a:extLst>
          </p:cNvPr>
          <p:cNvSpPr txBox="1"/>
          <p:nvPr/>
        </p:nvSpPr>
        <p:spPr>
          <a:xfrm>
            <a:off x="3034044" y="4742656"/>
            <a:ext cx="856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Validate </a:t>
            </a:r>
          </a:p>
        </p:txBody>
      </p:sp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22DAE830-62C0-0047-4DBC-0BBD4D8CEAA3}"/>
              </a:ext>
            </a:extLst>
          </p:cNvPr>
          <p:cNvSpPr/>
          <p:nvPr/>
        </p:nvSpPr>
        <p:spPr>
          <a:xfrm>
            <a:off x="1794628" y="1364117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CRF</a:t>
            </a:r>
          </a:p>
          <a:p>
            <a:pPr algn="ctr"/>
            <a:r>
              <a:rPr lang="en-US" dirty="0"/>
              <a:t>Spec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108B26-6602-75E0-119F-A42686B2723F}"/>
              </a:ext>
            </a:extLst>
          </p:cNvPr>
          <p:cNvCxnSpPr>
            <a:cxnSpLocks/>
          </p:cNvCxnSpPr>
          <p:nvPr/>
        </p:nvCxnSpPr>
        <p:spPr>
          <a:xfrm>
            <a:off x="2728457" y="1549514"/>
            <a:ext cx="4078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8EAA41C-E434-5BEC-49D0-27EE6B70EE0D}"/>
              </a:ext>
            </a:extLst>
          </p:cNvPr>
          <p:cNvSpPr/>
          <p:nvPr/>
        </p:nvSpPr>
        <p:spPr>
          <a:xfrm>
            <a:off x="7318968" y="1277059"/>
            <a:ext cx="1236365" cy="317737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5F2ECF-C798-38FD-646B-4B6080DA0237}"/>
              </a:ext>
            </a:extLst>
          </p:cNvPr>
          <p:cNvSpPr txBox="1"/>
          <p:nvPr/>
        </p:nvSpPr>
        <p:spPr>
          <a:xfrm>
            <a:off x="7423052" y="4511823"/>
            <a:ext cx="106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Pinnacle 21 Validation </a:t>
            </a:r>
          </a:p>
        </p:txBody>
      </p:sp>
    </p:spTree>
    <p:extLst>
      <p:ext uri="{BB962C8B-B14F-4D97-AF65-F5344CB8AC3E}">
        <p14:creationId xmlns:p14="http://schemas.microsoft.com/office/powerpoint/2010/main" val="2316722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>
            <a:extLst>
              <a:ext uri="{FF2B5EF4-FFF2-40B4-BE49-F238E27FC236}">
                <a16:creationId xmlns:a16="http://schemas.microsoft.com/office/drawing/2014/main" id="{668C0249-1333-44D7-AD12-E8B907108DD6}"/>
              </a:ext>
            </a:extLst>
          </p:cNvPr>
          <p:cNvSpPr txBox="1"/>
          <p:nvPr/>
        </p:nvSpPr>
        <p:spPr>
          <a:xfrm>
            <a:off x="2660445" y="391219"/>
            <a:ext cx="42654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</a:rPr>
              <a:t>One project level transformation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5C2617E-4B5C-44BD-969D-5DC7AC638439}"/>
              </a:ext>
            </a:extLst>
          </p:cNvPr>
          <p:cNvCxnSpPr>
            <a:cxnSpLocks/>
          </p:cNvCxnSpPr>
          <p:nvPr/>
        </p:nvCxnSpPr>
        <p:spPr>
          <a:xfrm rot="5400000">
            <a:off x="700360" y="2961306"/>
            <a:ext cx="2916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2FB13D9-1790-4AF0-B2C5-7F8397C82D2C}"/>
              </a:ext>
            </a:extLst>
          </p:cNvPr>
          <p:cNvSpPr txBox="1"/>
          <p:nvPr/>
        </p:nvSpPr>
        <p:spPr>
          <a:xfrm>
            <a:off x="1034717" y="1551301"/>
            <a:ext cx="1428784" cy="5909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Raw / </a:t>
            </a:r>
          </a:p>
          <a:p>
            <a:pPr algn="ctr"/>
            <a:r>
              <a:rPr lang="en-US" sz="1620" b="1" dirty="0">
                <a:cs typeface="Lato Medium" panose="020F0602020204030203" pitchFamily="34" charset="0"/>
              </a:rPr>
              <a:t>CDASH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68EBAE-9B56-4C89-BDA3-771E877CF991}"/>
              </a:ext>
            </a:extLst>
          </p:cNvPr>
          <p:cNvSpPr txBox="1"/>
          <p:nvPr/>
        </p:nvSpPr>
        <p:spPr>
          <a:xfrm>
            <a:off x="1086132" y="2721622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SDTM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DA8AA7-0F52-46E4-9FDA-5B5C56C45F4D}"/>
              </a:ext>
            </a:extLst>
          </p:cNvPr>
          <p:cNvSpPr txBox="1"/>
          <p:nvPr/>
        </p:nvSpPr>
        <p:spPr>
          <a:xfrm>
            <a:off x="1115197" y="3767919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 err="1">
                <a:cs typeface="Lato Medium" panose="020F0602020204030203" pitchFamily="34" charset="0"/>
              </a:rPr>
              <a:t>ADaM</a:t>
            </a:r>
            <a:endParaRPr lang="en-US" sz="1620" b="1" dirty="0">
              <a:cs typeface="Lato Medium" panose="020F060202020403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3DEDFB-1C0F-420A-AF41-892DC94DFD58}"/>
              </a:ext>
            </a:extLst>
          </p:cNvPr>
          <p:cNvSpPr txBox="1"/>
          <p:nvPr/>
        </p:nvSpPr>
        <p:spPr>
          <a:xfrm>
            <a:off x="1451841" y="1039736"/>
            <a:ext cx="1428784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rgbClr val="95442B"/>
                </a:solidFill>
                <a:cs typeface="Lato Medium" panose="020F0602020204030203" pitchFamily="34" charset="0"/>
              </a:rPr>
              <a:t>FPI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63988E-3BF6-4A00-910A-7090CFDC7A58}"/>
              </a:ext>
            </a:extLst>
          </p:cNvPr>
          <p:cNvSpPr txBox="1"/>
          <p:nvPr/>
        </p:nvSpPr>
        <p:spPr>
          <a:xfrm>
            <a:off x="2702967" y="1043384"/>
            <a:ext cx="1428784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rgbClr val="95442B"/>
                </a:solidFill>
                <a:cs typeface="Lato Medium" panose="020F0602020204030203" pitchFamily="34" charset="0"/>
              </a:rPr>
              <a:t>Interval 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3CD09CC-2ECD-4D2C-BD71-7CF1A35729FF}"/>
              </a:ext>
            </a:extLst>
          </p:cNvPr>
          <p:cNvSpPr txBox="1"/>
          <p:nvPr/>
        </p:nvSpPr>
        <p:spPr>
          <a:xfrm>
            <a:off x="4080531" y="1039736"/>
            <a:ext cx="1428784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rgbClr val="95442B"/>
                </a:solidFill>
                <a:cs typeface="Lato Medium" panose="020F0602020204030203" pitchFamily="34" charset="0"/>
              </a:rPr>
              <a:t>Interval 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528058-57B4-4677-87AE-34CCFCE91F0B}"/>
              </a:ext>
            </a:extLst>
          </p:cNvPr>
          <p:cNvSpPr txBox="1"/>
          <p:nvPr/>
        </p:nvSpPr>
        <p:spPr>
          <a:xfrm>
            <a:off x="5444667" y="1039736"/>
            <a:ext cx="1428784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rgbClr val="95442B"/>
                </a:solidFill>
                <a:cs typeface="Lato Medium" panose="020F0602020204030203" pitchFamily="34" charset="0"/>
              </a:rPr>
              <a:t>Interval 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D2B1A68-AFE6-4E4C-A85D-3B0523C92851}"/>
              </a:ext>
            </a:extLst>
          </p:cNvPr>
          <p:cNvSpPr txBox="1"/>
          <p:nvPr/>
        </p:nvSpPr>
        <p:spPr>
          <a:xfrm>
            <a:off x="6822231" y="1039736"/>
            <a:ext cx="1428784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rgbClr val="95442B"/>
                </a:solidFill>
                <a:cs typeface="Lato Medium" panose="020F0602020204030203" pitchFamily="34" charset="0"/>
              </a:rPr>
              <a:t>Final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8860626-8746-4B05-BD81-DA6BCA2EBF87}"/>
              </a:ext>
            </a:extLst>
          </p:cNvPr>
          <p:cNvCxnSpPr>
            <a:cxnSpLocks/>
          </p:cNvCxnSpPr>
          <p:nvPr/>
        </p:nvCxnSpPr>
        <p:spPr>
          <a:xfrm rot="5400000">
            <a:off x="1975168" y="2948867"/>
            <a:ext cx="2916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F670AFFB-60D8-42A7-A05A-C296A2BB8AF4}"/>
              </a:ext>
            </a:extLst>
          </p:cNvPr>
          <p:cNvSpPr txBox="1"/>
          <p:nvPr/>
        </p:nvSpPr>
        <p:spPr>
          <a:xfrm>
            <a:off x="2360940" y="2709183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SDTM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B7E3EF-D151-4E8F-ABF4-ABB5FE2A4533}"/>
              </a:ext>
            </a:extLst>
          </p:cNvPr>
          <p:cNvSpPr txBox="1"/>
          <p:nvPr/>
        </p:nvSpPr>
        <p:spPr>
          <a:xfrm>
            <a:off x="2390005" y="3755480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 err="1">
                <a:cs typeface="Lato Medium" panose="020F0602020204030203" pitchFamily="34" charset="0"/>
              </a:rPr>
              <a:t>ADaM</a:t>
            </a:r>
            <a:endParaRPr lang="en-US" sz="1620" b="1" dirty="0">
              <a:cs typeface="Lato Medium" panose="020F0602020204030203" pitchFamily="34" charset="0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87A6D55-F948-4C33-9AC5-BD1F5C1D6224}"/>
              </a:ext>
            </a:extLst>
          </p:cNvPr>
          <p:cNvCxnSpPr>
            <a:cxnSpLocks/>
          </p:cNvCxnSpPr>
          <p:nvPr/>
        </p:nvCxnSpPr>
        <p:spPr>
          <a:xfrm rot="5400000">
            <a:off x="3335182" y="2968388"/>
            <a:ext cx="2916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FC710385-2200-4BB7-BA30-D69245135F33}"/>
              </a:ext>
            </a:extLst>
          </p:cNvPr>
          <p:cNvSpPr txBox="1"/>
          <p:nvPr/>
        </p:nvSpPr>
        <p:spPr>
          <a:xfrm>
            <a:off x="3720954" y="2728704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SDTM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207B5AB-2B43-44A3-9640-26C7FD27E735}"/>
              </a:ext>
            </a:extLst>
          </p:cNvPr>
          <p:cNvSpPr txBox="1"/>
          <p:nvPr/>
        </p:nvSpPr>
        <p:spPr>
          <a:xfrm>
            <a:off x="3750019" y="3775001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 err="1">
                <a:cs typeface="Lato Medium" panose="020F0602020204030203" pitchFamily="34" charset="0"/>
              </a:rPr>
              <a:t>ADaM</a:t>
            </a:r>
            <a:endParaRPr lang="en-US" sz="1620" b="1" dirty="0">
              <a:cs typeface="Lato Medium" panose="020F0602020204030203" pitchFamily="34" charset="0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F68A1A8-3808-450C-BDF8-D729B141AC81}"/>
              </a:ext>
            </a:extLst>
          </p:cNvPr>
          <p:cNvCxnSpPr>
            <a:cxnSpLocks/>
          </p:cNvCxnSpPr>
          <p:nvPr/>
        </p:nvCxnSpPr>
        <p:spPr>
          <a:xfrm rot="5400000">
            <a:off x="4714210" y="2968388"/>
            <a:ext cx="2916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3AA112B-CE28-4AF3-A09B-DC39939904DA}"/>
              </a:ext>
            </a:extLst>
          </p:cNvPr>
          <p:cNvSpPr txBox="1"/>
          <p:nvPr/>
        </p:nvSpPr>
        <p:spPr>
          <a:xfrm>
            <a:off x="5099982" y="2728704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SDTM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8D1E381-CD0B-47F3-9A61-97D52E462442}"/>
              </a:ext>
            </a:extLst>
          </p:cNvPr>
          <p:cNvSpPr txBox="1"/>
          <p:nvPr/>
        </p:nvSpPr>
        <p:spPr>
          <a:xfrm>
            <a:off x="5129047" y="3775001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 err="1">
                <a:cs typeface="Lato Medium" panose="020F0602020204030203" pitchFamily="34" charset="0"/>
              </a:rPr>
              <a:t>ADaM</a:t>
            </a:r>
            <a:endParaRPr lang="en-US" sz="1620" b="1" dirty="0">
              <a:cs typeface="Lato Medium" panose="020F0602020204030203" pitchFamily="34" charset="0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715A4BC-2C11-4023-8816-B9179E8E5392}"/>
              </a:ext>
            </a:extLst>
          </p:cNvPr>
          <p:cNvCxnSpPr>
            <a:cxnSpLocks/>
          </p:cNvCxnSpPr>
          <p:nvPr/>
        </p:nvCxnSpPr>
        <p:spPr>
          <a:xfrm rot="5400000">
            <a:off x="6076709" y="2955949"/>
            <a:ext cx="291600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20171FAA-AC1F-4C4A-85EA-D2598B47C7CB}"/>
              </a:ext>
            </a:extLst>
          </p:cNvPr>
          <p:cNvSpPr txBox="1"/>
          <p:nvPr/>
        </p:nvSpPr>
        <p:spPr>
          <a:xfrm>
            <a:off x="6462481" y="2716265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SDTM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51EA59A-9B7A-4E2E-B10D-B286D4FC8C16}"/>
              </a:ext>
            </a:extLst>
          </p:cNvPr>
          <p:cNvSpPr txBox="1"/>
          <p:nvPr/>
        </p:nvSpPr>
        <p:spPr>
          <a:xfrm>
            <a:off x="6491546" y="3762563"/>
            <a:ext cx="1428784" cy="3416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 err="1">
                <a:cs typeface="Lato Medium" panose="020F0602020204030203" pitchFamily="34" charset="0"/>
              </a:rPr>
              <a:t>ADaM</a:t>
            </a:r>
            <a:endParaRPr lang="en-US" sz="1620" b="1" dirty="0">
              <a:cs typeface="Lato Medium" panose="020F0602020204030203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9E4A80A-EEEE-4573-A0FD-1A90D4C4BA54}"/>
              </a:ext>
            </a:extLst>
          </p:cNvPr>
          <p:cNvCxnSpPr>
            <a:cxnSpLocks/>
          </p:cNvCxnSpPr>
          <p:nvPr/>
        </p:nvCxnSpPr>
        <p:spPr>
          <a:xfrm>
            <a:off x="2137168" y="1489815"/>
            <a:ext cx="1296000" cy="0"/>
          </a:xfrm>
          <a:prstGeom prst="straightConnector1">
            <a:avLst/>
          </a:prstGeom>
          <a:ln w="63500">
            <a:solidFill>
              <a:schemeClr val="accent5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4A07928-1C67-414C-A099-2A8F07576151}"/>
              </a:ext>
            </a:extLst>
          </p:cNvPr>
          <p:cNvCxnSpPr>
            <a:cxnSpLocks/>
          </p:cNvCxnSpPr>
          <p:nvPr/>
        </p:nvCxnSpPr>
        <p:spPr>
          <a:xfrm>
            <a:off x="3498923" y="1503306"/>
            <a:ext cx="1296000" cy="0"/>
          </a:xfrm>
          <a:prstGeom prst="straightConnector1">
            <a:avLst/>
          </a:prstGeom>
          <a:ln w="63500">
            <a:solidFill>
              <a:schemeClr val="accent5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E4977F5-6CF6-4282-9432-F2CDCAD3F850}"/>
              </a:ext>
            </a:extLst>
          </p:cNvPr>
          <p:cNvCxnSpPr>
            <a:cxnSpLocks/>
          </p:cNvCxnSpPr>
          <p:nvPr/>
        </p:nvCxnSpPr>
        <p:spPr>
          <a:xfrm>
            <a:off x="4871373" y="1510387"/>
            <a:ext cx="1296000" cy="0"/>
          </a:xfrm>
          <a:prstGeom prst="straightConnector1">
            <a:avLst/>
          </a:prstGeom>
          <a:ln w="63500">
            <a:solidFill>
              <a:schemeClr val="accent5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58A680B-79D0-4A7C-854C-04DE205ADFA9}"/>
              </a:ext>
            </a:extLst>
          </p:cNvPr>
          <p:cNvCxnSpPr>
            <a:cxnSpLocks/>
          </p:cNvCxnSpPr>
          <p:nvPr/>
        </p:nvCxnSpPr>
        <p:spPr>
          <a:xfrm>
            <a:off x="6236228" y="1510387"/>
            <a:ext cx="1296000" cy="0"/>
          </a:xfrm>
          <a:prstGeom prst="straightConnector1">
            <a:avLst/>
          </a:prstGeom>
          <a:ln w="63500">
            <a:solidFill>
              <a:schemeClr val="accent5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23E894F-29F4-4D85-BE64-D4FBD763CAAE}"/>
              </a:ext>
            </a:extLst>
          </p:cNvPr>
          <p:cNvSpPr txBox="1"/>
          <p:nvPr/>
        </p:nvSpPr>
        <p:spPr>
          <a:xfrm>
            <a:off x="2326227" y="1561582"/>
            <a:ext cx="1428784" cy="5909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Raw / </a:t>
            </a:r>
          </a:p>
          <a:p>
            <a:pPr algn="ctr"/>
            <a:r>
              <a:rPr lang="en-US" sz="1620" b="1" dirty="0">
                <a:cs typeface="Lato Medium" panose="020F0602020204030203" pitchFamily="34" charset="0"/>
              </a:rPr>
              <a:t>CDASH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4AFA7C-3874-4990-AEC3-C60304CD2D12}"/>
              </a:ext>
            </a:extLst>
          </p:cNvPr>
          <p:cNvSpPr txBox="1"/>
          <p:nvPr/>
        </p:nvSpPr>
        <p:spPr>
          <a:xfrm>
            <a:off x="3674580" y="1561582"/>
            <a:ext cx="1428784" cy="5909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Raw / </a:t>
            </a:r>
          </a:p>
          <a:p>
            <a:pPr algn="ctr"/>
            <a:r>
              <a:rPr lang="en-US" sz="1620" b="1" dirty="0">
                <a:cs typeface="Lato Medium" panose="020F0602020204030203" pitchFamily="34" charset="0"/>
              </a:rPr>
              <a:t>CDASH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6F236D-18D2-40BD-8B26-4B2EC2821D5F}"/>
              </a:ext>
            </a:extLst>
          </p:cNvPr>
          <p:cNvSpPr txBox="1"/>
          <p:nvPr/>
        </p:nvSpPr>
        <p:spPr>
          <a:xfrm>
            <a:off x="5051067" y="1574020"/>
            <a:ext cx="1428784" cy="5909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Raw / </a:t>
            </a:r>
          </a:p>
          <a:p>
            <a:pPr algn="ctr"/>
            <a:r>
              <a:rPr lang="en-US" sz="1620" b="1" dirty="0">
                <a:cs typeface="Lato Medium" panose="020F0602020204030203" pitchFamily="34" charset="0"/>
              </a:rPr>
              <a:t>CDASH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7913D1-BF01-440F-9471-435DD26ECDFE}"/>
              </a:ext>
            </a:extLst>
          </p:cNvPr>
          <p:cNvSpPr txBox="1"/>
          <p:nvPr/>
        </p:nvSpPr>
        <p:spPr>
          <a:xfrm>
            <a:off x="6430151" y="1580239"/>
            <a:ext cx="1428784" cy="5909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20" b="1" dirty="0">
                <a:cs typeface="Lato Medium" panose="020F0602020204030203" pitchFamily="34" charset="0"/>
              </a:rPr>
              <a:t>Raw / </a:t>
            </a:r>
          </a:p>
          <a:p>
            <a:pPr algn="ctr"/>
            <a:r>
              <a:rPr lang="en-US" sz="1620" b="1" dirty="0">
                <a:cs typeface="Lato Medium" panose="020F0602020204030203" pitchFamily="34" charset="0"/>
              </a:rPr>
              <a:t>CDASH</a:t>
            </a:r>
          </a:p>
        </p:txBody>
      </p:sp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5A7A7E34-D570-3983-6BB8-6C0ADA5A78C4}"/>
              </a:ext>
            </a:extLst>
          </p:cNvPr>
          <p:cNvSpPr/>
          <p:nvPr/>
        </p:nvSpPr>
        <p:spPr>
          <a:xfrm>
            <a:off x="153792" y="2105742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CRF</a:t>
            </a:r>
          </a:p>
          <a:p>
            <a:pPr algn="ctr"/>
            <a:r>
              <a:rPr lang="en-US" sz="1000" dirty="0"/>
              <a:t>Spec V1.0</a:t>
            </a:r>
          </a:p>
        </p:txBody>
      </p:sp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01296B9E-E191-AAE7-5AB1-2DF976246B7E}"/>
              </a:ext>
            </a:extLst>
          </p:cNvPr>
          <p:cNvSpPr/>
          <p:nvPr/>
        </p:nvSpPr>
        <p:spPr>
          <a:xfrm>
            <a:off x="150589" y="2716265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SDTM</a:t>
            </a:r>
          </a:p>
          <a:p>
            <a:pPr algn="ctr"/>
            <a:r>
              <a:rPr lang="en-US" sz="1000" dirty="0"/>
              <a:t>Spec v1.0</a:t>
            </a:r>
          </a:p>
        </p:txBody>
      </p:sp>
      <p:sp>
        <p:nvSpPr>
          <p:cNvPr id="5" name="Flowchart: Document 4">
            <a:extLst>
              <a:ext uri="{FF2B5EF4-FFF2-40B4-BE49-F238E27FC236}">
                <a16:creationId xmlns:a16="http://schemas.microsoft.com/office/drawing/2014/main" id="{AAE6562E-52C2-9B95-CC8B-58112990ABF1}"/>
              </a:ext>
            </a:extLst>
          </p:cNvPr>
          <p:cNvSpPr/>
          <p:nvPr/>
        </p:nvSpPr>
        <p:spPr>
          <a:xfrm>
            <a:off x="151378" y="3327771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ADAM</a:t>
            </a:r>
          </a:p>
          <a:p>
            <a:pPr algn="ctr"/>
            <a:r>
              <a:rPr lang="en-US" sz="1000" dirty="0"/>
              <a:t>Spec v1.0</a:t>
            </a:r>
          </a:p>
        </p:txBody>
      </p:sp>
      <p:sp>
        <p:nvSpPr>
          <p:cNvPr id="6" name="Flowchart: Document 5">
            <a:extLst>
              <a:ext uri="{FF2B5EF4-FFF2-40B4-BE49-F238E27FC236}">
                <a16:creationId xmlns:a16="http://schemas.microsoft.com/office/drawing/2014/main" id="{8DC7C8C7-4228-1C96-97F5-38E068ECF8F2}"/>
              </a:ext>
            </a:extLst>
          </p:cNvPr>
          <p:cNvSpPr/>
          <p:nvPr/>
        </p:nvSpPr>
        <p:spPr>
          <a:xfrm>
            <a:off x="150589" y="3948031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SAP</a:t>
            </a:r>
          </a:p>
          <a:p>
            <a:pPr algn="ctr"/>
            <a:r>
              <a:rPr lang="en-US" sz="1000" dirty="0"/>
              <a:t>Shells v1.0</a:t>
            </a:r>
          </a:p>
        </p:txBody>
      </p:sp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F77B9BC5-7A5C-37EA-0964-6F8D12645F85}"/>
              </a:ext>
            </a:extLst>
          </p:cNvPr>
          <p:cNvSpPr/>
          <p:nvPr/>
        </p:nvSpPr>
        <p:spPr>
          <a:xfrm>
            <a:off x="119407" y="1499027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Protocol</a:t>
            </a:r>
          </a:p>
          <a:p>
            <a:pPr algn="ctr"/>
            <a:r>
              <a:rPr lang="en-US" sz="1000" dirty="0"/>
              <a:t>V1.0</a:t>
            </a:r>
          </a:p>
        </p:txBody>
      </p:sp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A89CAFCD-2ADE-0D74-6C8E-AD19BEED86C6}"/>
              </a:ext>
            </a:extLst>
          </p:cNvPr>
          <p:cNvSpPr/>
          <p:nvPr/>
        </p:nvSpPr>
        <p:spPr>
          <a:xfrm>
            <a:off x="7928370" y="2002845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CRF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8A46AF67-8752-0D61-1821-7C91F270DCEE}"/>
              </a:ext>
            </a:extLst>
          </p:cNvPr>
          <p:cNvSpPr/>
          <p:nvPr/>
        </p:nvSpPr>
        <p:spPr>
          <a:xfrm>
            <a:off x="7925167" y="261336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SDTM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013B699A-79D1-BD54-7788-CD401555FE8B}"/>
              </a:ext>
            </a:extLst>
          </p:cNvPr>
          <p:cNvSpPr/>
          <p:nvPr/>
        </p:nvSpPr>
        <p:spPr>
          <a:xfrm>
            <a:off x="7925956" y="3224874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ADAM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16" name="Flowchart: Document 15">
            <a:extLst>
              <a:ext uri="{FF2B5EF4-FFF2-40B4-BE49-F238E27FC236}">
                <a16:creationId xmlns:a16="http://schemas.microsoft.com/office/drawing/2014/main" id="{08EF47C2-0DEB-AFA7-8477-4F5F6E912D28}"/>
              </a:ext>
            </a:extLst>
          </p:cNvPr>
          <p:cNvSpPr/>
          <p:nvPr/>
        </p:nvSpPr>
        <p:spPr>
          <a:xfrm>
            <a:off x="7925167" y="3845134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SAP</a:t>
            </a:r>
          </a:p>
          <a:p>
            <a:pPr algn="ctr"/>
            <a:r>
              <a:rPr lang="en-US" sz="1000" dirty="0"/>
              <a:t>Shells v1.3</a:t>
            </a:r>
          </a:p>
        </p:txBody>
      </p:sp>
      <p:sp>
        <p:nvSpPr>
          <p:cNvPr id="17" name="Flowchart: Document 16">
            <a:extLst>
              <a:ext uri="{FF2B5EF4-FFF2-40B4-BE49-F238E27FC236}">
                <a16:creationId xmlns:a16="http://schemas.microsoft.com/office/drawing/2014/main" id="{A7C09ECA-0311-4E2A-B324-4ACC727BC22E}"/>
              </a:ext>
            </a:extLst>
          </p:cNvPr>
          <p:cNvSpPr/>
          <p:nvPr/>
        </p:nvSpPr>
        <p:spPr>
          <a:xfrm>
            <a:off x="7893985" y="1396130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Protocol</a:t>
            </a:r>
          </a:p>
          <a:p>
            <a:pPr algn="ctr"/>
            <a:r>
              <a:rPr lang="en-US" sz="1000" dirty="0"/>
              <a:t>V1.3</a:t>
            </a:r>
          </a:p>
        </p:txBody>
      </p:sp>
    </p:spTree>
    <p:extLst>
      <p:ext uri="{BB962C8B-B14F-4D97-AF65-F5344CB8AC3E}">
        <p14:creationId xmlns:p14="http://schemas.microsoft.com/office/powerpoint/2010/main" val="14417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A378-CC46-E66E-1D14-9FADC0D44C05}"/>
              </a:ext>
            </a:extLst>
          </p:cNvPr>
          <p:cNvSpPr txBox="1">
            <a:spLocks/>
          </p:cNvSpPr>
          <p:nvPr/>
        </p:nvSpPr>
        <p:spPr>
          <a:xfrm>
            <a:off x="0" y="170844"/>
            <a:ext cx="91440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/>
              <a:t>The holy grail of copy paste </a:t>
            </a:r>
            <a:r>
              <a:rPr lang="en-US" sz="2000" b="1" dirty="0">
                <a:sym typeface="Wingdings" panose="05000000000000000000" pitchFamily="2" charset="2"/>
              </a:rPr>
              <a:t></a:t>
            </a:r>
            <a:endParaRPr lang="en-IN" sz="20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3372DB-192A-6099-56E8-ACD4C80FD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42" y="1076490"/>
            <a:ext cx="3050258" cy="406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687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140174-28FE-196C-0B40-E360F32FA4FF}"/>
              </a:ext>
            </a:extLst>
          </p:cNvPr>
          <p:cNvSpPr txBox="1"/>
          <p:nvPr/>
        </p:nvSpPr>
        <p:spPr>
          <a:xfrm>
            <a:off x="2251657" y="21959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What can go wrong?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96A635-A912-9B9B-F175-B61EE61C9C06}"/>
              </a:ext>
            </a:extLst>
          </p:cNvPr>
          <p:cNvSpPr/>
          <p:nvPr/>
        </p:nvSpPr>
        <p:spPr>
          <a:xfrm>
            <a:off x="4595115" y="1277987"/>
            <a:ext cx="961623" cy="450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Protocol</a:t>
            </a:r>
          </a:p>
          <a:p>
            <a:pPr algn="ctr"/>
            <a:r>
              <a:rPr lang="en-US" dirty="0"/>
              <a:t>V1.1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B66C2F-359D-AB72-3683-E111A8549880}"/>
              </a:ext>
            </a:extLst>
          </p:cNvPr>
          <p:cNvSpPr/>
          <p:nvPr/>
        </p:nvSpPr>
        <p:spPr>
          <a:xfrm>
            <a:off x="5835882" y="1277987"/>
            <a:ext cx="961623" cy="450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Protocol</a:t>
            </a:r>
          </a:p>
          <a:p>
            <a:pPr algn="ctr"/>
            <a:r>
              <a:rPr lang="en-US" dirty="0"/>
              <a:t>V1.2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4FC300-7624-7E22-9E00-2EAB71E69E78}"/>
              </a:ext>
            </a:extLst>
          </p:cNvPr>
          <p:cNvSpPr/>
          <p:nvPr/>
        </p:nvSpPr>
        <p:spPr>
          <a:xfrm>
            <a:off x="7076649" y="1277986"/>
            <a:ext cx="961623" cy="450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Protocol</a:t>
            </a:r>
          </a:p>
          <a:p>
            <a:pPr algn="ctr"/>
            <a:r>
              <a:rPr lang="en-US" dirty="0"/>
              <a:t>V1.3</a:t>
            </a:r>
          </a:p>
        </p:txBody>
      </p:sp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EB053BCD-B97C-BBDD-2CEC-3E9138BCE55B}"/>
              </a:ext>
            </a:extLst>
          </p:cNvPr>
          <p:cNvSpPr/>
          <p:nvPr/>
        </p:nvSpPr>
        <p:spPr>
          <a:xfrm>
            <a:off x="5174665" y="180808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CRF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Spec V1.1</a:t>
            </a:r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620FB847-B8AE-824F-8463-D8DDBEB5DE4E}"/>
              </a:ext>
            </a:extLst>
          </p:cNvPr>
          <p:cNvSpPr/>
          <p:nvPr/>
        </p:nvSpPr>
        <p:spPr>
          <a:xfrm>
            <a:off x="6514171" y="1797992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CRF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Spec V1.2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6A9E6F3-141B-A620-BF83-0BCEE3CE6BAD}"/>
              </a:ext>
            </a:extLst>
          </p:cNvPr>
          <p:cNvSpPr/>
          <p:nvPr/>
        </p:nvSpPr>
        <p:spPr>
          <a:xfrm>
            <a:off x="7849600" y="1797992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CRF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7F5B598C-0850-8F85-47A5-ECA4F34B190A}"/>
              </a:ext>
            </a:extLst>
          </p:cNvPr>
          <p:cNvSpPr/>
          <p:nvPr/>
        </p:nvSpPr>
        <p:spPr>
          <a:xfrm>
            <a:off x="5436227" y="2365554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SDTM</a:t>
            </a:r>
          </a:p>
          <a:p>
            <a:pPr algn="ctr"/>
            <a:r>
              <a:rPr lang="en-US" sz="1000" dirty="0"/>
              <a:t>Spec v1.1</a:t>
            </a:r>
          </a:p>
        </p:txBody>
      </p:sp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79AFE1B3-B894-7C61-FCE6-3133F2A07E56}"/>
              </a:ext>
            </a:extLst>
          </p:cNvPr>
          <p:cNvSpPr/>
          <p:nvPr/>
        </p:nvSpPr>
        <p:spPr>
          <a:xfrm>
            <a:off x="6627713" y="2365554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SDTM</a:t>
            </a:r>
          </a:p>
          <a:p>
            <a:pPr algn="ctr"/>
            <a:r>
              <a:rPr lang="en-US" sz="1000" dirty="0"/>
              <a:t>Spec v1.2</a:t>
            </a: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918CFD80-93DA-3BB5-7876-AE6600B4E44B}"/>
              </a:ext>
            </a:extLst>
          </p:cNvPr>
          <p:cNvSpPr/>
          <p:nvPr/>
        </p:nvSpPr>
        <p:spPr>
          <a:xfrm>
            <a:off x="7819199" y="2365554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SDTM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17" name="Flowchart: Document 16">
            <a:extLst>
              <a:ext uri="{FF2B5EF4-FFF2-40B4-BE49-F238E27FC236}">
                <a16:creationId xmlns:a16="http://schemas.microsoft.com/office/drawing/2014/main" id="{3C3F0A5C-44C6-CFCF-FF71-8D6A25486BB5}"/>
              </a:ext>
            </a:extLst>
          </p:cNvPr>
          <p:cNvSpPr/>
          <p:nvPr/>
        </p:nvSpPr>
        <p:spPr>
          <a:xfrm>
            <a:off x="5667004" y="295548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ADAM</a:t>
            </a:r>
          </a:p>
          <a:p>
            <a:pPr algn="ctr"/>
            <a:r>
              <a:rPr lang="en-US" sz="1000" dirty="0"/>
              <a:t>Spec v1.1</a:t>
            </a:r>
          </a:p>
        </p:txBody>
      </p:sp>
      <p:sp>
        <p:nvSpPr>
          <p:cNvPr id="18" name="Flowchart: Document 17">
            <a:extLst>
              <a:ext uri="{FF2B5EF4-FFF2-40B4-BE49-F238E27FC236}">
                <a16:creationId xmlns:a16="http://schemas.microsoft.com/office/drawing/2014/main" id="{ECBC4252-D083-BF81-8AD0-A2C22AFD6A13}"/>
              </a:ext>
            </a:extLst>
          </p:cNvPr>
          <p:cNvSpPr/>
          <p:nvPr/>
        </p:nvSpPr>
        <p:spPr>
          <a:xfrm>
            <a:off x="6858490" y="295548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ADAM</a:t>
            </a:r>
          </a:p>
          <a:p>
            <a:pPr algn="ctr"/>
            <a:r>
              <a:rPr lang="en-US" sz="1000" dirty="0"/>
              <a:t>Spec v1.2</a:t>
            </a:r>
          </a:p>
        </p:txBody>
      </p:sp>
      <p:sp>
        <p:nvSpPr>
          <p:cNvPr id="19" name="Flowchart: Document 18">
            <a:extLst>
              <a:ext uri="{FF2B5EF4-FFF2-40B4-BE49-F238E27FC236}">
                <a16:creationId xmlns:a16="http://schemas.microsoft.com/office/drawing/2014/main" id="{25A2973C-39A0-CFA4-DB90-791B3E00A561}"/>
              </a:ext>
            </a:extLst>
          </p:cNvPr>
          <p:cNvSpPr/>
          <p:nvPr/>
        </p:nvSpPr>
        <p:spPr>
          <a:xfrm>
            <a:off x="8049976" y="295548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ADAM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25" name="Flowchart: Document 24">
            <a:extLst>
              <a:ext uri="{FF2B5EF4-FFF2-40B4-BE49-F238E27FC236}">
                <a16:creationId xmlns:a16="http://schemas.microsoft.com/office/drawing/2014/main" id="{B664C87C-8AF2-C81C-2B1F-D3E7538BB95B}"/>
              </a:ext>
            </a:extLst>
          </p:cNvPr>
          <p:cNvSpPr/>
          <p:nvPr/>
        </p:nvSpPr>
        <p:spPr>
          <a:xfrm>
            <a:off x="5928261" y="3574613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SAP shells</a:t>
            </a:r>
          </a:p>
          <a:p>
            <a:pPr algn="ctr"/>
            <a:r>
              <a:rPr lang="en-US" sz="1000" dirty="0"/>
              <a:t>v1.1</a:t>
            </a:r>
          </a:p>
        </p:txBody>
      </p:sp>
      <p:sp>
        <p:nvSpPr>
          <p:cNvPr id="26" name="Flowchart: Document 25">
            <a:extLst>
              <a:ext uri="{FF2B5EF4-FFF2-40B4-BE49-F238E27FC236}">
                <a16:creationId xmlns:a16="http://schemas.microsoft.com/office/drawing/2014/main" id="{CD972FC0-3B40-04B3-2451-F7A76F181EA5}"/>
              </a:ext>
            </a:extLst>
          </p:cNvPr>
          <p:cNvSpPr/>
          <p:nvPr/>
        </p:nvSpPr>
        <p:spPr>
          <a:xfrm>
            <a:off x="7119747" y="3574613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SAP</a:t>
            </a:r>
          </a:p>
          <a:p>
            <a:pPr algn="ctr"/>
            <a:r>
              <a:rPr lang="en-US" sz="1000" dirty="0"/>
              <a:t>shells v1.2</a:t>
            </a:r>
          </a:p>
        </p:txBody>
      </p:sp>
      <p:sp>
        <p:nvSpPr>
          <p:cNvPr id="27" name="Flowchart: Document 26">
            <a:extLst>
              <a:ext uri="{FF2B5EF4-FFF2-40B4-BE49-F238E27FC236}">
                <a16:creationId xmlns:a16="http://schemas.microsoft.com/office/drawing/2014/main" id="{B17EEBBD-0670-FD41-880E-2FF1C432626C}"/>
              </a:ext>
            </a:extLst>
          </p:cNvPr>
          <p:cNvSpPr/>
          <p:nvPr/>
        </p:nvSpPr>
        <p:spPr>
          <a:xfrm>
            <a:off x="8311233" y="3574613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SAP shells</a:t>
            </a:r>
          </a:p>
          <a:p>
            <a:pPr algn="ctr"/>
            <a:r>
              <a:rPr lang="en-US" sz="1000" dirty="0"/>
              <a:t>Spec v1.3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20CD39-F133-91BC-2A61-F68F0BE5E0A6}"/>
              </a:ext>
            </a:extLst>
          </p:cNvPr>
          <p:cNvSpPr txBox="1"/>
          <p:nvPr/>
        </p:nvSpPr>
        <p:spPr>
          <a:xfrm>
            <a:off x="-53955" y="1346423"/>
            <a:ext cx="356687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Protocol amendments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Data level issues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Tight resource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Resource attrition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Copy paste code from previous study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b="1" dirty="0"/>
              <a:t>P21 throwing errors with define.xml at the end of the study </a:t>
            </a:r>
          </a:p>
          <a:p>
            <a:pPr marL="457200" indent="-457200">
              <a:buFont typeface="+mj-lt"/>
              <a:buAutoNum type="arabicPeriod"/>
            </a:pPr>
            <a:endParaRPr lang="en-US" sz="1800" b="1" dirty="0"/>
          </a:p>
        </p:txBody>
      </p:sp>
      <p:pic>
        <p:nvPicPr>
          <p:cNvPr id="1028" name="Picture 4" descr="Monsters, Inc. / Funny - TV Tropes">
            <a:extLst>
              <a:ext uri="{FF2B5EF4-FFF2-40B4-BE49-F238E27FC236}">
                <a16:creationId xmlns:a16="http://schemas.microsoft.com/office/drawing/2014/main" id="{01483681-56A9-D594-D1BF-94210E0CD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39" y="3581400"/>
            <a:ext cx="291465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DDF5124-4195-BB4B-3EA4-665936035094}"/>
              </a:ext>
            </a:extLst>
          </p:cNvPr>
          <p:cNvSpPr/>
          <p:nvPr/>
        </p:nvSpPr>
        <p:spPr>
          <a:xfrm>
            <a:off x="3424487" y="1277987"/>
            <a:ext cx="961623" cy="450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Protocol</a:t>
            </a:r>
          </a:p>
          <a:p>
            <a:pPr algn="ctr"/>
            <a:r>
              <a:rPr lang="en-US" dirty="0"/>
              <a:t>V1.1</a:t>
            </a:r>
          </a:p>
        </p:txBody>
      </p:sp>
      <p:sp>
        <p:nvSpPr>
          <p:cNvPr id="31" name="Flowchart: Document 30">
            <a:extLst>
              <a:ext uri="{FF2B5EF4-FFF2-40B4-BE49-F238E27FC236}">
                <a16:creationId xmlns:a16="http://schemas.microsoft.com/office/drawing/2014/main" id="{0FED1543-3D3D-155A-942B-DA3648BD8518}"/>
              </a:ext>
            </a:extLst>
          </p:cNvPr>
          <p:cNvSpPr/>
          <p:nvPr/>
        </p:nvSpPr>
        <p:spPr>
          <a:xfrm>
            <a:off x="4004037" y="180808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CRF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Spec V1.1</a:t>
            </a:r>
          </a:p>
        </p:txBody>
      </p:sp>
      <p:sp>
        <p:nvSpPr>
          <p:cNvPr id="32" name="Flowchart: Document 31">
            <a:extLst>
              <a:ext uri="{FF2B5EF4-FFF2-40B4-BE49-F238E27FC236}">
                <a16:creationId xmlns:a16="http://schemas.microsoft.com/office/drawing/2014/main" id="{84FD6CBE-3648-374E-DF6B-A973B2991DC7}"/>
              </a:ext>
            </a:extLst>
          </p:cNvPr>
          <p:cNvSpPr/>
          <p:nvPr/>
        </p:nvSpPr>
        <p:spPr>
          <a:xfrm>
            <a:off x="4265599" y="2365554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SDTM</a:t>
            </a:r>
          </a:p>
          <a:p>
            <a:pPr algn="ctr"/>
            <a:r>
              <a:rPr lang="en-US" sz="1000" dirty="0"/>
              <a:t>Spec v1.1</a:t>
            </a:r>
          </a:p>
        </p:txBody>
      </p:sp>
      <p:sp>
        <p:nvSpPr>
          <p:cNvPr id="33" name="Flowchart: Document 32">
            <a:extLst>
              <a:ext uri="{FF2B5EF4-FFF2-40B4-BE49-F238E27FC236}">
                <a16:creationId xmlns:a16="http://schemas.microsoft.com/office/drawing/2014/main" id="{2E9C7ADD-5360-A88A-719F-FC9C7D2FDCD5}"/>
              </a:ext>
            </a:extLst>
          </p:cNvPr>
          <p:cNvSpPr/>
          <p:nvPr/>
        </p:nvSpPr>
        <p:spPr>
          <a:xfrm>
            <a:off x="4496376" y="2955488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ADAM</a:t>
            </a:r>
          </a:p>
          <a:p>
            <a:pPr algn="ctr"/>
            <a:r>
              <a:rPr lang="en-US" sz="1000" dirty="0"/>
              <a:t>Spec v1.1</a:t>
            </a:r>
          </a:p>
        </p:txBody>
      </p:sp>
      <p:sp>
        <p:nvSpPr>
          <p:cNvPr id="34" name="Flowchart: Document 33">
            <a:extLst>
              <a:ext uri="{FF2B5EF4-FFF2-40B4-BE49-F238E27FC236}">
                <a16:creationId xmlns:a16="http://schemas.microsoft.com/office/drawing/2014/main" id="{75F5B468-60A0-6ED3-AFE4-3CFD67215D45}"/>
              </a:ext>
            </a:extLst>
          </p:cNvPr>
          <p:cNvSpPr/>
          <p:nvPr/>
        </p:nvSpPr>
        <p:spPr>
          <a:xfrm>
            <a:off x="4757633" y="3574613"/>
            <a:ext cx="764146" cy="510594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SAP shells</a:t>
            </a:r>
          </a:p>
          <a:p>
            <a:pPr algn="ctr"/>
            <a:r>
              <a:rPr lang="en-US" sz="1000" dirty="0"/>
              <a:t>v1.1</a:t>
            </a:r>
          </a:p>
        </p:txBody>
      </p:sp>
    </p:spTree>
    <p:extLst>
      <p:ext uri="{BB962C8B-B14F-4D97-AF65-F5344CB8AC3E}">
        <p14:creationId xmlns:p14="http://schemas.microsoft.com/office/powerpoint/2010/main" val="78968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>
            <a:extLst>
              <a:ext uri="{FF2B5EF4-FFF2-40B4-BE49-F238E27FC236}">
                <a16:creationId xmlns:a16="http://schemas.microsoft.com/office/drawing/2014/main" id="{668C0249-1333-44D7-AD12-E8B907108DD6}"/>
              </a:ext>
            </a:extLst>
          </p:cNvPr>
          <p:cNvSpPr txBox="1"/>
          <p:nvPr/>
        </p:nvSpPr>
        <p:spPr>
          <a:xfrm>
            <a:off x="1207008" y="311449"/>
            <a:ext cx="6479177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</a:rPr>
              <a:t>Data transformations at portfolio level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2F7913-C460-23B8-82EC-1DE4FCE7D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98" y="1291194"/>
            <a:ext cx="2424650" cy="119942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BA76F66-98BA-CF29-B8D4-4B95A3CFF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348" y="1291194"/>
            <a:ext cx="2424650" cy="119942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406A0B38-75A3-FAD7-C7DC-FC8AF2789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999" y="1291194"/>
            <a:ext cx="2424650" cy="119942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8D3E74BC-6845-242B-6776-2F285E11E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98" y="2490622"/>
            <a:ext cx="2424650" cy="119942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8C6320F0-6E5E-CA9E-CB08-7C3386F01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348" y="2490622"/>
            <a:ext cx="2424650" cy="119942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EC9321C6-89D6-3605-8E71-12251A26F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999" y="2490622"/>
            <a:ext cx="2424650" cy="119942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358A4880-61B4-9067-73DC-59054ACCE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98" y="3713535"/>
            <a:ext cx="2424650" cy="119942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86021E3A-23BB-8AD8-DBA1-9130D92E3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348" y="3713535"/>
            <a:ext cx="2424650" cy="119942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6501B8F2-EB51-472A-7BFE-8398CC0C6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999" y="3713535"/>
            <a:ext cx="2424650" cy="119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5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9D99E0-8D14-8953-6CBB-7CBC237E66D6}"/>
              </a:ext>
            </a:extLst>
          </p:cNvPr>
          <p:cNvSpPr txBox="1"/>
          <p:nvPr/>
        </p:nvSpPr>
        <p:spPr>
          <a:xfrm>
            <a:off x="2519193" y="27071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Automation based flow</a:t>
            </a: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8463CEDA-69DA-BDA0-573A-812E266F7F86}"/>
              </a:ext>
            </a:extLst>
          </p:cNvPr>
          <p:cNvSpPr/>
          <p:nvPr/>
        </p:nvSpPr>
        <p:spPr>
          <a:xfrm>
            <a:off x="41677" y="1557850"/>
            <a:ext cx="1618736" cy="2810503"/>
          </a:xfrm>
          <a:prstGeom prst="flowChartProcess">
            <a:avLst/>
          </a:prstGeom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Global Data Standards Metadata</a:t>
            </a: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17992B50-D89F-B2D6-B6A1-DDC4CE60C976}"/>
              </a:ext>
            </a:extLst>
          </p:cNvPr>
          <p:cNvSpPr/>
          <p:nvPr/>
        </p:nvSpPr>
        <p:spPr>
          <a:xfrm>
            <a:off x="2102963" y="1772440"/>
            <a:ext cx="1458097" cy="809523"/>
          </a:xfrm>
          <a:prstGeom prst="flowChartProcess">
            <a:avLst/>
          </a:prstGeom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Study Metadata Subset</a:t>
            </a:r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EF551233-DED2-29C9-34C2-A2FD12DDDFF7}"/>
              </a:ext>
            </a:extLst>
          </p:cNvPr>
          <p:cNvSpPr/>
          <p:nvPr/>
        </p:nvSpPr>
        <p:spPr>
          <a:xfrm>
            <a:off x="1690274" y="2030770"/>
            <a:ext cx="444842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9D793832-22D9-6C47-5094-9BC371B3A2C4}"/>
              </a:ext>
            </a:extLst>
          </p:cNvPr>
          <p:cNvSpPr/>
          <p:nvPr/>
        </p:nvSpPr>
        <p:spPr>
          <a:xfrm>
            <a:off x="3995592" y="1771113"/>
            <a:ext cx="1173891" cy="716924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Create Study Data</a:t>
            </a:r>
          </a:p>
        </p:txBody>
      </p:sp>
      <p:sp>
        <p:nvSpPr>
          <p:cNvPr id="8" name="Right Arrow 9">
            <a:extLst>
              <a:ext uri="{FF2B5EF4-FFF2-40B4-BE49-F238E27FC236}">
                <a16:creationId xmlns:a16="http://schemas.microsoft.com/office/drawing/2014/main" id="{6EFEB1E2-602F-078F-326E-714DA1226670}"/>
              </a:ext>
            </a:extLst>
          </p:cNvPr>
          <p:cNvSpPr/>
          <p:nvPr/>
        </p:nvSpPr>
        <p:spPr>
          <a:xfrm>
            <a:off x="3540684" y="1993032"/>
            <a:ext cx="469556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6A137FA2-47BE-FF66-C6BC-10254F180BFD}"/>
              </a:ext>
            </a:extLst>
          </p:cNvPr>
          <p:cNvSpPr/>
          <p:nvPr/>
        </p:nvSpPr>
        <p:spPr>
          <a:xfrm>
            <a:off x="5591500" y="1557850"/>
            <a:ext cx="1297459" cy="962484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Validate Study Data</a:t>
            </a:r>
          </a:p>
        </p:txBody>
      </p:sp>
      <p:sp>
        <p:nvSpPr>
          <p:cNvPr id="10" name="Right Arrow 11">
            <a:extLst>
              <a:ext uri="{FF2B5EF4-FFF2-40B4-BE49-F238E27FC236}">
                <a16:creationId xmlns:a16="http://schemas.microsoft.com/office/drawing/2014/main" id="{CC340A8A-3F17-2357-EAFC-DB2358705693}"/>
              </a:ext>
            </a:extLst>
          </p:cNvPr>
          <p:cNvSpPr/>
          <p:nvPr/>
        </p:nvSpPr>
        <p:spPr>
          <a:xfrm>
            <a:off x="5167191" y="1904688"/>
            <a:ext cx="457200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E7CCC817-704E-506A-CF98-AF6733353AFA}"/>
              </a:ext>
            </a:extLst>
          </p:cNvPr>
          <p:cNvSpPr/>
          <p:nvPr/>
        </p:nvSpPr>
        <p:spPr>
          <a:xfrm>
            <a:off x="7394418" y="1525553"/>
            <a:ext cx="1598202" cy="1178044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eSubmission</a:t>
            </a:r>
          </a:p>
        </p:txBody>
      </p:sp>
      <p:sp>
        <p:nvSpPr>
          <p:cNvPr id="12" name="Right Arrow 13">
            <a:extLst>
              <a:ext uri="{FF2B5EF4-FFF2-40B4-BE49-F238E27FC236}">
                <a16:creationId xmlns:a16="http://schemas.microsoft.com/office/drawing/2014/main" id="{E9021AF2-F52F-FC51-B290-1E37E9565B79}"/>
              </a:ext>
            </a:extLst>
          </p:cNvPr>
          <p:cNvSpPr/>
          <p:nvPr/>
        </p:nvSpPr>
        <p:spPr>
          <a:xfrm>
            <a:off x="6908955" y="1904688"/>
            <a:ext cx="465467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04CCFF1E-7DE8-FD3A-60FE-E6577DF8BF52}"/>
              </a:ext>
            </a:extLst>
          </p:cNvPr>
          <p:cNvSpPr/>
          <p:nvPr/>
        </p:nvSpPr>
        <p:spPr>
          <a:xfrm>
            <a:off x="2110344" y="2743882"/>
            <a:ext cx="1458097" cy="809522"/>
          </a:xfrm>
          <a:prstGeom prst="flowChartProcess">
            <a:avLst/>
          </a:prstGeom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Study Metadata Subset</a:t>
            </a:r>
          </a:p>
        </p:txBody>
      </p:sp>
      <p:sp>
        <p:nvSpPr>
          <p:cNvPr id="14" name="Flowchart: Process 13">
            <a:extLst>
              <a:ext uri="{FF2B5EF4-FFF2-40B4-BE49-F238E27FC236}">
                <a16:creationId xmlns:a16="http://schemas.microsoft.com/office/drawing/2014/main" id="{07E40EBB-3EB2-8F4E-62FF-03AD42C15297}"/>
              </a:ext>
            </a:extLst>
          </p:cNvPr>
          <p:cNvSpPr/>
          <p:nvPr/>
        </p:nvSpPr>
        <p:spPr>
          <a:xfrm>
            <a:off x="4060593" y="2901511"/>
            <a:ext cx="1173891" cy="637133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Create Study Data</a:t>
            </a:r>
          </a:p>
        </p:txBody>
      </p:sp>
      <p:sp>
        <p:nvSpPr>
          <p:cNvPr id="15" name="Right Arrow 17">
            <a:extLst>
              <a:ext uri="{FF2B5EF4-FFF2-40B4-BE49-F238E27FC236}">
                <a16:creationId xmlns:a16="http://schemas.microsoft.com/office/drawing/2014/main" id="{31F17723-5050-91F1-A920-66CD2F030175}"/>
              </a:ext>
            </a:extLst>
          </p:cNvPr>
          <p:cNvSpPr/>
          <p:nvPr/>
        </p:nvSpPr>
        <p:spPr>
          <a:xfrm>
            <a:off x="3576219" y="2929691"/>
            <a:ext cx="469556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lowchart: Process 15">
            <a:extLst>
              <a:ext uri="{FF2B5EF4-FFF2-40B4-BE49-F238E27FC236}">
                <a16:creationId xmlns:a16="http://schemas.microsoft.com/office/drawing/2014/main" id="{2D3CF185-AF6B-B981-6FE9-FD276ABC4488}"/>
              </a:ext>
            </a:extLst>
          </p:cNvPr>
          <p:cNvSpPr/>
          <p:nvPr/>
        </p:nvSpPr>
        <p:spPr>
          <a:xfrm>
            <a:off x="5639775" y="2814394"/>
            <a:ext cx="1297459" cy="962484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Validate Study Data</a:t>
            </a:r>
          </a:p>
        </p:txBody>
      </p:sp>
      <p:sp>
        <p:nvSpPr>
          <p:cNvPr id="17" name="Right Arrow 19">
            <a:extLst>
              <a:ext uri="{FF2B5EF4-FFF2-40B4-BE49-F238E27FC236}">
                <a16:creationId xmlns:a16="http://schemas.microsoft.com/office/drawing/2014/main" id="{560F020C-B4F5-2058-5144-64E86A747AD9}"/>
              </a:ext>
            </a:extLst>
          </p:cNvPr>
          <p:cNvSpPr/>
          <p:nvPr/>
        </p:nvSpPr>
        <p:spPr>
          <a:xfrm>
            <a:off x="5223149" y="3089963"/>
            <a:ext cx="457200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3C7299F6-9444-6BAC-646F-A1C06519800F}"/>
              </a:ext>
            </a:extLst>
          </p:cNvPr>
          <p:cNvSpPr/>
          <p:nvPr/>
        </p:nvSpPr>
        <p:spPr>
          <a:xfrm>
            <a:off x="7394418" y="2882378"/>
            <a:ext cx="1598203" cy="1178045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eSubmission</a:t>
            </a:r>
          </a:p>
        </p:txBody>
      </p:sp>
      <p:sp>
        <p:nvSpPr>
          <p:cNvPr id="19" name="Right Arrow 21">
            <a:extLst>
              <a:ext uri="{FF2B5EF4-FFF2-40B4-BE49-F238E27FC236}">
                <a16:creationId xmlns:a16="http://schemas.microsoft.com/office/drawing/2014/main" id="{72CF07BE-8D5D-39BA-06AA-E8E7DD16B8B1}"/>
              </a:ext>
            </a:extLst>
          </p:cNvPr>
          <p:cNvSpPr/>
          <p:nvPr/>
        </p:nvSpPr>
        <p:spPr>
          <a:xfrm>
            <a:off x="6959768" y="3260134"/>
            <a:ext cx="448994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22">
            <a:extLst>
              <a:ext uri="{FF2B5EF4-FFF2-40B4-BE49-F238E27FC236}">
                <a16:creationId xmlns:a16="http://schemas.microsoft.com/office/drawing/2014/main" id="{5EAB3B19-D826-E042-AE90-9F633E52A223}"/>
              </a:ext>
            </a:extLst>
          </p:cNvPr>
          <p:cNvSpPr/>
          <p:nvPr/>
        </p:nvSpPr>
        <p:spPr>
          <a:xfrm>
            <a:off x="1682959" y="3002752"/>
            <a:ext cx="473672" cy="40777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8A0EB78-7DDA-A73C-F6D1-3106DB2FC09D}"/>
              </a:ext>
            </a:extLst>
          </p:cNvPr>
          <p:cNvSpPr/>
          <p:nvPr/>
        </p:nvSpPr>
        <p:spPr>
          <a:xfrm>
            <a:off x="717631" y="1257968"/>
            <a:ext cx="7169607" cy="17006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-&gt; Workflow managed using metadata driven %macros -&gt;</a:t>
            </a:r>
          </a:p>
        </p:txBody>
      </p:sp>
    </p:spTree>
    <p:extLst>
      <p:ext uri="{BB962C8B-B14F-4D97-AF65-F5344CB8AC3E}">
        <p14:creationId xmlns:p14="http://schemas.microsoft.com/office/powerpoint/2010/main" val="2813266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99C31-9CD0-489A-83F9-AB81B5408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6801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CDISC 360 – Roadmap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493BE6-E5F3-442F-81FB-4DDE18CE8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35" y="1073398"/>
            <a:ext cx="7680960" cy="3111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7B79EB-C0C8-4C71-977C-B9B267C5DCB9}"/>
              </a:ext>
            </a:extLst>
          </p:cNvPr>
          <p:cNvSpPr txBox="1"/>
          <p:nvPr/>
        </p:nvSpPr>
        <p:spPr>
          <a:xfrm>
            <a:off x="2399149" y="4025992"/>
            <a:ext cx="550280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60" b="1" dirty="0"/>
              <a:t>Metadata for different data states should be scalable with consistent design and not bespoke</a:t>
            </a:r>
          </a:p>
        </p:txBody>
      </p:sp>
    </p:spTree>
    <p:extLst>
      <p:ext uri="{BB962C8B-B14F-4D97-AF65-F5344CB8AC3E}">
        <p14:creationId xmlns:p14="http://schemas.microsoft.com/office/powerpoint/2010/main" val="141710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4939472" y="2224733"/>
            <a:ext cx="1155648" cy="1155648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057286" y="2224734"/>
            <a:ext cx="1155648" cy="1155648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138363" y="2224734"/>
            <a:ext cx="1155648" cy="115564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219439" y="2224733"/>
            <a:ext cx="1155648" cy="1155648"/>
          </a:xfrm>
          <a:prstGeom prst="ellipse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Arc 29"/>
          <p:cNvSpPr/>
          <p:nvPr/>
        </p:nvSpPr>
        <p:spPr>
          <a:xfrm>
            <a:off x="1370885" y="1495891"/>
            <a:ext cx="1426379" cy="1426379"/>
          </a:xfrm>
          <a:prstGeom prst="arc">
            <a:avLst/>
          </a:prstGeom>
          <a:ln>
            <a:solidFill>
              <a:schemeClr val="tx2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 sz="1050">
              <a:latin typeface="+mj-lt"/>
            </a:endParaRPr>
          </a:p>
        </p:txBody>
      </p:sp>
      <p:sp>
        <p:nvSpPr>
          <p:cNvPr id="31" name="Arc 30"/>
          <p:cNvSpPr/>
          <p:nvPr/>
        </p:nvSpPr>
        <p:spPr>
          <a:xfrm rot="5400000">
            <a:off x="2334692" y="2661989"/>
            <a:ext cx="1426379" cy="1426379"/>
          </a:xfrm>
          <a:prstGeom prst="arc">
            <a:avLst>
              <a:gd name="adj1" fmla="val 16200000"/>
              <a:gd name="adj2" fmla="val 2418269"/>
            </a:avLst>
          </a:prstGeom>
          <a:ln>
            <a:solidFill>
              <a:schemeClr val="accent1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 sz="1050">
              <a:latin typeface="+mj-lt"/>
            </a:endParaRPr>
          </a:p>
        </p:txBody>
      </p:sp>
      <p:sp>
        <p:nvSpPr>
          <p:cNvPr id="35" name="Arc 34"/>
          <p:cNvSpPr/>
          <p:nvPr/>
        </p:nvSpPr>
        <p:spPr>
          <a:xfrm rot="16200000">
            <a:off x="5517296" y="1493191"/>
            <a:ext cx="1426379" cy="1426379"/>
          </a:xfrm>
          <a:prstGeom prst="arc">
            <a:avLst/>
          </a:prstGeom>
          <a:ln>
            <a:solidFill>
              <a:schemeClr val="accent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 sz="1050">
              <a:latin typeface="+mj-lt"/>
            </a:endParaRPr>
          </a:p>
        </p:txBody>
      </p:sp>
      <p:cxnSp>
        <p:nvCxnSpPr>
          <p:cNvPr id="36" name="Straight Connector 35"/>
          <p:cNvCxnSpPr>
            <a:stCxn id="29" idx="2"/>
          </p:cNvCxnSpPr>
          <p:nvPr/>
        </p:nvCxnSpPr>
        <p:spPr>
          <a:xfrm flipH="1">
            <a:off x="1541588" y="2802558"/>
            <a:ext cx="677852" cy="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36"/>
          <p:cNvSpPr/>
          <p:nvPr/>
        </p:nvSpPr>
        <p:spPr>
          <a:xfrm rot="8330758">
            <a:off x="4657563" y="2667193"/>
            <a:ext cx="1426379" cy="1426379"/>
          </a:xfrm>
          <a:prstGeom prst="arc">
            <a:avLst>
              <a:gd name="adj1" fmla="val 16200000"/>
              <a:gd name="adj2" fmla="val 2418269"/>
            </a:avLst>
          </a:prstGeom>
          <a:ln>
            <a:solidFill>
              <a:schemeClr val="accent2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 sz="1050">
              <a:latin typeface="+mj-lt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 flipH="1">
            <a:off x="6095120" y="2802557"/>
            <a:ext cx="57782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224299" y="1322390"/>
            <a:ext cx="20697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200" b="1" dirty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Lack of resources</a:t>
            </a:r>
            <a:endParaRPr lang="ms-MY" sz="1050" b="1" dirty="0">
              <a:solidFill>
                <a:schemeClr val="bg1">
                  <a:lumMod val="50000"/>
                </a:schemeClr>
              </a:solidFill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  <a:p>
            <a:pPr algn="ctr"/>
            <a:r>
              <a:rPr lang="ms-MY" sz="1050" b="1" dirty="0"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Dedicated expert resources for building and maintenance </a:t>
            </a:r>
            <a:endParaRPr lang="en-MY" sz="1050" b="1" dirty="0"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57202" y="3731050"/>
            <a:ext cx="236786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200" b="1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Loss of time </a:t>
            </a:r>
            <a:endParaRPr lang="ms-MY" sz="1050" b="1" dirty="0">
              <a:solidFill>
                <a:schemeClr val="bg1">
                  <a:lumMod val="50000"/>
                </a:schemeClr>
              </a:solidFill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  <a:p>
            <a:pPr algn="ctr"/>
            <a:r>
              <a:rPr lang="ms-MY" sz="1050" b="1" dirty="0"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Setting data standards up when studies are already on-going </a:t>
            </a:r>
            <a:endParaRPr lang="en-MY" sz="1050" b="1" dirty="0"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698461" y="2374051"/>
            <a:ext cx="232236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1050" b="1" i="1" u="sng" dirty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Standards can be a moving target </a:t>
            </a:r>
          </a:p>
          <a:p>
            <a:pPr algn="ctr"/>
            <a:r>
              <a:rPr lang="en-MY" sz="1050" b="1" i="1" dirty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Versions change, controlled terminology is frequently updated, different TAs, </a:t>
            </a:r>
          </a:p>
          <a:p>
            <a:pPr algn="ctr"/>
            <a:r>
              <a:rPr lang="en-MY" sz="1050" b="1" i="1" dirty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 and implementation styles change</a:t>
            </a:r>
          </a:p>
          <a:p>
            <a:pPr algn="ctr"/>
            <a:endParaRPr lang="en-MY" sz="1050" b="1" i="1" dirty="0">
              <a:solidFill>
                <a:schemeClr val="bg2"/>
              </a:solidFill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  <a:p>
            <a:pPr algn="ctr"/>
            <a:endParaRPr lang="en-MY" sz="1050" b="1" i="1" dirty="0">
              <a:solidFill>
                <a:schemeClr val="bg2"/>
              </a:solidFill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149798" y="1252719"/>
            <a:ext cx="2625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100" b="1" dirty="0">
                <a:solidFill>
                  <a:schemeClr val="accent3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Constant evolution</a:t>
            </a:r>
          </a:p>
          <a:p>
            <a:pPr algn="ctr"/>
            <a:r>
              <a:rPr lang="ms-MY" sz="1050" b="1" dirty="0"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Changing data solutions landscape</a:t>
            </a:r>
          </a:p>
          <a:p>
            <a:pPr algn="ctr"/>
            <a:r>
              <a:rPr lang="en-IN" sz="1050" b="1" dirty="0"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(SCE, MDR, CDR)</a:t>
            </a:r>
            <a:r>
              <a:rPr lang="ms-MY" sz="1050" b="1" dirty="0"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E1119E-6DE0-269A-0FC7-DFFA71D2C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206"/>
            <a:ext cx="9144000" cy="665049"/>
          </a:xfrm>
        </p:spPr>
        <p:txBody>
          <a:bodyPr/>
          <a:lstStyle/>
          <a:p>
            <a:r>
              <a:rPr lang="en-US" sz="2000" b="1" dirty="0"/>
              <a:t>Challenges encountered in setting up data standards </a:t>
            </a:r>
            <a:endParaRPr lang="en-IN" sz="20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CBE72C-C3AA-D9CB-ACA7-BCF037AFD6D7}"/>
              </a:ext>
            </a:extLst>
          </p:cNvPr>
          <p:cNvSpPr/>
          <p:nvPr/>
        </p:nvSpPr>
        <p:spPr>
          <a:xfrm>
            <a:off x="5668333" y="3731050"/>
            <a:ext cx="2069788" cy="76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s-MY" sz="1200" b="1" dirty="0">
                <a:solidFill>
                  <a:schemeClr val="accent2"/>
                </a:solidFill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Adoption issues</a:t>
            </a:r>
            <a:endParaRPr lang="ms-MY" sz="1050" b="1" dirty="0">
              <a:solidFill>
                <a:schemeClr val="bg1">
                  <a:lumMod val="50000"/>
                </a:schemeClr>
              </a:solidFill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  <a:p>
            <a:pPr algn="ctr"/>
            <a:r>
              <a:rPr lang="ms-MY" sz="1050" b="1" dirty="0">
                <a:latin typeface="+mj-lt"/>
                <a:ea typeface="Open Sans" panose="020B0606030504020204" pitchFamily="34" charset="0"/>
                <a:cs typeface="Lato Medium" panose="020F0602020204030203" pitchFamily="34" charset="0"/>
              </a:rPr>
              <a:t>Implementation and conformance across all CRO and data partners </a:t>
            </a:r>
            <a:endParaRPr lang="en-MY" sz="1050" b="1" dirty="0">
              <a:latin typeface="+mj-lt"/>
              <a:ea typeface="Open Sans" panose="020B0606030504020204" pitchFamily="34" charset="0"/>
              <a:cs typeface="Lato Medium" panose="020F06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1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A75BEBD-AEF0-8A0D-98A8-B484A4A40AEB}"/>
              </a:ext>
            </a:extLst>
          </p:cNvPr>
          <p:cNvSpPr txBox="1"/>
          <p:nvPr/>
        </p:nvSpPr>
        <p:spPr>
          <a:xfrm>
            <a:off x="940166" y="357447"/>
            <a:ext cx="6848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</a:rPr>
              <a:t>Industry problem</a:t>
            </a:r>
          </a:p>
        </p:txBody>
      </p:sp>
      <p:pic>
        <p:nvPicPr>
          <p:cNvPr id="14" name="Picture 2" descr="5,943 Recruitment Logo Stock Photos, Pictures &amp; Royalty-Free Images - iStock">
            <a:extLst>
              <a:ext uri="{FF2B5EF4-FFF2-40B4-BE49-F238E27FC236}">
                <a16:creationId xmlns:a16="http://schemas.microsoft.com/office/drawing/2014/main" id="{93225405-651F-97AE-DD98-486D03F17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t="22056" r="28096" b="22413"/>
          <a:stretch/>
        </p:blipFill>
        <p:spPr bwMode="auto">
          <a:xfrm>
            <a:off x="1243090" y="1113698"/>
            <a:ext cx="1234440" cy="128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Outline attrition icon isolated black simple line Vector Image">
            <a:extLst>
              <a:ext uri="{FF2B5EF4-FFF2-40B4-BE49-F238E27FC236}">
                <a16:creationId xmlns:a16="http://schemas.microsoft.com/office/drawing/2014/main" id="{1986E897-4197-848D-1F56-FC4394BBE2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1" t="13982" r="14642" b="34703"/>
          <a:stretch/>
        </p:blipFill>
        <p:spPr bwMode="auto">
          <a:xfrm>
            <a:off x="3017703" y="1113698"/>
            <a:ext cx="1292047" cy="114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Quality assurance Logos">
            <a:extLst>
              <a:ext uri="{FF2B5EF4-FFF2-40B4-BE49-F238E27FC236}">
                <a16:creationId xmlns:a16="http://schemas.microsoft.com/office/drawing/2014/main" id="{C947D860-2B4D-611B-D11F-3A07837A9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923" y="1113698"/>
            <a:ext cx="1234440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Enable Data-as-a-Service Systems for Reporting &amp; Analytics| eccenca">
            <a:extLst>
              <a:ext uri="{FF2B5EF4-FFF2-40B4-BE49-F238E27FC236}">
                <a16:creationId xmlns:a16="http://schemas.microsoft.com/office/drawing/2014/main" id="{3EBF3D67-A6E3-1427-D2DD-0DE7DB8A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35" y="1113698"/>
            <a:ext cx="1234440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C0AD663-2031-100B-7404-997FFBB01D10}"/>
              </a:ext>
            </a:extLst>
          </p:cNvPr>
          <p:cNvSpPr txBox="1"/>
          <p:nvPr/>
        </p:nvSpPr>
        <p:spPr>
          <a:xfrm>
            <a:off x="1159682" y="2476413"/>
            <a:ext cx="1401256" cy="1449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60" b="1" dirty="0">
                <a:latin typeface="Segoe UI" panose="020B0502040204020203" pitchFamily="34" charset="0"/>
              </a:rPr>
              <a:t>Talent shortage</a:t>
            </a:r>
          </a:p>
          <a:p>
            <a:pPr algn="ctr"/>
            <a:endParaRPr lang="en-US" sz="1260" b="1" dirty="0">
              <a:latin typeface="Segoe UI" panose="020B0502040204020203" pitchFamily="34" charset="0"/>
            </a:endParaRPr>
          </a:p>
          <a:p>
            <a:pPr algn="ctr"/>
            <a:endParaRPr lang="en-US" sz="1260" b="1" dirty="0">
              <a:latin typeface="Segoe UI" panose="020B0502040204020203" pitchFamily="34" charset="0"/>
            </a:endParaRPr>
          </a:p>
          <a:p>
            <a:pPr algn="ctr"/>
            <a:r>
              <a:rPr lang="en-US" sz="1260" b="1" dirty="0">
                <a:latin typeface="Segoe UI" panose="020B0502040204020203" pitchFamily="34" charset="0"/>
              </a:rPr>
              <a:t>Challenge to onboard skilled experienced resources  </a:t>
            </a:r>
            <a:endParaRPr lang="en-US" sz="126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0F18E-55A8-E8EB-F1D1-6C7E86672A49}"/>
              </a:ext>
            </a:extLst>
          </p:cNvPr>
          <p:cNvSpPr txBox="1"/>
          <p:nvPr/>
        </p:nvSpPr>
        <p:spPr>
          <a:xfrm>
            <a:off x="2963098" y="2476413"/>
            <a:ext cx="1401256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60" b="1" dirty="0">
                <a:latin typeface="Segoe UI" panose="020B0502040204020203" pitchFamily="34" charset="0"/>
              </a:rPr>
              <a:t>Resource Attrition</a:t>
            </a:r>
          </a:p>
          <a:p>
            <a:pPr algn="ctr"/>
            <a:endParaRPr lang="en-US" sz="1260" b="1" dirty="0">
              <a:latin typeface="Segoe UI" panose="020B0502040204020203" pitchFamily="34" charset="0"/>
            </a:endParaRPr>
          </a:p>
          <a:p>
            <a:pPr algn="ctr"/>
            <a:r>
              <a:rPr lang="en-US" sz="1260" b="1" dirty="0">
                <a:latin typeface="Segoe UI" panose="020B0502040204020203" pitchFamily="34" charset="0"/>
              </a:rPr>
              <a:t>Institutional knowledge gets impacted due to lack of continuity </a:t>
            </a:r>
            <a:endParaRPr lang="en-US" sz="126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D98470-866C-BDA9-CC19-D6618081FC46}"/>
              </a:ext>
            </a:extLst>
          </p:cNvPr>
          <p:cNvSpPr txBox="1"/>
          <p:nvPr/>
        </p:nvSpPr>
        <p:spPr>
          <a:xfrm>
            <a:off x="4849923" y="2476413"/>
            <a:ext cx="1401256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60" b="1" dirty="0">
                <a:latin typeface="Segoe UI" panose="020B0502040204020203" pitchFamily="34" charset="0"/>
              </a:rPr>
              <a:t>CRO Outputs still verified independently by Sponsor </a:t>
            </a:r>
          </a:p>
          <a:p>
            <a:pPr algn="ctr"/>
            <a:endParaRPr lang="en-US" sz="1260" b="1" dirty="0">
              <a:latin typeface="Segoe UI" panose="020B0502040204020203" pitchFamily="34" charset="0"/>
            </a:endParaRPr>
          </a:p>
          <a:p>
            <a:pPr algn="ctr"/>
            <a:r>
              <a:rPr lang="en-US" sz="1260" b="1" dirty="0">
                <a:latin typeface="Segoe UI" panose="020B0502040204020203" pitchFamily="34" charset="0"/>
              </a:rPr>
              <a:t>Regulatory deadlines can be demanding</a:t>
            </a:r>
            <a:endParaRPr lang="en-US" sz="126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6E6768-AFC2-2953-8F36-8CD28162C4CE}"/>
              </a:ext>
            </a:extLst>
          </p:cNvPr>
          <p:cNvSpPr txBox="1"/>
          <p:nvPr/>
        </p:nvSpPr>
        <p:spPr>
          <a:xfrm>
            <a:off x="6624535" y="2476413"/>
            <a:ext cx="1401256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60" b="1" dirty="0">
                <a:latin typeface="Segoe UI" panose="020B0502040204020203" pitchFamily="34" charset="0"/>
              </a:rPr>
              <a:t>Silo teams and projects built over time </a:t>
            </a:r>
          </a:p>
          <a:p>
            <a:pPr algn="ctr"/>
            <a:endParaRPr lang="en-US" sz="1260" b="1" dirty="0">
              <a:latin typeface="Segoe UI" panose="020B0502040204020203" pitchFamily="34" charset="0"/>
            </a:endParaRPr>
          </a:p>
          <a:p>
            <a:pPr algn="ctr"/>
            <a:r>
              <a:rPr lang="en-US" sz="1260" b="1" dirty="0">
                <a:latin typeface="Segoe UI" panose="020B0502040204020203" pitchFamily="34" charset="0"/>
              </a:rPr>
              <a:t>Disparate process, systems, tools and macros</a:t>
            </a:r>
            <a:endParaRPr lang="en-US" sz="1260" dirty="0"/>
          </a:p>
        </p:txBody>
      </p:sp>
    </p:spTree>
    <p:extLst>
      <p:ext uri="{BB962C8B-B14F-4D97-AF65-F5344CB8AC3E}">
        <p14:creationId xmlns:p14="http://schemas.microsoft.com/office/powerpoint/2010/main" val="26504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A75BEBD-AEF0-8A0D-98A8-B484A4A40AEB}"/>
              </a:ext>
            </a:extLst>
          </p:cNvPr>
          <p:cNvSpPr txBox="1"/>
          <p:nvPr/>
        </p:nvSpPr>
        <p:spPr>
          <a:xfrm>
            <a:off x="975501" y="349975"/>
            <a:ext cx="6848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</a:rPr>
              <a:t>MetaVate solution </a:t>
            </a:r>
          </a:p>
        </p:txBody>
      </p:sp>
      <p:pic>
        <p:nvPicPr>
          <p:cNvPr id="5" name="Picture 4" descr="A screen shot of a computer&#10;&#10;Description automatically generated with low confidence">
            <a:extLst>
              <a:ext uri="{FF2B5EF4-FFF2-40B4-BE49-F238E27FC236}">
                <a16:creationId xmlns:a16="http://schemas.microsoft.com/office/drawing/2014/main" id="{17FDC5BA-2C53-A238-3824-178BD45F87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1" r="17245"/>
          <a:stretch/>
        </p:blipFill>
        <p:spPr>
          <a:xfrm>
            <a:off x="4572000" y="1248589"/>
            <a:ext cx="3477190" cy="3457752"/>
          </a:xfrm>
          <a:prstGeom prst="ellipse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B610D94-0EEE-AB6C-42BE-877FE51CBB90}"/>
              </a:ext>
            </a:extLst>
          </p:cNvPr>
          <p:cNvSpPr txBox="1"/>
          <p:nvPr/>
        </p:nvSpPr>
        <p:spPr>
          <a:xfrm>
            <a:off x="568461" y="1243253"/>
            <a:ext cx="2057400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40" b="1" dirty="0">
                <a:latin typeface="Segoe UI" panose="020B0502040204020203" pitchFamily="34" charset="0"/>
              </a:rPr>
              <a:t>Talent shortage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2E9BE5-E15B-399D-9F29-75F8E70A061A}"/>
              </a:ext>
            </a:extLst>
          </p:cNvPr>
          <p:cNvSpPr txBox="1"/>
          <p:nvPr/>
        </p:nvSpPr>
        <p:spPr>
          <a:xfrm>
            <a:off x="538803" y="2852053"/>
            <a:ext cx="2057400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40" b="1" dirty="0">
                <a:latin typeface="Segoe UI" panose="020B0502040204020203" pitchFamily="34" charset="0"/>
              </a:rPr>
              <a:t>Quality Assurance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39CF6C-8A90-EDC3-59F3-F52EDD0A477B}"/>
              </a:ext>
            </a:extLst>
          </p:cNvPr>
          <p:cNvSpPr txBox="1"/>
          <p:nvPr/>
        </p:nvSpPr>
        <p:spPr>
          <a:xfrm>
            <a:off x="568461" y="3601550"/>
            <a:ext cx="2391031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40" b="1" dirty="0">
                <a:latin typeface="Segoe UI" panose="020B0502040204020203" pitchFamily="34" charset="0"/>
              </a:rPr>
              <a:t>Silos systems and process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7B4406-DD96-ADE8-6494-121E1480CE6E}"/>
              </a:ext>
            </a:extLst>
          </p:cNvPr>
          <p:cNvSpPr txBox="1"/>
          <p:nvPr/>
        </p:nvSpPr>
        <p:spPr>
          <a:xfrm>
            <a:off x="568461" y="1992317"/>
            <a:ext cx="2057400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40" b="1" dirty="0">
                <a:latin typeface="Segoe UI" panose="020B0502040204020203" pitchFamily="34" charset="0"/>
              </a:rPr>
              <a:t>Resource continuity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125E2F-23F8-84F5-3F0F-3997E9ACFC47}"/>
              </a:ext>
            </a:extLst>
          </p:cNvPr>
          <p:cNvSpPr txBox="1"/>
          <p:nvPr/>
        </p:nvSpPr>
        <p:spPr>
          <a:xfrm>
            <a:off x="761223" y="1477182"/>
            <a:ext cx="3251063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260" b="1" dirty="0">
                <a:solidFill>
                  <a:schemeClr val="accent2"/>
                </a:solidFill>
                <a:latin typeface="Segoe UI" panose="020B0502040204020203" pitchFamily="34" charset="0"/>
              </a:rPr>
              <a:t>Revolutionary no code, low code platform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EE1EE2-316F-575C-3294-075EAB13715A}"/>
              </a:ext>
            </a:extLst>
          </p:cNvPr>
          <p:cNvSpPr txBox="1"/>
          <p:nvPr/>
        </p:nvSpPr>
        <p:spPr>
          <a:xfrm>
            <a:off x="761223" y="2242136"/>
            <a:ext cx="3251063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260" b="1" dirty="0">
                <a:solidFill>
                  <a:schemeClr val="accent2"/>
                </a:solidFill>
                <a:latin typeface="Segoe UI" panose="020B0502040204020203" pitchFamily="34" charset="0"/>
              </a:rPr>
              <a:t>Data standards library and data transformation macros provided as service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204820-5F1B-48B6-C9CD-5D217408ED57}"/>
              </a:ext>
            </a:extLst>
          </p:cNvPr>
          <p:cNvSpPr txBox="1"/>
          <p:nvPr/>
        </p:nvSpPr>
        <p:spPr>
          <a:xfrm>
            <a:off x="761223" y="3111306"/>
            <a:ext cx="3251063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260" b="1" dirty="0">
                <a:solidFill>
                  <a:schemeClr val="accent2"/>
                </a:solidFill>
                <a:latin typeface="Segoe UI" panose="020B0502040204020203" pitchFamily="34" charset="0"/>
              </a:rPr>
              <a:t>100% independent approach compared to double programming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203904-23DA-721C-6152-40EDEBE3365B}"/>
              </a:ext>
            </a:extLst>
          </p:cNvPr>
          <p:cNvSpPr txBox="1"/>
          <p:nvPr/>
        </p:nvSpPr>
        <p:spPr>
          <a:xfrm>
            <a:off x="777907" y="3925595"/>
            <a:ext cx="3251063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260" b="1" dirty="0">
                <a:solidFill>
                  <a:schemeClr val="accent2"/>
                </a:solidFill>
                <a:latin typeface="Segoe UI" panose="020B0502040204020203" pitchFamily="34" charset="0"/>
              </a:rPr>
              <a:t>Purpose built to unify metadata standards based on CDISC 360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260" b="1" dirty="0">
              <a:solidFill>
                <a:schemeClr val="accent2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5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3298866" y="1353888"/>
            <a:ext cx="2546269" cy="3224806"/>
            <a:chOff x="15245176" y="2997200"/>
            <a:chExt cx="7544499" cy="9554981"/>
          </a:xfrm>
        </p:grpSpPr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16907990" y="4622800"/>
              <a:ext cx="4266089" cy="7929381"/>
            </a:xfrm>
            <a:custGeom>
              <a:avLst/>
              <a:gdLst>
                <a:gd name="T0" fmla="*/ 401 w 1218"/>
                <a:gd name="T1" fmla="*/ 1586 h 1586"/>
                <a:gd name="T2" fmla="*/ 665 w 1218"/>
                <a:gd name="T3" fmla="*/ 1586 h 1586"/>
                <a:gd name="T4" fmla="*/ 647 w 1218"/>
                <a:gd name="T5" fmla="*/ 1268 h 1586"/>
                <a:gd name="T6" fmla="*/ 765 w 1218"/>
                <a:gd name="T7" fmla="*/ 746 h 1586"/>
                <a:gd name="T8" fmla="*/ 1178 w 1218"/>
                <a:gd name="T9" fmla="*/ 746 h 1586"/>
                <a:gd name="T10" fmla="*/ 775 w 1218"/>
                <a:gd name="T11" fmla="*/ 674 h 1586"/>
                <a:gd name="T12" fmla="*/ 1218 w 1218"/>
                <a:gd name="T13" fmla="*/ 459 h 1586"/>
                <a:gd name="T14" fmla="*/ 945 w 1218"/>
                <a:gd name="T15" fmla="*/ 448 h 1586"/>
                <a:gd name="T16" fmla="*/ 952 w 1218"/>
                <a:gd name="T17" fmla="*/ 198 h 1586"/>
                <a:gd name="T18" fmla="*/ 821 w 1218"/>
                <a:gd name="T19" fmla="*/ 523 h 1586"/>
                <a:gd name="T20" fmla="*/ 632 w 1218"/>
                <a:gd name="T21" fmla="*/ 746 h 1586"/>
                <a:gd name="T22" fmla="*/ 821 w 1218"/>
                <a:gd name="T23" fmla="*/ 208 h 1586"/>
                <a:gd name="T24" fmla="*/ 608 w 1218"/>
                <a:gd name="T25" fmla="*/ 360 h 1586"/>
                <a:gd name="T26" fmla="*/ 313 w 1218"/>
                <a:gd name="T27" fmla="*/ 26 h 1586"/>
                <a:gd name="T28" fmla="*/ 541 w 1218"/>
                <a:gd name="T29" fmla="*/ 318 h 1586"/>
                <a:gd name="T30" fmla="*/ 321 w 1218"/>
                <a:gd name="T31" fmla="*/ 217 h 1586"/>
                <a:gd name="T32" fmla="*/ 113 w 1218"/>
                <a:gd name="T33" fmla="*/ 107 h 1586"/>
                <a:gd name="T34" fmla="*/ 321 w 1218"/>
                <a:gd name="T35" fmla="*/ 240 h 1586"/>
                <a:gd name="T36" fmla="*/ 557 w 1218"/>
                <a:gd name="T37" fmla="*/ 448 h 1586"/>
                <a:gd name="T38" fmla="*/ 577 w 1218"/>
                <a:gd name="T39" fmla="*/ 904 h 1586"/>
                <a:gd name="T40" fmla="*/ 377 w 1218"/>
                <a:gd name="T41" fmla="*/ 693 h 1586"/>
                <a:gd name="T42" fmla="*/ 299 w 1218"/>
                <a:gd name="T43" fmla="*/ 407 h 1586"/>
                <a:gd name="T44" fmla="*/ 275 w 1218"/>
                <a:gd name="T45" fmla="*/ 648 h 1586"/>
                <a:gd name="T46" fmla="*/ 0 w 1218"/>
                <a:gd name="T47" fmla="*/ 662 h 1586"/>
                <a:gd name="T48" fmla="*/ 321 w 1218"/>
                <a:gd name="T49" fmla="*/ 710 h 1586"/>
                <a:gd name="T50" fmla="*/ 513 w 1218"/>
                <a:gd name="T51" fmla="*/ 980 h 1586"/>
                <a:gd name="T52" fmla="*/ 125 w 1218"/>
                <a:gd name="T53" fmla="*/ 1038 h 1586"/>
                <a:gd name="T54" fmla="*/ 501 w 1218"/>
                <a:gd name="T55" fmla="*/ 1050 h 1586"/>
                <a:gd name="T56" fmla="*/ 401 w 1218"/>
                <a:gd name="T57" fmla="*/ 1586 h 1586"/>
                <a:gd name="connsiteX0" fmla="*/ 401 w 1218"/>
                <a:gd name="connsiteY0" fmla="*/ 1586 h 1586"/>
                <a:gd name="connsiteX1" fmla="*/ 753 w 1218"/>
                <a:gd name="connsiteY1" fmla="*/ 1586 h 1586"/>
                <a:gd name="connsiteX2" fmla="*/ 647 w 1218"/>
                <a:gd name="connsiteY2" fmla="*/ 1268 h 1586"/>
                <a:gd name="connsiteX3" fmla="*/ 765 w 1218"/>
                <a:gd name="connsiteY3" fmla="*/ 746 h 1586"/>
                <a:gd name="connsiteX4" fmla="*/ 1178 w 1218"/>
                <a:gd name="connsiteY4" fmla="*/ 746 h 1586"/>
                <a:gd name="connsiteX5" fmla="*/ 775 w 1218"/>
                <a:gd name="connsiteY5" fmla="*/ 674 h 1586"/>
                <a:gd name="connsiteX6" fmla="*/ 1218 w 1218"/>
                <a:gd name="connsiteY6" fmla="*/ 459 h 1586"/>
                <a:gd name="connsiteX7" fmla="*/ 945 w 1218"/>
                <a:gd name="connsiteY7" fmla="*/ 448 h 1586"/>
                <a:gd name="connsiteX8" fmla="*/ 952 w 1218"/>
                <a:gd name="connsiteY8" fmla="*/ 198 h 1586"/>
                <a:gd name="connsiteX9" fmla="*/ 821 w 1218"/>
                <a:gd name="connsiteY9" fmla="*/ 523 h 1586"/>
                <a:gd name="connsiteX10" fmla="*/ 632 w 1218"/>
                <a:gd name="connsiteY10" fmla="*/ 746 h 1586"/>
                <a:gd name="connsiteX11" fmla="*/ 821 w 1218"/>
                <a:gd name="connsiteY11" fmla="*/ 208 h 1586"/>
                <a:gd name="connsiteX12" fmla="*/ 608 w 1218"/>
                <a:gd name="connsiteY12" fmla="*/ 360 h 1586"/>
                <a:gd name="connsiteX13" fmla="*/ 313 w 1218"/>
                <a:gd name="connsiteY13" fmla="*/ 26 h 1586"/>
                <a:gd name="connsiteX14" fmla="*/ 541 w 1218"/>
                <a:gd name="connsiteY14" fmla="*/ 318 h 1586"/>
                <a:gd name="connsiteX15" fmla="*/ 321 w 1218"/>
                <a:gd name="connsiteY15" fmla="*/ 217 h 1586"/>
                <a:gd name="connsiteX16" fmla="*/ 113 w 1218"/>
                <a:gd name="connsiteY16" fmla="*/ 107 h 1586"/>
                <a:gd name="connsiteX17" fmla="*/ 321 w 1218"/>
                <a:gd name="connsiteY17" fmla="*/ 240 h 1586"/>
                <a:gd name="connsiteX18" fmla="*/ 557 w 1218"/>
                <a:gd name="connsiteY18" fmla="*/ 448 h 1586"/>
                <a:gd name="connsiteX19" fmla="*/ 577 w 1218"/>
                <a:gd name="connsiteY19" fmla="*/ 904 h 1586"/>
                <a:gd name="connsiteX20" fmla="*/ 377 w 1218"/>
                <a:gd name="connsiteY20" fmla="*/ 693 h 1586"/>
                <a:gd name="connsiteX21" fmla="*/ 299 w 1218"/>
                <a:gd name="connsiteY21" fmla="*/ 407 h 1586"/>
                <a:gd name="connsiteX22" fmla="*/ 275 w 1218"/>
                <a:gd name="connsiteY22" fmla="*/ 648 h 1586"/>
                <a:gd name="connsiteX23" fmla="*/ 0 w 1218"/>
                <a:gd name="connsiteY23" fmla="*/ 662 h 1586"/>
                <a:gd name="connsiteX24" fmla="*/ 321 w 1218"/>
                <a:gd name="connsiteY24" fmla="*/ 710 h 1586"/>
                <a:gd name="connsiteX25" fmla="*/ 513 w 1218"/>
                <a:gd name="connsiteY25" fmla="*/ 980 h 1586"/>
                <a:gd name="connsiteX26" fmla="*/ 125 w 1218"/>
                <a:gd name="connsiteY26" fmla="*/ 1038 h 1586"/>
                <a:gd name="connsiteX27" fmla="*/ 501 w 1218"/>
                <a:gd name="connsiteY27" fmla="*/ 1050 h 1586"/>
                <a:gd name="connsiteX28" fmla="*/ 401 w 1218"/>
                <a:gd name="connsiteY28" fmla="*/ 1586 h 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8" h="1586">
                  <a:moveTo>
                    <a:pt x="401" y="1586"/>
                  </a:moveTo>
                  <a:lnTo>
                    <a:pt x="753" y="1586"/>
                  </a:lnTo>
                  <a:cubicBezTo>
                    <a:pt x="753" y="1586"/>
                    <a:pt x="645" y="1408"/>
                    <a:pt x="647" y="1268"/>
                  </a:cubicBezTo>
                  <a:cubicBezTo>
                    <a:pt x="649" y="1128"/>
                    <a:pt x="629" y="840"/>
                    <a:pt x="765" y="746"/>
                  </a:cubicBezTo>
                  <a:cubicBezTo>
                    <a:pt x="901" y="652"/>
                    <a:pt x="1096" y="648"/>
                    <a:pt x="1178" y="746"/>
                  </a:cubicBezTo>
                  <a:cubicBezTo>
                    <a:pt x="1178" y="746"/>
                    <a:pt x="1017" y="568"/>
                    <a:pt x="775" y="674"/>
                  </a:cubicBezTo>
                  <a:cubicBezTo>
                    <a:pt x="775" y="674"/>
                    <a:pt x="912" y="370"/>
                    <a:pt x="1218" y="459"/>
                  </a:cubicBezTo>
                  <a:cubicBezTo>
                    <a:pt x="1218" y="459"/>
                    <a:pt x="1081" y="404"/>
                    <a:pt x="945" y="448"/>
                  </a:cubicBezTo>
                  <a:cubicBezTo>
                    <a:pt x="945" y="448"/>
                    <a:pt x="1022" y="359"/>
                    <a:pt x="952" y="198"/>
                  </a:cubicBezTo>
                  <a:cubicBezTo>
                    <a:pt x="952" y="198"/>
                    <a:pt x="1027" y="402"/>
                    <a:pt x="821" y="523"/>
                  </a:cubicBezTo>
                  <a:cubicBezTo>
                    <a:pt x="714" y="586"/>
                    <a:pt x="632" y="746"/>
                    <a:pt x="632" y="746"/>
                  </a:cubicBezTo>
                  <a:cubicBezTo>
                    <a:pt x="632" y="746"/>
                    <a:pt x="551" y="236"/>
                    <a:pt x="821" y="208"/>
                  </a:cubicBezTo>
                  <a:cubicBezTo>
                    <a:pt x="821" y="208"/>
                    <a:pt x="668" y="205"/>
                    <a:pt x="608" y="360"/>
                  </a:cubicBezTo>
                  <a:cubicBezTo>
                    <a:pt x="608" y="360"/>
                    <a:pt x="557" y="0"/>
                    <a:pt x="313" y="26"/>
                  </a:cubicBezTo>
                  <a:cubicBezTo>
                    <a:pt x="313" y="26"/>
                    <a:pt x="521" y="8"/>
                    <a:pt x="541" y="318"/>
                  </a:cubicBezTo>
                  <a:cubicBezTo>
                    <a:pt x="541" y="318"/>
                    <a:pt x="482" y="198"/>
                    <a:pt x="321" y="217"/>
                  </a:cubicBezTo>
                  <a:cubicBezTo>
                    <a:pt x="161" y="236"/>
                    <a:pt x="113" y="107"/>
                    <a:pt x="113" y="107"/>
                  </a:cubicBezTo>
                  <a:cubicBezTo>
                    <a:pt x="113" y="107"/>
                    <a:pt x="154" y="229"/>
                    <a:pt x="321" y="240"/>
                  </a:cubicBezTo>
                  <a:cubicBezTo>
                    <a:pt x="489" y="252"/>
                    <a:pt x="555" y="378"/>
                    <a:pt x="557" y="448"/>
                  </a:cubicBezTo>
                  <a:cubicBezTo>
                    <a:pt x="559" y="518"/>
                    <a:pt x="577" y="904"/>
                    <a:pt x="577" y="904"/>
                  </a:cubicBezTo>
                  <a:cubicBezTo>
                    <a:pt x="577" y="904"/>
                    <a:pt x="485" y="767"/>
                    <a:pt x="377" y="693"/>
                  </a:cubicBezTo>
                  <a:cubicBezTo>
                    <a:pt x="269" y="618"/>
                    <a:pt x="229" y="510"/>
                    <a:pt x="299" y="407"/>
                  </a:cubicBezTo>
                  <a:cubicBezTo>
                    <a:pt x="299" y="407"/>
                    <a:pt x="213" y="494"/>
                    <a:pt x="275" y="648"/>
                  </a:cubicBezTo>
                  <a:cubicBezTo>
                    <a:pt x="275" y="648"/>
                    <a:pt x="135" y="592"/>
                    <a:pt x="0" y="662"/>
                  </a:cubicBezTo>
                  <a:cubicBezTo>
                    <a:pt x="0" y="662"/>
                    <a:pt x="192" y="586"/>
                    <a:pt x="321" y="710"/>
                  </a:cubicBezTo>
                  <a:cubicBezTo>
                    <a:pt x="451" y="834"/>
                    <a:pt x="513" y="980"/>
                    <a:pt x="513" y="980"/>
                  </a:cubicBezTo>
                  <a:cubicBezTo>
                    <a:pt x="513" y="980"/>
                    <a:pt x="297" y="886"/>
                    <a:pt x="125" y="1038"/>
                  </a:cubicBezTo>
                  <a:cubicBezTo>
                    <a:pt x="125" y="1038"/>
                    <a:pt x="431" y="886"/>
                    <a:pt x="501" y="1050"/>
                  </a:cubicBezTo>
                  <a:cubicBezTo>
                    <a:pt x="571" y="1214"/>
                    <a:pt x="551" y="1440"/>
                    <a:pt x="401" y="158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82282" tIns="41142" rIns="82282" bIns="41142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+mj-lt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 rot="1392861">
              <a:off x="20020713" y="4487616"/>
              <a:ext cx="1830369" cy="2784245"/>
              <a:chOff x="1306513" y="1644650"/>
              <a:chExt cx="1109663" cy="1687513"/>
            </a:xfrm>
          </p:grpSpPr>
          <p:sp>
            <p:nvSpPr>
              <p:cNvPr id="53" name="Freeform 18"/>
              <p:cNvSpPr>
                <a:spLocks/>
              </p:cNvSpPr>
              <p:nvPr/>
            </p:nvSpPr>
            <p:spPr bwMode="auto">
              <a:xfrm>
                <a:off x="1306513" y="1644650"/>
                <a:ext cx="839788" cy="1619250"/>
              </a:xfrm>
              <a:custGeom>
                <a:avLst/>
                <a:gdLst>
                  <a:gd name="T0" fmla="*/ 30 w 221"/>
                  <a:gd name="T1" fmla="*/ 241 h 429"/>
                  <a:gd name="T2" fmla="*/ 103 w 221"/>
                  <a:gd name="T3" fmla="*/ 429 h 429"/>
                  <a:gd name="T4" fmla="*/ 221 w 221"/>
                  <a:gd name="T5" fmla="*/ 0 h 429"/>
                  <a:gd name="T6" fmla="*/ 30 w 221"/>
                  <a:gd name="T7" fmla="*/ 241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29">
                    <a:moveTo>
                      <a:pt x="30" y="241"/>
                    </a:moveTo>
                    <a:cubicBezTo>
                      <a:pt x="0" y="352"/>
                      <a:pt x="39" y="412"/>
                      <a:pt x="103" y="429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61" y="129"/>
                      <a:pt x="30" y="24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auto">
              <a:xfrm>
                <a:off x="1697038" y="1644650"/>
                <a:ext cx="719138" cy="1687513"/>
              </a:xfrm>
              <a:custGeom>
                <a:avLst/>
                <a:gdLst>
                  <a:gd name="T0" fmla="*/ 118 w 189"/>
                  <a:gd name="T1" fmla="*/ 0 h 447"/>
                  <a:gd name="T2" fmla="*/ 0 w 189"/>
                  <a:gd name="T3" fmla="*/ 429 h 447"/>
                  <a:gd name="T4" fmla="*/ 159 w 189"/>
                  <a:gd name="T5" fmla="*/ 304 h 447"/>
                  <a:gd name="T6" fmla="*/ 118 w 189"/>
                  <a:gd name="T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447">
                    <a:moveTo>
                      <a:pt x="118" y="0"/>
                    </a:moveTo>
                    <a:cubicBezTo>
                      <a:pt x="0" y="429"/>
                      <a:pt x="0" y="429"/>
                      <a:pt x="0" y="429"/>
                    </a:cubicBezTo>
                    <a:cubicBezTo>
                      <a:pt x="64" y="447"/>
                      <a:pt x="128" y="416"/>
                      <a:pt x="159" y="304"/>
                    </a:cubicBezTo>
                    <a:cubicBezTo>
                      <a:pt x="189" y="193"/>
                      <a:pt x="118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 rot="527881">
              <a:off x="18833120" y="2997200"/>
              <a:ext cx="2045243" cy="3111099"/>
              <a:chOff x="1306513" y="1644650"/>
              <a:chExt cx="1109663" cy="1687513"/>
            </a:xfrm>
          </p:grpSpPr>
          <p:sp>
            <p:nvSpPr>
              <p:cNvPr id="51" name="Freeform 18"/>
              <p:cNvSpPr>
                <a:spLocks/>
              </p:cNvSpPr>
              <p:nvPr/>
            </p:nvSpPr>
            <p:spPr bwMode="auto">
              <a:xfrm>
                <a:off x="1306513" y="1644650"/>
                <a:ext cx="839788" cy="1619250"/>
              </a:xfrm>
              <a:custGeom>
                <a:avLst/>
                <a:gdLst>
                  <a:gd name="T0" fmla="*/ 30 w 221"/>
                  <a:gd name="T1" fmla="*/ 241 h 429"/>
                  <a:gd name="T2" fmla="*/ 103 w 221"/>
                  <a:gd name="T3" fmla="*/ 429 h 429"/>
                  <a:gd name="T4" fmla="*/ 221 w 221"/>
                  <a:gd name="T5" fmla="*/ 0 h 429"/>
                  <a:gd name="T6" fmla="*/ 30 w 221"/>
                  <a:gd name="T7" fmla="*/ 241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29">
                    <a:moveTo>
                      <a:pt x="30" y="241"/>
                    </a:moveTo>
                    <a:cubicBezTo>
                      <a:pt x="0" y="352"/>
                      <a:pt x="39" y="412"/>
                      <a:pt x="103" y="429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61" y="129"/>
                      <a:pt x="30" y="24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  <p:sp>
            <p:nvSpPr>
              <p:cNvPr id="52" name="Freeform 19"/>
              <p:cNvSpPr>
                <a:spLocks/>
              </p:cNvSpPr>
              <p:nvPr/>
            </p:nvSpPr>
            <p:spPr bwMode="auto">
              <a:xfrm>
                <a:off x="1697038" y="1644650"/>
                <a:ext cx="719138" cy="1687513"/>
              </a:xfrm>
              <a:custGeom>
                <a:avLst/>
                <a:gdLst>
                  <a:gd name="T0" fmla="*/ 118 w 189"/>
                  <a:gd name="T1" fmla="*/ 0 h 447"/>
                  <a:gd name="T2" fmla="*/ 0 w 189"/>
                  <a:gd name="T3" fmla="*/ 429 h 447"/>
                  <a:gd name="T4" fmla="*/ 159 w 189"/>
                  <a:gd name="T5" fmla="*/ 304 h 447"/>
                  <a:gd name="T6" fmla="*/ 118 w 189"/>
                  <a:gd name="T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447">
                    <a:moveTo>
                      <a:pt x="118" y="0"/>
                    </a:moveTo>
                    <a:cubicBezTo>
                      <a:pt x="0" y="429"/>
                      <a:pt x="0" y="429"/>
                      <a:pt x="0" y="429"/>
                    </a:cubicBezTo>
                    <a:cubicBezTo>
                      <a:pt x="64" y="447"/>
                      <a:pt x="128" y="416"/>
                      <a:pt x="159" y="304"/>
                    </a:cubicBezTo>
                    <a:cubicBezTo>
                      <a:pt x="189" y="193"/>
                      <a:pt x="118" y="0"/>
                      <a:pt x="1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 rot="17102832">
              <a:off x="15839051" y="5597149"/>
              <a:ext cx="1830847" cy="3018598"/>
              <a:chOff x="1306512" y="1644650"/>
              <a:chExt cx="1109664" cy="1687513"/>
            </a:xfrm>
          </p:grpSpPr>
          <p:sp>
            <p:nvSpPr>
              <p:cNvPr id="49" name="Freeform 18"/>
              <p:cNvSpPr>
                <a:spLocks/>
              </p:cNvSpPr>
              <p:nvPr/>
            </p:nvSpPr>
            <p:spPr bwMode="auto">
              <a:xfrm>
                <a:off x="1306512" y="1644650"/>
                <a:ext cx="839788" cy="1619250"/>
              </a:xfrm>
              <a:custGeom>
                <a:avLst/>
                <a:gdLst>
                  <a:gd name="T0" fmla="*/ 30 w 221"/>
                  <a:gd name="T1" fmla="*/ 241 h 429"/>
                  <a:gd name="T2" fmla="*/ 103 w 221"/>
                  <a:gd name="T3" fmla="*/ 429 h 429"/>
                  <a:gd name="T4" fmla="*/ 221 w 221"/>
                  <a:gd name="T5" fmla="*/ 0 h 429"/>
                  <a:gd name="T6" fmla="*/ 30 w 221"/>
                  <a:gd name="T7" fmla="*/ 241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29">
                    <a:moveTo>
                      <a:pt x="30" y="241"/>
                    </a:moveTo>
                    <a:cubicBezTo>
                      <a:pt x="0" y="352"/>
                      <a:pt x="39" y="412"/>
                      <a:pt x="103" y="429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61" y="129"/>
                      <a:pt x="30" y="241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  <p:sp>
            <p:nvSpPr>
              <p:cNvPr id="50" name="Freeform 19"/>
              <p:cNvSpPr>
                <a:spLocks/>
              </p:cNvSpPr>
              <p:nvPr/>
            </p:nvSpPr>
            <p:spPr bwMode="auto">
              <a:xfrm>
                <a:off x="1697038" y="1644650"/>
                <a:ext cx="719138" cy="1687513"/>
              </a:xfrm>
              <a:custGeom>
                <a:avLst/>
                <a:gdLst>
                  <a:gd name="T0" fmla="*/ 118 w 189"/>
                  <a:gd name="T1" fmla="*/ 0 h 447"/>
                  <a:gd name="T2" fmla="*/ 0 w 189"/>
                  <a:gd name="T3" fmla="*/ 429 h 447"/>
                  <a:gd name="T4" fmla="*/ 159 w 189"/>
                  <a:gd name="T5" fmla="*/ 304 h 447"/>
                  <a:gd name="T6" fmla="*/ 118 w 189"/>
                  <a:gd name="T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447">
                    <a:moveTo>
                      <a:pt x="118" y="0"/>
                    </a:moveTo>
                    <a:cubicBezTo>
                      <a:pt x="0" y="429"/>
                      <a:pt x="0" y="429"/>
                      <a:pt x="0" y="429"/>
                    </a:cubicBezTo>
                    <a:cubicBezTo>
                      <a:pt x="64" y="447"/>
                      <a:pt x="128" y="416"/>
                      <a:pt x="159" y="304"/>
                    </a:cubicBezTo>
                    <a:cubicBezTo>
                      <a:pt x="189" y="193"/>
                      <a:pt x="118" y="0"/>
                      <a:pt x="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 rot="17748906">
              <a:off x="16439652" y="3643618"/>
              <a:ext cx="1830846" cy="2783520"/>
              <a:chOff x="1306513" y="1644650"/>
              <a:chExt cx="1109663" cy="1687513"/>
            </a:xfrm>
          </p:grpSpPr>
          <p:sp>
            <p:nvSpPr>
              <p:cNvPr id="47" name="Freeform 18"/>
              <p:cNvSpPr>
                <a:spLocks/>
              </p:cNvSpPr>
              <p:nvPr/>
            </p:nvSpPr>
            <p:spPr bwMode="auto">
              <a:xfrm>
                <a:off x="1306513" y="1644650"/>
                <a:ext cx="839788" cy="1619250"/>
              </a:xfrm>
              <a:custGeom>
                <a:avLst/>
                <a:gdLst>
                  <a:gd name="T0" fmla="*/ 30 w 221"/>
                  <a:gd name="T1" fmla="*/ 241 h 429"/>
                  <a:gd name="T2" fmla="*/ 103 w 221"/>
                  <a:gd name="T3" fmla="*/ 429 h 429"/>
                  <a:gd name="T4" fmla="*/ 221 w 221"/>
                  <a:gd name="T5" fmla="*/ 0 h 429"/>
                  <a:gd name="T6" fmla="*/ 30 w 221"/>
                  <a:gd name="T7" fmla="*/ 241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29">
                    <a:moveTo>
                      <a:pt x="30" y="241"/>
                    </a:moveTo>
                    <a:cubicBezTo>
                      <a:pt x="0" y="352"/>
                      <a:pt x="39" y="412"/>
                      <a:pt x="103" y="429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61" y="129"/>
                      <a:pt x="30" y="241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  <p:sp>
            <p:nvSpPr>
              <p:cNvPr id="48" name="Freeform 19"/>
              <p:cNvSpPr>
                <a:spLocks/>
              </p:cNvSpPr>
              <p:nvPr/>
            </p:nvSpPr>
            <p:spPr bwMode="auto">
              <a:xfrm>
                <a:off x="1697038" y="1644650"/>
                <a:ext cx="719138" cy="1687513"/>
              </a:xfrm>
              <a:custGeom>
                <a:avLst/>
                <a:gdLst>
                  <a:gd name="T0" fmla="*/ 118 w 189"/>
                  <a:gd name="T1" fmla="*/ 0 h 447"/>
                  <a:gd name="T2" fmla="*/ 0 w 189"/>
                  <a:gd name="T3" fmla="*/ 429 h 447"/>
                  <a:gd name="T4" fmla="*/ 159 w 189"/>
                  <a:gd name="T5" fmla="*/ 304 h 447"/>
                  <a:gd name="T6" fmla="*/ 118 w 189"/>
                  <a:gd name="T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447">
                    <a:moveTo>
                      <a:pt x="118" y="0"/>
                    </a:moveTo>
                    <a:cubicBezTo>
                      <a:pt x="0" y="429"/>
                      <a:pt x="0" y="429"/>
                      <a:pt x="0" y="429"/>
                    </a:cubicBezTo>
                    <a:cubicBezTo>
                      <a:pt x="64" y="447"/>
                      <a:pt x="128" y="416"/>
                      <a:pt x="159" y="304"/>
                    </a:cubicBezTo>
                    <a:cubicBezTo>
                      <a:pt x="189" y="193"/>
                      <a:pt x="118" y="0"/>
                      <a:pt x="1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 rot="4734033">
              <a:off x="20482492" y="6517793"/>
              <a:ext cx="1830846" cy="2783520"/>
              <a:chOff x="1306513" y="1644650"/>
              <a:chExt cx="1109663" cy="1687513"/>
            </a:xfrm>
          </p:grpSpPr>
          <p:sp>
            <p:nvSpPr>
              <p:cNvPr id="45" name="Freeform 18"/>
              <p:cNvSpPr>
                <a:spLocks/>
              </p:cNvSpPr>
              <p:nvPr/>
            </p:nvSpPr>
            <p:spPr bwMode="auto">
              <a:xfrm>
                <a:off x="1306513" y="1644650"/>
                <a:ext cx="839788" cy="1619250"/>
              </a:xfrm>
              <a:custGeom>
                <a:avLst/>
                <a:gdLst>
                  <a:gd name="T0" fmla="*/ 30 w 221"/>
                  <a:gd name="T1" fmla="*/ 241 h 429"/>
                  <a:gd name="T2" fmla="*/ 103 w 221"/>
                  <a:gd name="T3" fmla="*/ 429 h 429"/>
                  <a:gd name="T4" fmla="*/ 221 w 221"/>
                  <a:gd name="T5" fmla="*/ 0 h 429"/>
                  <a:gd name="T6" fmla="*/ 30 w 221"/>
                  <a:gd name="T7" fmla="*/ 241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29">
                    <a:moveTo>
                      <a:pt x="30" y="241"/>
                    </a:moveTo>
                    <a:cubicBezTo>
                      <a:pt x="0" y="352"/>
                      <a:pt x="39" y="412"/>
                      <a:pt x="103" y="429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61" y="129"/>
                      <a:pt x="30" y="241"/>
                    </a:cubicBez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  <p:sp>
            <p:nvSpPr>
              <p:cNvPr id="46" name="Freeform 19"/>
              <p:cNvSpPr>
                <a:spLocks/>
              </p:cNvSpPr>
              <p:nvPr/>
            </p:nvSpPr>
            <p:spPr bwMode="auto">
              <a:xfrm>
                <a:off x="1697038" y="1644650"/>
                <a:ext cx="719138" cy="1687513"/>
              </a:xfrm>
              <a:custGeom>
                <a:avLst/>
                <a:gdLst>
                  <a:gd name="T0" fmla="*/ 118 w 189"/>
                  <a:gd name="T1" fmla="*/ 0 h 447"/>
                  <a:gd name="T2" fmla="*/ 0 w 189"/>
                  <a:gd name="T3" fmla="*/ 429 h 447"/>
                  <a:gd name="T4" fmla="*/ 159 w 189"/>
                  <a:gd name="T5" fmla="*/ 304 h 447"/>
                  <a:gd name="T6" fmla="*/ 118 w 189"/>
                  <a:gd name="T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447">
                    <a:moveTo>
                      <a:pt x="118" y="0"/>
                    </a:moveTo>
                    <a:cubicBezTo>
                      <a:pt x="0" y="429"/>
                      <a:pt x="0" y="429"/>
                      <a:pt x="0" y="429"/>
                    </a:cubicBezTo>
                    <a:cubicBezTo>
                      <a:pt x="64" y="447"/>
                      <a:pt x="128" y="416"/>
                      <a:pt x="159" y="304"/>
                    </a:cubicBezTo>
                    <a:cubicBezTo>
                      <a:pt x="189" y="193"/>
                      <a:pt x="118" y="0"/>
                      <a:pt x="118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 rot="15597921">
              <a:off x="15888670" y="7954092"/>
              <a:ext cx="1830846" cy="3018598"/>
              <a:chOff x="1306513" y="1644650"/>
              <a:chExt cx="1109663" cy="1687513"/>
            </a:xfrm>
          </p:grpSpPr>
          <p:sp>
            <p:nvSpPr>
              <p:cNvPr id="43" name="Freeform 18"/>
              <p:cNvSpPr>
                <a:spLocks/>
              </p:cNvSpPr>
              <p:nvPr/>
            </p:nvSpPr>
            <p:spPr bwMode="auto">
              <a:xfrm>
                <a:off x="1306513" y="1644650"/>
                <a:ext cx="839788" cy="1619250"/>
              </a:xfrm>
              <a:custGeom>
                <a:avLst/>
                <a:gdLst>
                  <a:gd name="T0" fmla="*/ 30 w 221"/>
                  <a:gd name="T1" fmla="*/ 241 h 429"/>
                  <a:gd name="T2" fmla="*/ 103 w 221"/>
                  <a:gd name="T3" fmla="*/ 429 h 429"/>
                  <a:gd name="T4" fmla="*/ 221 w 221"/>
                  <a:gd name="T5" fmla="*/ 0 h 429"/>
                  <a:gd name="T6" fmla="*/ 30 w 221"/>
                  <a:gd name="T7" fmla="*/ 241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29">
                    <a:moveTo>
                      <a:pt x="30" y="241"/>
                    </a:moveTo>
                    <a:cubicBezTo>
                      <a:pt x="0" y="352"/>
                      <a:pt x="39" y="412"/>
                      <a:pt x="103" y="429"/>
                    </a:cubicBezTo>
                    <a:cubicBezTo>
                      <a:pt x="221" y="0"/>
                      <a:pt x="221" y="0"/>
                      <a:pt x="221" y="0"/>
                    </a:cubicBezTo>
                    <a:cubicBezTo>
                      <a:pt x="221" y="0"/>
                      <a:pt x="61" y="129"/>
                      <a:pt x="30" y="241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  <p:sp>
            <p:nvSpPr>
              <p:cNvPr id="44" name="Freeform 19"/>
              <p:cNvSpPr>
                <a:spLocks/>
              </p:cNvSpPr>
              <p:nvPr/>
            </p:nvSpPr>
            <p:spPr bwMode="auto">
              <a:xfrm>
                <a:off x="1697038" y="1644650"/>
                <a:ext cx="719138" cy="1687513"/>
              </a:xfrm>
              <a:custGeom>
                <a:avLst/>
                <a:gdLst>
                  <a:gd name="T0" fmla="*/ 118 w 189"/>
                  <a:gd name="T1" fmla="*/ 0 h 447"/>
                  <a:gd name="T2" fmla="*/ 0 w 189"/>
                  <a:gd name="T3" fmla="*/ 429 h 447"/>
                  <a:gd name="T4" fmla="*/ 159 w 189"/>
                  <a:gd name="T5" fmla="*/ 304 h 447"/>
                  <a:gd name="T6" fmla="*/ 118 w 189"/>
                  <a:gd name="T7" fmla="*/ 0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447">
                    <a:moveTo>
                      <a:pt x="118" y="0"/>
                    </a:moveTo>
                    <a:cubicBezTo>
                      <a:pt x="0" y="429"/>
                      <a:pt x="0" y="429"/>
                      <a:pt x="0" y="429"/>
                    </a:cubicBezTo>
                    <a:cubicBezTo>
                      <a:pt x="64" y="447"/>
                      <a:pt x="128" y="416"/>
                      <a:pt x="159" y="304"/>
                    </a:cubicBezTo>
                    <a:cubicBezTo>
                      <a:pt x="189" y="193"/>
                      <a:pt x="118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861" tIns="15431" rIns="30861" bIns="15431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+mj-lt"/>
                </a:endParaRPr>
              </a:p>
            </p:txBody>
          </p:sp>
        </p:grpSp>
      </p:grpSp>
      <p:sp>
        <p:nvSpPr>
          <p:cNvPr id="58" name="TextBox 57"/>
          <p:cNvSpPr txBox="1"/>
          <p:nvPr/>
        </p:nvSpPr>
        <p:spPr>
          <a:xfrm>
            <a:off x="387154" y="1429189"/>
            <a:ext cx="2020504" cy="246995"/>
          </a:xfrm>
          <a:prstGeom prst="rect">
            <a:avLst/>
          </a:prstGeom>
          <a:noFill/>
        </p:spPr>
        <p:txBody>
          <a:bodyPr wrap="square" lIns="61726" tIns="30863" rIns="61726" bIns="30863" rtlCol="0">
            <a:spAutoFit/>
          </a:bodyPr>
          <a:lstStyle/>
          <a:p>
            <a:r>
              <a:rPr lang="en-MY" sz="1200" b="1" dirty="0">
                <a:solidFill>
                  <a:schemeClr val="accent3"/>
                </a:solidFill>
                <a:latin typeface="+mj-lt"/>
                <a:cs typeface="Lato Medium" panose="020F0602020204030203" pitchFamily="34" charset="0"/>
              </a:rPr>
              <a:t>Organized assets </a:t>
            </a:r>
            <a:endParaRPr lang="id-ID" sz="1200" b="1" dirty="0">
              <a:solidFill>
                <a:schemeClr val="accent3"/>
              </a:solidFill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87387" y="1657096"/>
            <a:ext cx="2205325" cy="706801"/>
          </a:xfrm>
          <a:prstGeom prst="rect">
            <a:avLst/>
          </a:prstGeom>
        </p:spPr>
        <p:txBody>
          <a:bodyPr wrap="square" lIns="61726" tIns="30863" rIns="61726" bIns="30863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latin typeface="+mj-lt"/>
                <a:cs typeface="Open Sans Light"/>
              </a:rPr>
              <a:t>Ease of doing due diligence- internally as well as for a potential acquisition 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168314" y="2523776"/>
            <a:ext cx="2020504" cy="246995"/>
          </a:xfrm>
          <a:prstGeom prst="rect">
            <a:avLst/>
          </a:prstGeom>
          <a:noFill/>
        </p:spPr>
        <p:txBody>
          <a:bodyPr wrap="square" lIns="61726" tIns="30863" rIns="61726" bIns="30863" rtlCol="0">
            <a:spAutoFit/>
          </a:bodyPr>
          <a:lstStyle/>
          <a:p>
            <a:r>
              <a:rPr lang="en-MY" sz="1200" b="1" dirty="0">
                <a:solidFill>
                  <a:schemeClr val="accent4"/>
                </a:solidFill>
                <a:latin typeface="+mj-lt"/>
                <a:cs typeface="Lato Medium" panose="020F0602020204030203" pitchFamily="34" charset="0"/>
              </a:rPr>
              <a:t>Cost optimization </a:t>
            </a:r>
            <a:endParaRPr lang="id-ID" sz="1200" b="1" dirty="0">
              <a:solidFill>
                <a:schemeClr val="accent4"/>
              </a:solidFill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090381" y="2732596"/>
            <a:ext cx="2203088" cy="485201"/>
          </a:xfrm>
          <a:prstGeom prst="rect">
            <a:avLst/>
          </a:prstGeom>
        </p:spPr>
        <p:txBody>
          <a:bodyPr wrap="square" lIns="61726" tIns="30863" rIns="61726" bIns="30863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latin typeface="+mj-lt"/>
                <a:cs typeface="Open Sans Light"/>
              </a:rPr>
              <a:t>when working with partners and as metadata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839562" y="3577130"/>
            <a:ext cx="2020504" cy="246995"/>
          </a:xfrm>
          <a:prstGeom prst="rect">
            <a:avLst/>
          </a:prstGeom>
          <a:noFill/>
        </p:spPr>
        <p:txBody>
          <a:bodyPr wrap="square" lIns="61726" tIns="30863" rIns="61726" bIns="30863" rtlCol="0">
            <a:spAutoFit/>
          </a:bodyPr>
          <a:lstStyle/>
          <a:p>
            <a:r>
              <a:rPr lang="en-MY" sz="1200" b="1" dirty="0">
                <a:solidFill>
                  <a:schemeClr val="accent4"/>
                </a:solidFill>
                <a:latin typeface="+mj-lt"/>
                <a:cs typeface="Lato Medium" panose="020F0602020204030203" pitchFamily="34" charset="0"/>
              </a:rPr>
              <a:t>Data reviews </a:t>
            </a:r>
            <a:endParaRPr lang="id-ID" sz="1200" b="1" dirty="0">
              <a:solidFill>
                <a:schemeClr val="accent4"/>
              </a:solidFill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822336" y="3747776"/>
            <a:ext cx="2203088" cy="485201"/>
          </a:xfrm>
          <a:prstGeom prst="rect">
            <a:avLst/>
          </a:prstGeom>
        </p:spPr>
        <p:txBody>
          <a:bodyPr wrap="square" lIns="61726" tIns="30863" rIns="61726" bIns="30863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latin typeface="+mj-lt"/>
                <a:cs typeface="Open Sans Light"/>
              </a:rPr>
              <a:t>Improved efficiencies in reviews (multiple re-runs)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501006-8FB1-CD92-9BB0-AB0083FEDFE5}"/>
              </a:ext>
            </a:extLst>
          </p:cNvPr>
          <p:cNvSpPr txBox="1"/>
          <p:nvPr/>
        </p:nvSpPr>
        <p:spPr>
          <a:xfrm>
            <a:off x="7354696" y="1413082"/>
            <a:ext cx="2020504" cy="246995"/>
          </a:xfrm>
          <a:prstGeom prst="rect">
            <a:avLst/>
          </a:prstGeom>
          <a:noFill/>
        </p:spPr>
        <p:txBody>
          <a:bodyPr wrap="square" lIns="61726" tIns="30863" rIns="61726" bIns="30863" rtlCol="0">
            <a:spAutoFit/>
          </a:bodyPr>
          <a:lstStyle/>
          <a:p>
            <a:r>
              <a:rPr lang="en-MY" sz="1200" b="1" dirty="0">
                <a:solidFill>
                  <a:schemeClr val="tx2"/>
                </a:solidFill>
                <a:latin typeface="+mj-lt"/>
                <a:cs typeface="Lato Medium" panose="020F0602020204030203" pitchFamily="34" charset="0"/>
              </a:rPr>
              <a:t>Change management </a:t>
            </a:r>
            <a:endParaRPr lang="id-ID" sz="1200" b="1" dirty="0">
              <a:solidFill>
                <a:schemeClr val="tx2"/>
              </a:solidFill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8EC6D-1661-45B1-7212-47BB9C9F13D8}"/>
              </a:ext>
            </a:extLst>
          </p:cNvPr>
          <p:cNvSpPr/>
          <p:nvPr/>
        </p:nvSpPr>
        <p:spPr>
          <a:xfrm>
            <a:off x="6700861" y="1636355"/>
            <a:ext cx="2205325" cy="706801"/>
          </a:xfrm>
          <a:prstGeom prst="rect">
            <a:avLst/>
          </a:prstGeom>
        </p:spPr>
        <p:txBody>
          <a:bodyPr wrap="square" lIns="61726" tIns="30863" rIns="61726" bIns="30863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latin typeface="+mj-lt"/>
                <a:cs typeface="Open Sans Light"/>
              </a:rPr>
              <a:t>From first spec to final spec, smoother flow of information (impact analysis)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A7FE9DA-1412-65CA-76A7-E8A77860F6E4}"/>
              </a:ext>
            </a:extLst>
          </p:cNvPr>
          <p:cNvSpPr txBox="1"/>
          <p:nvPr/>
        </p:nvSpPr>
        <p:spPr>
          <a:xfrm>
            <a:off x="5706363" y="3453632"/>
            <a:ext cx="2020504" cy="246995"/>
          </a:xfrm>
          <a:prstGeom prst="rect">
            <a:avLst/>
          </a:prstGeom>
          <a:noFill/>
        </p:spPr>
        <p:txBody>
          <a:bodyPr wrap="square" lIns="61726" tIns="30863" rIns="61726" bIns="30863" rtlCol="0">
            <a:spAutoFit/>
          </a:bodyPr>
          <a:lstStyle/>
          <a:p>
            <a:r>
              <a:rPr lang="en-MY" sz="1200" b="1" dirty="0">
                <a:solidFill>
                  <a:schemeClr val="accent2"/>
                </a:solidFill>
                <a:latin typeface="+mj-lt"/>
                <a:cs typeface="Lato Medium" panose="020F0602020204030203" pitchFamily="34" charset="0"/>
              </a:rPr>
              <a:t>Output verification</a:t>
            </a:r>
            <a:endParaRPr lang="id-ID" sz="1200" b="1" dirty="0">
              <a:solidFill>
                <a:schemeClr val="accent2"/>
              </a:solidFill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6FBCF41-3117-0C80-27D0-D6DB0795B117}"/>
              </a:ext>
            </a:extLst>
          </p:cNvPr>
          <p:cNvSpPr/>
          <p:nvPr/>
        </p:nvSpPr>
        <p:spPr>
          <a:xfrm>
            <a:off x="6356594" y="2618203"/>
            <a:ext cx="2203088" cy="706801"/>
          </a:xfrm>
          <a:prstGeom prst="rect">
            <a:avLst/>
          </a:prstGeom>
        </p:spPr>
        <p:txBody>
          <a:bodyPr wrap="square" lIns="61726" tIns="30863" rIns="61726" bIns="30863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latin typeface="+mj-lt"/>
                <a:cs typeface="Open Sans Light"/>
              </a:rPr>
              <a:t>Ease of delivering integrated summaries to the FDA when numerous studies are involved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4884AA4-AE1A-9208-4DDC-235DBD916099}"/>
              </a:ext>
            </a:extLst>
          </p:cNvPr>
          <p:cNvSpPr/>
          <p:nvPr/>
        </p:nvSpPr>
        <p:spPr>
          <a:xfrm>
            <a:off x="4974966" y="3639074"/>
            <a:ext cx="2203088" cy="485201"/>
          </a:xfrm>
          <a:prstGeom prst="rect">
            <a:avLst/>
          </a:prstGeom>
        </p:spPr>
        <p:txBody>
          <a:bodyPr wrap="square" lIns="61726" tIns="30863" rIns="61726" bIns="30863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latin typeface="+mj-lt"/>
                <a:cs typeface="Open Sans Light"/>
              </a:rPr>
              <a:t>Enhanced ability to verify data quality and output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BE9FECE-F4C4-A3D5-E7EC-85A1BD0219FF}"/>
              </a:ext>
            </a:extLst>
          </p:cNvPr>
          <p:cNvSpPr txBox="1"/>
          <p:nvPr/>
        </p:nvSpPr>
        <p:spPr>
          <a:xfrm>
            <a:off x="6885682" y="2445659"/>
            <a:ext cx="2020504" cy="246995"/>
          </a:xfrm>
          <a:prstGeom prst="rect">
            <a:avLst/>
          </a:prstGeom>
          <a:noFill/>
        </p:spPr>
        <p:txBody>
          <a:bodyPr wrap="square" lIns="61726" tIns="30863" rIns="61726" bIns="30863" rtlCol="0">
            <a:spAutoFit/>
          </a:bodyPr>
          <a:lstStyle/>
          <a:p>
            <a:r>
              <a:rPr lang="en-MY" sz="1200" b="1" dirty="0">
                <a:solidFill>
                  <a:schemeClr val="accent1"/>
                </a:solidFill>
                <a:latin typeface="+mj-lt"/>
                <a:cs typeface="Lato Medium" panose="020F0602020204030203" pitchFamily="34" charset="0"/>
              </a:rPr>
              <a:t>Integrated summaries</a:t>
            </a:r>
            <a:endParaRPr lang="id-ID" sz="1200" b="1" dirty="0">
              <a:solidFill>
                <a:schemeClr val="accent1"/>
              </a:solidFill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6A2D5E98-D322-4D35-3118-F9FFF4962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3845"/>
            <a:ext cx="9144000" cy="665049"/>
          </a:xfrm>
        </p:spPr>
        <p:txBody>
          <a:bodyPr/>
          <a:lstStyle/>
          <a:p>
            <a:r>
              <a:rPr lang="en-US" sz="2000" b="1" dirty="0"/>
              <a:t>Productivity gains for a biotech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57256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6145E9-7D49-B500-9F25-004324E9ECAF}"/>
              </a:ext>
            </a:extLst>
          </p:cNvPr>
          <p:cNvSpPr txBox="1"/>
          <p:nvPr/>
        </p:nvSpPr>
        <p:spPr>
          <a:xfrm>
            <a:off x="1287195" y="42757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54BC5-BFCA-EDD7-C9C5-790B23D9850E}"/>
              </a:ext>
            </a:extLst>
          </p:cNvPr>
          <p:cNvSpPr txBox="1"/>
          <p:nvPr/>
        </p:nvSpPr>
        <p:spPr>
          <a:xfrm>
            <a:off x="5712499" y="1473215"/>
            <a:ext cx="25057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  <a:latin typeface="Lato Black" panose="020F0A02020204030203" pitchFamily="34" charset="0"/>
                <a:cs typeface="Lato Black" panose="020F0A02020204030203" pitchFamily="34" charset="0"/>
              </a:rPr>
              <a:t>THANK </a:t>
            </a:r>
            <a:r>
              <a:rPr lang="en-US" sz="3200" dirty="0">
                <a:solidFill>
                  <a:schemeClr val="accent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YOU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FOR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YOUR 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ATTENTION</a:t>
            </a:r>
          </a:p>
          <a:p>
            <a:pPr algn="ctr"/>
            <a:endParaRPr lang="en-US" sz="3200" dirty="0">
              <a:solidFill>
                <a:schemeClr val="accent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ACCF4CFB-61D1-C04B-A804-E8320F1F3501}"/>
              </a:ext>
            </a:extLst>
          </p:cNvPr>
          <p:cNvSpPr/>
          <p:nvPr/>
        </p:nvSpPr>
        <p:spPr>
          <a:xfrm>
            <a:off x="505197" y="1657643"/>
            <a:ext cx="4103987" cy="2714431"/>
          </a:xfrm>
          <a:prstGeom prst="flowChartDocumen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1"/>
                </a:solidFill>
              </a:rPr>
              <a:t>Get in touch: </a:t>
            </a:r>
          </a:p>
          <a:p>
            <a:pPr algn="ctr"/>
            <a:endParaRPr lang="en-US" sz="1600" dirty="0">
              <a:solidFill>
                <a:schemeClr val="accent1"/>
              </a:solidFill>
            </a:endParaRPr>
          </a:p>
          <a:p>
            <a:pPr algn="ctr"/>
            <a:r>
              <a:rPr lang="en-US" sz="1600" dirty="0">
                <a:solidFill>
                  <a:schemeClr val="accent1"/>
                </a:solidFill>
              </a:rPr>
              <a:t>Nithiya Ananthakrishnan</a:t>
            </a:r>
          </a:p>
          <a:p>
            <a:pPr algn="ctr"/>
            <a:r>
              <a:rPr lang="en-US" sz="1600" dirty="0">
                <a:solidFill>
                  <a:schemeClr val="accent1"/>
                </a:solidFill>
              </a:rPr>
              <a:t>Chief Executive Officer</a:t>
            </a:r>
          </a:p>
          <a:p>
            <a:pPr algn="ctr"/>
            <a:r>
              <a:rPr lang="en-US" sz="1600" dirty="0">
                <a:solidFill>
                  <a:schemeClr val="accent1"/>
                </a:solidFill>
                <a:latin typeface="Wingdings" panose="05000000000000000000" pitchFamily="2" charset="2"/>
              </a:rPr>
              <a:t>(</a:t>
            </a:r>
            <a:r>
              <a:rPr lang="en-US" sz="1600" dirty="0">
                <a:solidFill>
                  <a:schemeClr val="accent1"/>
                </a:solidFill>
              </a:rPr>
              <a:t>: +1 508 873 6124</a:t>
            </a:r>
          </a:p>
          <a:p>
            <a:pPr algn="ctr"/>
            <a:r>
              <a:rPr lang="en-US" sz="1600" dirty="0">
                <a:solidFill>
                  <a:schemeClr val="accent1"/>
                </a:solidFill>
                <a:latin typeface="Wingdings" panose="05000000000000000000" pitchFamily="2" charset="2"/>
              </a:rPr>
              <a:t>*</a:t>
            </a:r>
            <a:r>
              <a:rPr lang="en-US" sz="1600" dirty="0">
                <a:solidFill>
                  <a:schemeClr val="accent1"/>
                </a:solidFill>
              </a:rPr>
              <a:t>: </a:t>
            </a:r>
            <a:r>
              <a:rPr lang="en-US" sz="16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nithiya@algorics.com</a:t>
            </a:r>
            <a:endParaRPr lang="en-US" sz="1600" dirty="0">
              <a:solidFill>
                <a:schemeClr val="accent1"/>
              </a:solidFill>
            </a:endParaRPr>
          </a:p>
          <a:p>
            <a:pPr algn="ctr"/>
            <a:r>
              <a:rPr lang="en-US" sz="16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www.algorics.com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</a:p>
          <a:p>
            <a:pPr algn="ctr"/>
            <a:endParaRPr lang="en-US" sz="1600" dirty="0">
              <a:solidFill>
                <a:schemeClr val="accent1"/>
              </a:solidFill>
            </a:endParaRPr>
          </a:p>
          <a:p>
            <a:pPr algn="ctr"/>
            <a:endParaRPr lang="en-US" sz="400" dirty="0"/>
          </a:p>
        </p:txBody>
      </p:sp>
    </p:spTree>
    <p:extLst>
      <p:ext uri="{BB962C8B-B14F-4D97-AF65-F5344CB8AC3E}">
        <p14:creationId xmlns:p14="http://schemas.microsoft.com/office/powerpoint/2010/main" val="215611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A378-CC46-E66E-1D14-9FADC0D44C0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028094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/>
              <a:t>Agenda</a:t>
            </a:r>
            <a:endParaRPr lang="en-IN" sz="2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775A1-1A2C-DF9D-5DFF-06B59278CF9A}"/>
              </a:ext>
            </a:extLst>
          </p:cNvPr>
          <p:cNvSpPr txBox="1">
            <a:spLocks/>
          </p:cNvSpPr>
          <p:nvPr/>
        </p:nvSpPr>
        <p:spPr>
          <a:xfrm>
            <a:off x="3337701" y="1431968"/>
            <a:ext cx="4319118" cy="342322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Why data standards?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deep dive into CDISC library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Biotech maturity level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Beyond study programming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Ecosystem interpretation 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Standards library implementation plan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Manual vs Automation flow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Challenges &amp; Roadblocks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Benefits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Summary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N" sz="1050" b="1" i="1" dirty="0">
              <a:solidFill>
                <a:schemeClr val="bg2"/>
              </a:solidFill>
            </a:endParaRPr>
          </a:p>
        </p:txBody>
      </p:sp>
      <p:pic>
        <p:nvPicPr>
          <p:cNvPr id="4" name="Picture 2" descr="Looking back on… Monsters, Inc. – Sarah Saw a Movie">
            <a:extLst>
              <a:ext uri="{FF2B5EF4-FFF2-40B4-BE49-F238E27FC236}">
                <a16:creationId xmlns:a16="http://schemas.microsoft.com/office/drawing/2014/main" id="{E8FB4435-697C-57F8-5A06-E4DA0BB1D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937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23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DB2AA-0F58-574F-5EC5-5C65AEF93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0844"/>
            <a:ext cx="9144000" cy="857250"/>
          </a:xfrm>
        </p:spPr>
        <p:txBody>
          <a:bodyPr>
            <a:normAutofit/>
          </a:bodyPr>
          <a:lstStyle/>
          <a:p>
            <a:r>
              <a:rPr lang="en-US" sz="2000" b="1" dirty="0"/>
              <a:t>Why data standards?</a:t>
            </a:r>
            <a:endParaRPr lang="en-IN" sz="20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A48EC9-B30B-EE82-0E17-59716199A1C5}"/>
              </a:ext>
            </a:extLst>
          </p:cNvPr>
          <p:cNvGrpSpPr/>
          <p:nvPr/>
        </p:nvGrpSpPr>
        <p:grpSpPr>
          <a:xfrm>
            <a:off x="0" y="1104900"/>
            <a:ext cx="5118100" cy="4038600"/>
            <a:chOff x="4572000" y="1420394"/>
            <a:chExt cx="4878331" cy="3423226"/>
          </a:xfrm>
        </p:grpSpPr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76D145E3-5DD9-6A8C-5438-B1765D6A908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16434661"/>
                </p:ext>
              </p:extLst>
            </p:nvPr>
          </p:nvGraphicFramePr>
          <p:xfrm>
            <a:off x="4572000" y="1420394"/>
            <a:ext cx="4878331" cy="34232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4" name="Graphic 13" descr="Database with solid fill">
              <a:extLst>
                <a:ext uri="{FF2B5EF4-FFF2-40B4-BE49-F238E27FC236}">
                  <a16:creationId xmlns:a16="http://schemas.microsoft.com/office/drawing/2014/main" id="{862C193B-C36F-AE24-0F34-146640ECF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99702" y="2579314"/>
              <a:ext cx="733494" cy="733494"/>
            </a:xfrm>
            <a:prstGeom prst="rect">
              <a:avLst/>
            </a:prstGeom>
          </p:spPr>
        </p:pic>
        <p:pic>
          <p:nvPicPr>
            <p:cNvPr id="17" name="Graphic 16" descr="Database with solid fill">
              <a:extLst>
                <a:ext uri="{FF2B5EF4-FFF2-40B4-BE49-F238E27FC236}">
                  <a16:creationId xmlns:a16="http://schemas.microsoft.com/office/drawing/2014/main" id="{B6A0121D-FD6D-1527-4BD2-0649053E5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01214" y="2799797"/>
              <a:ext cx="733494" cy="733494"/>
            </a:xfrm>
            <a:prstGeom prst="rect">
              <a:avLst/>
            </a:prstGeom>
          </p:spPr>
        </p:pic>
        <p:pic>
          <p:nvPicPr>
            <p:cNvPr id="18" name="Graphic 17" descr="Database with solid fill">
              <a:extLst>
                <a:ext uri="{FF2B5EF4-FFF2-40B4-BE49-F238E27FC236}">
                  <a16:creationId xmlns:a16="http://schemas.microsoft.com/office/drawing/2014/main" id="{68654D98-4194-64D3-3416-B1EC76314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76411" y="2993318"/>
              <a:ext cx="733494" cy="733494"/>
            </a:xfrm>
            <a:prstGeom prst="rect">
              <a:avLst/>
            </a:prstGeom>
          </p:spPr>
        </p:pic>
      </p:grp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39FF2F1-34F6-35EC-A975-74A4CA62A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079692"/>
              </p:ext>
            </p:extLst>
          </p:nvPr>
        </p:nvGraphicFramePr>
        <p:xfrm>
          <a:off x="5118100" y="1458494"/>
          <a:ext cx="3454400" cy="3169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278761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D6123-D485-C1F2-58BF-912199DBEC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8425"/>
            <a:ext cx="9144000" cy="857250"/>
          </a:xfrm>
        </p:spPr>
        <p:txBody>
          <a:bodyPr>
            <a:normAutofit/>
          </a:bodyPr>
          <a:lstStyle/>
          <a:p>
            <a:r>
              <a:rPr lang="en-US" sz="2000" b="1" dirty="0"/>
              <a:t>CDISC data standards</a:t>
            </a:r>
            <a:endParaRPr lang="en-IN" sz="20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1137502-751E-F961-6A31-079A3B3D3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4" t="20964" r="3008" b="7787"/>
          <a:stretch/>
        </p:blipFill>
        <p:spPr>
          <a:xfrm>
            <a:off x="511179" y="982455"/>
            <a:ext cx="7782124" cy="35201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034747-0D41-3671-F077-2BE616720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85" t="70966" r="39675" b="15447"/>
          <a:stretch/>
        </p:blipFill>
        <p:spPr>
          <a:xfrm>
            <a:off x="3517064" y="4502556"/>
            <a:ext cx="1770355" cy="5699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977D9B2-2918-B912-75EF-C0F6F64348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007" t="14742" r="5010" b="78956"/>
          <a:stretch/>
        </p:blipFill>
        <p:spPr>
          <a:xfrm>
            <a:off x="6950927" y="4196544"/>
            <a:ext cx="1977484" cy="2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47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4226D79-EB6C-632B-384E-AE88A8EA4878}"/>
              </a:ext>
            </a:extLst>
          </p:cNvPr>
          <p:cNvSpPr txBox="1">
            <a:spLocks/>
          </p:cNvSpPr>
          <p:nvPr/>
        </p:nvSpPr>
        <p:spPr>
          <a:xfrm>
            <a:off x="0" y="170844"/>
            <a:ext cx="91440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b="1" dirty="0"/>
              <a:t>A deep dive into CDISC library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5BECA82-56B4-F666-67B4-CCE618149C3C}"/>
              </a:ext>
            </a:extLst>
          </p:cNvPr>
          <p:cNvSpPr txBox="1">
            <a:spLocks/>
          </p:cNvSpPr>
          <p:nvPr/>
        </p:nvSpPr>
        <p:spPr>
          <a:xfrm>
            <a:off x="4947156" y="1382048"/>
            <a:ext cx="4319118" cy="237940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Version based standards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Complete Metadata 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Controlled terminology 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RESTful API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Data standards browser and search 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Implementation guides (IGs)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Traceability and Lineage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Continuous improvement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Data mapping  (CDASH – SDTM) 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Regulatory support statements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N" sz="1050" b="1" i="1" dirty="0">
              <a:solidFill>
                <a:schemeClr val="bg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50A3DD-E9E4-0C25-1953-A66BF514F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56" y="1370795"/>
            <a:ext cx="4832538" cy="312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2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020D9-85FD-9BD9-C3E1-729BC8CC02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1" y="0"/>
            <a:ext cx="9099550" cy="989013"/>
          </a:xfrm>
        </p:spPr>
        <p:txBody>
          <a:bodyPr>
            <a:noAutofit/>
          </a:bodyPr>
          <a:lstStyle/>
          <a:p>
            <a:r>
              <a:rPr lang="en-US" sz="2000" b="1" dirty="0"/>
              <a:t>Large biopharma Vs Emerging biotech</a:t>
            </a:r>
            <a:br>
              <a:rPr lang="en-US" sz="2000" b="1" dirty="0"/>
            </a:br>
            <a:r>
              <a:rPr lang="en-US" sz="2000" b="1" dirty="0"/>
              <a:t>Data standards preparedness </a:t>
            </a:r>
            <a:endParaRPr lang="en-IN" sz="2000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FCBA662-B726-186C-00F4-7B13BEF8C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080"/>
              </p:ext>
            </p:extLst>
          </p:nvPr>
        </p:nvGraphicFramePr>
        <p:xfrm>
          <a:off x="247788" y="1285834"/>
          <a:ext cx="505441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208">
                  <a:extLst>
                    <a:ext uri="{9D8B030D-6E8A-4147-A177-3AD203B41FA5}">
                      <a16:colId xmlns:a16="http://schemas.microsoft.com/office/drawing/2014/main" val="432641761"/>
                    </a:ext>
                  </a:extLst>
                </a:gridCol>
                <a:gridCol w="2527208">
                  <a:extLst>
                    <a:ext uri="{9D8B030D-6E8A-4147-A177-3AD203B41FA5}">
                      <a16:colId xmlns:a16="http://schemas.microsoft.com/office/drawing/2014/main" val="1809791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/>
                        <a:t>Large biopharma </a:t>
                      </a:r>
                      <a:endParaRPr lang="en-IN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200" dirty="0"/>
                        <a:t>Emerging biotech </a:t>
                      </a:r>
                      <a:endParaRPr lang="en-I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725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Generally, area ahead of the curve </a:t>
                      </a: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in adopting data standards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IN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Have implemented, standardized standards across portfolios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IN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Are building therapeutic area-focused libraries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IN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Engaging teams which ensure maintenance across portfolios</a:t>
                      </a:r>
                      <a:endParaRPr lang="en-IN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Much smaller and focused product portfolios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1714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Investing in implementing, building, and maintaining libraries is considered resource intensive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1714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Have small or no teams to support this 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N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1714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Assume that partners should have in-house data standards expertise or (CRO, technology partner, or consultant)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I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716748"/>
                  </a:ext>
                </a:extLst>
              </a:tr>
            </a:tbl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DDA72714-C4F4-2387-5BC0-2FFB9A07F0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2428085"/>
              </p:ext>
            </p:extLst>
          </p:nvPr>
        </p:nvGraphicFramePr>
        <p:xfrm>
          <a:off x="5302204" y="1281224"/>
          <a:ext cx="3532609" cy="3339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32" name="Picture 8" descr="Versus - Free entertainment icons">
            <a:extLst>
              <a:ext uri="{FF2B5EF4-FFF2-40B4-BE49-F238E27FC236}">
                <a16:creationId xmlns:a16="http://schemas.microsoft.com/office/drawing/2014/main" id="{00F74D34-CA16-E374-7C2B-68E82511C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327" y="1281224"/>
            <a:ext cx="452129" cy="4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38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939CC7-303B-65E6-493B-8496A7683B99}"/>
              </a:ext>
            </a:extLst>
          </p:cNvPr>
          <p:cNvSpPr txBox="1"/>
          <p:nvPr/>
        </p:nvSpPr>
        <p:spPr>
          <a:xfrm>
            <a:off x="480810" y="1169961"/>
            <a:ext cx="7053329" cy="38842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Transparency</a:t>
            </a:r>
          </a:p>
          <a:p>
            <a:pPr lvl="4">
              <a:lnSpc>
                <a:spcPct val="150000"/>
              </a:lnSpc>
            </a:pPr>
            <a:r>
              <a:rPr lang="en-US" dirty="0"/>
              <a:t>	- No more “hidden” descriptions in languages others don’t understand</a:t>
            </a:r>
          </a:p>
          <a:p>
            <a:pPr lvl="4">
              <a:lnSpc>
                <a:spcPct val="150000"/>
              </a:lnSpc>
            </a:pPr>
            <a:r>
              <a:rPr lang="en-US" dirty="0"/>
              <a:t>	- Not only do it but describe exactly how you did it</a:t>
            </a:r>
          </a:p>
          <a:p>
            <a:pPr lvl="4">
              <a:lnSpc>
                <a:spcPct val="150000"/>
              </a:lnSpc>
            </a:pPr>
            <a:r>
              <a:rPr lang="en-US" dirty="0"/>
              <a:t>	   Or, better yet, describe how you are going to do 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Consistency</a:t>
            </a:r>
          </a:p>
          <a:p>
            <a:pPr>
              <a:lnSpc>
                <a:spcPct val="150000"/>
              </a:lnSpc>
            </a:pPr>
            <a:r>
              <a:rPr lang="en-US" dirty="0"/>
              <a:t>	- Across studies in structure, values and derivation logic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e-Submissions</a:t>
            </a:r>
            <a:r>
              <a:rPr lang="en-US" sz="1600" dirty="0"/>
              <a:t> </a:t>
            </a:r>
            <a:r>
              <a:rPr lang="en-US" dirty="0"/>
              <a:t>– e.g., define files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Data aggregation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Our data standards implementation will help you take both views – the study and beyond the study</a:t>
            </a:r>
          </a:p>
          <a:p>
            <a:pPr>
              <a:lnSpc>
                <a:spcPct val="150000"/>
              </a:lnSpc>
            </a:pPr>
            <a:r>
              <a:rPr lang="en-US" dirty="0"/>
              <a:t>	- Standards should Enable you rather than constrain you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2F6EE9-2846-377B-D251-CECC4D0B0AED}"/>
              </a:ext>
            </a:extLst>
          </p:cNvPr>
          <p:cNvSpPr txBox="1"/>
          <p:nvPr/>
        </p:nvSpPr>
        <p:spPr>
          <a:xfrm>
            <a:off x="-77542" y="259577"/>
            <a:ext cx="9221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Beyond study programming</a:t>
            </a:r>
          </a:p>
        </p:txBody>
      </p:sp>
    </p:spTree>
    <p:extLst>
      <p:ext uri="{BB962C8B-B14F-4D97-AF65-F5344CB8AC3E}">
        <p14:creationId xmlns:p14="http://schemas.microsoft.com/office/powerpoint/2010/main" val="2603874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80542C69-7EFA-D6BA-546B-C3F970B5A770}"/>
              </a:ext>
            </a:extLst>
          </p:cNvPr>
          <p:cNvSpPr/>
          <p:nvPr/>
        </p:nvSpPr>
        <p:spPr>
          <a:xfrm>
            <a:off x="3631194" y="1105346"/>
            <a:ext cx="1438327" cy="398735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6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526BD6-321E-0B8C-AFDA-4FF0E7FAFD93}"/>
              </a:ext>
            </a:extLst>
          </p:cNvPr>
          <p:cNvSpPr/>
          <p:nvPr/>
        </p:nvSpPr>
        <p:spPr>
          <a:xfrm rot="5400000">
            <a:off x="3624477" y="978380"/>
            <a:ext cx="1438327" cy="424084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6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C37377-B2E6-B394-1713-63237B1EF0BF}"/>
              </a:ext>
            </a:extLst>
          </p:cNvPr>
          <p:cNvSpPr txBox="1"/>
          <p:nvPr/>
        </p:nvSpPr>
        <p:spPr>
          <a:xfrm>
            <a:off x="4055250" y="1613225"/>
            <a:ext cx="615367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80" b="1" dirty="0"/>
              <a:t>SCE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E9A32-6FA5-335E-D632-603EF26AC197}"/>
              </a:ext>
            </a:extLst>
          </p:cNvPr>
          <p:cNvSpPr txBox="1"/>
          <p:nvPr/>
        </p:nvSpPr>
        <p:spPr>
          <a:xfrm>
            <a:off x="5540646" y="3004672"/>
            <a:ext cx="615367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80" b="1" dirty="0"/>
              <a:t>MDR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595284-B2DF-C23E-18DE-79B4B57199E7}"/>
              </a:ext>
            </a:extLst>
          </p:cNvPr>
          <p:cNvSpPr txBox="1"/>
          <p:nvPr/>
        </p:nvSpPr>
        <p:spPr>
          <a:xfrm>
            <a:off x="2641259" y="3223705"/>
            <a:ext cx="882349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90" b="1" dirty="0"/>
              <a:t>Data flow</a:t>
            </a:r>
          </a:p>
          <a:p>
            <a:pPr algn="ctr"/>
            <a:r>
              <a:rPr lang="en-US" sz="990" b="1" dirty="0"/>
              <a:t>automation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B9C64F-F0E1-018E-3CFD-C6D94AC22E65}"/>
              </a:ext>
            </a:extLst>
          </p:cNvPr>
          <p:cNvSpPr txBox="1"/>
          <p:nvPr/>
        </p:nvSpPr>
        <p:spPr>
          <a:xfrm>
            <a:off x="3963669" y="4049682"/>
            <a:ext cx="72565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80" b="1" dirty="0"/>
              <a:t>Inhouse</a:t>
            </a:r>
          </a:p>
          <a:p>
            <a:pPr algn="ctr"/>
            <a:r>
              <a:rPr lang="en-US" sz="1080" b="1" dirty="0"/>
              <a:t>Macro library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91B589-555A-86D4-AE88-1D98D4C222AF}"/>
              </a:ext>
            </a:extLst>
          </p:cNvPr>
          <p:cNvSpPr txBox="1"/>
          <p:nvPr/>
        </p:nvSpPr>
        <p:spPr>
          <a:xfrm>
            <a:off x="4920080" y="1387331"/>
            <a:ext cx="127892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5" b="1" dirty="0">
                <a:solidFill>
                  <a:schemeClr val="accent2"/>
                </a:solidFill>
              </a:rPr>
              <a:t>Workspace</a:t>
            </a:r>
          </a:p>
          <a:p>
            <a:pPr algn="ctr"/>
            <a:r>
              <a:rPr lang="en-US" sz="945" b="1" dirty="0"/>
              <a:t>Audit trial</a:t>
            </a:r>
          </a:p>
          <a:p>
            <a:pPr algn="ctr"/>
            <a:r>
              <a:rPr lang="en-US" sz="945" b="1" dirty="0"/>
              <a:t>Version control</a:t>
            </a:r>
          </a:p>
          <a:p>
            <a:pPr algn="ctr"/>
            <a:r>
              <a:rPr lang="en-US" sz="945" b="1" dirty="0"/>
              <a:t>Access control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6C955F-DD85-4ED9-DC9E-E205B0E2C845}"/>
              </a:ext>
            </a:extLst>
          </p:cNvPr>
          <p:cNvSpPr txBox="1"/>
          <p:nvPr/>
        </p:nvSpPr>
        <p:spPr>
          <a:xfrm>
            <a:off x="6506690" y="2788586"/>
            <a:ext cx="1568075" cy="111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5" b="1" dirty="0"/>
              <a:t>Standards </a:t>
            </a:r>
            <a:r>
              <a:rPr lang="en-US" sz="945" b="1" dirty="0">
                <a:solidFill>
                  <a:schemeClr val="accent2"/>
                </a:solidFill>
              </a:rPr>
              <a:t>repository</a:t>
            </a:r>
            <a:r>
              <a:rPr lang="en-US" sz="945" b="1" dirty="0"/>
              <a:t> </a:t>
            </a:r>
          </a:p>
          <a:p>
            <a:pPr algn="ctr"/>
            <a:r>
              <a:rPr lang="en-US" sz="945" b="1" dirty="0"/>
              <a:t>Manage standards </a:t>
            </a:r>
          </a:p>
          <a:p>
            <a:pPr algn="ctr"/>
            <a:r>
              <a:rPr lang="en-US" sz="945" b="1" dirty="0"/>
              <a:t>Manage CTI</a:t>
            </a:r>
          </a:p>
          <a:p>
            <a:pPr algn="ctr"/>
            <a:r>
              <a:rPr lang="en-US" sz="945" b="1" dirty="0"/>
              <a:t>Reuse standards</a:t>
            </a:r>
          </a:p>
          <a:p>
            <a:pPr algn="ctr"/>
            <a:r>
              <a:rPr lang="en-US" sz="945" b="1" dirty="0"/>
              <a:t>Change impact review</a:t>
            </a:r>
          </a:p>
          <a:p>
            <a:pPr algn="ctr"/>
            <a:r>
              <a:rPr lang="en-US" sz="945" b="1" dirty="0"/>
              <a:t>Reuse content</a:t>
            </a:r>
          </a:p>
          <a:p>
            <a:pPr algn="ctr"/>
            <a:r>
              <a:rPr lang="en-US" sz="945" b="1" dirty="0"/>
              <a:t>Compliance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6B5D3B-3749-477B-6091-F88F0B8C5CAF}"/>
              </a:ext>
            </a:extLst>
          </p:cNvPr>
          <p:cNvSpPr txBox="1"/>
          <p:nvPr/>
        </p:nvSpPr>
        <p:spPr>
          <a:xfrm>
            <a:off x="406156" y="2366410"/>
            <a:ext cx="1763978" cy="140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5" b="1" dirty="0"/>
              <a:t>Metadata driven automation </a:t>
            </a:r>
          </a:p>
          <a:p>
            <a:pPr algn="ctr"/>
            <a:r>
              <a:rPr lang="en-US" sz="945" b="1" dirty="0"/>
              <a:t>Data transformation engine</a:t>
            </a:r>
          </a:p>
          <a:p>
            <a:pPr algn="ctr"/>
            <a:r>
              <a:rPr lang="en-US" sz="945" b="1" dirty="0"/>
              <a:t>Transparency for define</a:t>
            </a:r>
          </a:p>
          <a:p>
            <a:pPr algn="ctr"/>
            <a:r>
              <a:rPr lang="en-US" sz="945" b="1" dirty="0"/>
              <a:t>Data standards compliance</a:t>
            </a:r>
          </a:p>
          <a:p>
            <a:pPr algn="ctr"/>
            <a:r>
              <a:rPr lang="en-US" sz="945" b="1" dirty="0"/>
              <a:t>Supports 3</a:t>
            </a:r>
            <a:r>
              <a:rPr lang="en-US" sz="945" b="1" baseline="30000" dirty="0"/>
              <a:t>rd</a:t>
            </a:r>
            <a:r>
              <a:rPr lang="en-US" sz="945" b="1" dirty="0"/>
              <a:t> party data </a:t>
            </a:r>
          </a:p>
          <a:p>
            <a:pPr algn="ctr"/>
            <a:r>
              <a:rPr lang="en-US" sz="945" b="1" dirty="0"/>
              <a:t>Scalability across standards</a:t>
            </a:r>
          </a:p>
          <a:p>
            <a:pPr algn="ctr"/>
            <a:r>
              <a:rPr lang="en-US" sz="945" b="1" dirty="0"/>
              <a:t>Data anonymization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86FB68-EE96-A709-B264-8104D3C1C585}"/>
              </a:ext>
            </a:extLst>
          </p:cNvPr>
          <p:cNvSpPr txBox="1"/>
          <p:nvPr/>
        </p:nvSpPr>
        <p:spPr>
          <a:xfrm>
            <a:off x="4920078" y="4138653"/>
            <a:ext cx="1677430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45" b="1" dirty="0">
                <a:solidFill>
                  <a:schemeClr val="accent2"/>
                </a:solidFill>
              </a:rPr>
              <a:t>Automation</a:t>
            </a:r>
            <a:r>
              <a:rPr lang="en-US" sz="945" b="1" dirty="0"/>
              <a:t> of repeat tasks </a:t>
            </a:r>
          </a:p>
          <a:p>
            <a:pPr algn="ctr"/>
            <a:r>
              <a:rPr lang="en-US" sz="945" b="1" dirty="0"/>
              <a:t>Global macros and study specific macros</a:t>
            </a:r>
          </a:p>
        </p:txBody>
      </p:sp>
      <p:pic>
        <p:nvPicPr>
          <p:cNvPr id="26" name="Picture 25" descr="A picture containing logo&#10;&#10;Description automatically generated">
            <a:extLst>
              <a:ext uri="{FF2B5EF4-FFF2-40B4-BE49-F238E27FC236}">
                <a16:creationId xmlns:a16="http://schemas.microsoft.com/office/drawing/2014/main" id="{25F775EC-EA7C-A76C-5200-A24403D445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4" t="7427" r="23059" b="30133"/>
          <a:stretch/>
        </p:blipFill>
        <p:spPr>
          <a:xfrm>
            <a:off x="2887580" y="2675075"/>
            <a:ext cx="298133" cy="308295"/>
          </a:xfrm>
          <a:prstGeom prst="rect">
            <a:avLst/>
          </a:prstGeom>
        </p:spPr>
      </p:pic>
      <p:pic>
        <p:nvPicPr>
          <p:cNvPr id="28" name="Picture 2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0C09DB9-6956-BBD4-EFF4-29A82402CD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4" t="7426" r="22197" b="33262"/>
          <a:stretch/>
        </p:blipFill>
        <p:spPr>
          <a:xfrm>
            <a:off x="2555064" y="2685035"/>
            <a:ext cx="289887" cy="301907"/>
          </a:xfrm>
          <a:prstGeom prst="rect">
            <a:avLst/>
          </a:prstGeom>
        </p:spPr>
      </p:pic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1C28F0A6-74CD-8192-0474-4A0B4575FB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4" t="10721" r="24784" b="31701"/>
          <a:stretch/>
        </p:blipFill>
        <p:spPr>
          <a:xfrm>
            <a:off x="3228342" y="2658696"/>
            <a:ext cx="300645" cy="308295"/>
          </a:xfrm>
          <a:prstGeom prst="rect">
            <a:avLst/>
          </a:prstGeom>
        </p:spPr>
      </p:pic>
      <p:pic>
        <p:nvPicPr>
          <p:cNvPr id="32" name="Picture 31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5058BC7B-72B9-09A6-F1B1-8FE2BFAE60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5" t="8114" r="21991" b="32841"/>
          <a:stretch/>
        </p:blipFill>
        <p:spPr>
          <a:xfrm>
            <a:off x="2911888" y="2983370"/>
            <a:ext cx="288585" cy="301136"/>
          </a:xfrm>
          <a:prstGeom prst="rect">
            <a:avLst/>
          </a:prstGeom>
        </p:spPr>
      </p:pic>
      <p:pic>
        <p:nvPicPr>
          <p:cNvPr id="4098" name="Picture 2" descr="15 fundamental tips on REST API design | by Williams O | Apr ...">
            <a:extLst>
              <a:ext uri="{FF2B5EF4-FFF2-40B4-BE49-F238E27FC236}">
                <a16:creationId xmlns:a16="http://schemas.microsoft.com/office/drawing/2014/main" id="{31C7A9A0-C174-5017-069B-B1CD59063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152" y="1844743"/>
            <a:ext cx="788110" cy="44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15 fundamental tips on REST API design | by Williams O | Apr ...">
            <a:extLst>
              <a:ext uri="{FF2B5EF4-FFF2-40B4-BE49-F238E27FC236}">
                <a16:creationId xmlns:a16="http://schemas.microsoft.com/office/drawing/2014/main" id="{5F27F05C-2293-883F-4B95-EA60D6AE3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591" y="2535580"/>
            <a:ext cx="788110" cy="44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F10678-7D1A-5752-4853-953000E0440F}"/>
              </a:ext>
            </a:extLst>
          </p:cNvPr>
          <p:cNvSpPr txBox="1"/>
          <p:nvPr/>
        </p:nvSpPr>
        <p:spPr>
          <a:xfrm>
            <a:off x="-77542" y="259577"/>
            <a:ext cx="9221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Ecosystem interpretation </a:t>
            </a:r>
          </a:p>
        </p:txBody>
      </p:sp>
      <p:pic>
        <p:nvPicPr>
          <p:cNvPr id="2050" name="Picture 2" descr="Image result for sas logo">
            <a:extLst>
              <a:ext uri="{FF2B5EF4-FFF2-40B4-BE49-F238E27FC236}">
                <a16:creationId xmlns:a16="http://schemas.microsoft.com/office/drawing/2014/main" id="{578C99D3-862D-805B-52AB-A6737E3C0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045" y="2479600"/>
            <a:ext cx="980324" cy="40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R logo">
            <a:extLst>
              <a:ext uri="{FF2B5EF4-FFF2-40B4-BE49-F238E27FC236}">
                <a16:creationId xmlns:a16="http://schemas.microsoft.com/office/drawing/2014/main" id="{88B2AE81-39F7-F61B-CE75-E2AC9C7A1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100" y="3015291"/>
            <a:ext cx="579494" cy="44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python logo">
            <a:extLst>
              <a:ext uri="{FF2B5EF4-FFF2-40B4-BE49-F238E27FC236}">
                <a16:creationId xmlns:a16="http://schemas.microsoft.com/office/drawing/2014/main" id="{2D74B61F-9675-7D7F-B4FC-F78D56A52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7" r="24688"/>
          <a:stretch/>
        </p:blipFill>
        <p:spPr bwMode="auto">
          <a:xfrm>
            <a:off x="4343640" y="2948679"/>
            <a:ext cx="666445" cy="71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D27B6018-067A-27DC-EEA5-138E0B8DFF4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t="32064" r="9646" b="15365"/>
          <a:stretch/>
        </p:blipFill>
        <p:spPr>
          <a:xfrm>
            <a:off x="2555064" y="1980116"/>
            <a:ext cx="788664" cy="45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5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hUSE_Slide_Deck_PURPLE">
  <a:themeElements>
    <a:clrScheme name="NEW PHUSE">
      <a:dk1>
        <a:srgbClr val="000000"/>
      </a:dk1>
      <a:lt1>
        <a:srgbClr val="FFFFFF"/>
      </a:lt1>
      <a:dk2>
        <a:srgbClr val="0030A0"/>
      </a:dk2>
      <a:lt2>
        <a:srgbClr val="00BFB3"/>
      </a:lt2>
      <a:accent1>
        <a:srgbClr val="0033A0"/>
      </a:accent1>
      <a:accent2>
        <a:srgbClr val="00BFB3"/>
      </a:accent2>
      <a:accent3>
        <a:srgbClr val="7D5E90"/>
      </a:accent3>
      <a:accent4>
        <a:srgbClr val="D25E8F"/>
      </a:accent4>
      <a:accent5>
        <a:srgbClr val="FF8A4F"/>
      </a:accent5>
      <a:accent6>
        <a:srgbClr val="F79646"/>
      </a:accent6>
      <a:hlink>
        <a:srgbClr val="00BF6F"/>
      </a:hlink>
      <a:folHlink>
        <a:srgbClr val="507CB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e0f158a-656d-4860-83e9-a4dfdef4f99b" xsi:nil="true"/>
    <lcf76f155ced4ddcb4097134ff3c332f xmlns="79575e5e-bc83-4918-9c9f-9035bdab190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996507556124AA37442761064DA98" ma:contentTypeVersion="16" ma:contentTypeDescription="Create a new document." ma:contentTypeScope="" ma:versionID="158118cd4eed1f3979a4fca8e71fd3e1">
  <xsd:schema xmlns:xsd="http://www.w3.org/2001/XMLSchema" xmlns:xs="http://www.w3.org/2001/XMLSchema" xmlns:p="http://schemas.microsoft.com/office/2006/metadata/properties" xmlns:ns2="79575e5e-bc83-4918-9c9f-9035bdab1906" xmlns:ns3="de0f158a-656d-4860-83e9-a4dfdef4f99b" targetNamespace="http://schemas.microsoft.com/office/2006/metadata/properties" ma:root="true" ma:fieldsID="5be065680b3ba872193e0050861fe1e3" ns2:_="" ns3:_="">
    <xsd:import namespace="79575e5e-bc83-4918-9c9f-9035bdab1906"/>
    <xsd:import namespace="de0f158a-656d-4860-83e9-a4dfdef4f9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575e5e-bc83-4918-9c9f-9035bdab19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49e3c31-ed93-422f-85c6-5d6f62fb85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158a-656d-4860-83e9-a4dfdef4f9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aa1931f-ada7-4f0c-8cc7-d6726d2e98d9}" ma:internalName="TaxCatchAll" ma:showField="CatchAllData" ma:web="de0f158a-656d-4860-83e9-a4dfdef4f9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48E57B-FBE0-4AEF-A156-9404778147C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2D0A1C8-6592-4BAC-8841-F1086A74F4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7BEE7E-E88C-4ACD-BFAF-F6852484D76C}"/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1503</Words>
  <Application>Microsoft Office PowerPoint</Application>
  <PresentationFormat>On-screen Show (16:9)</PresentationFormat>
  <Paragraphs>388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Helvetica Neue</vt:lpstr>
      <vt:lpstr>Lato Black</vt:lpstr>
      <vt:lpstr>Lato Light</vt:lpstr>
      <vt:lpstr>Segoe UI</vt:lpstr>
      <vt:lpstr>Wingdings</vt:lpstr>
      <vt:lpstr>PhUSE_Slide_Deck_PURPLE</vt:lpstr>
      <vt:lpstr>PowerPoint Presentation</vt:lpstr>
      <vt:lpstr>PowerPoint Presentation</vt:lpstr>
      <vt:lpstr>PowerPoint Presentation</vt:lpstr>
      <vt:lpstr>Why data standards?</vt:lpstr>
      <vt:lpstr>CDISC data standards</vt:lpstr>
      <vt:lpstr>PowerPoint Presentation</vt:lpstr>
      <vt:lpstr>Large biopharma Vs Emerging biotech Data standards preparedness </vt:lpstr>
      <vt:lpstr>PowerPoint Presentation</vt:lpstr>
      <vt:lpstr>PowerPoint Presentation</vt:lpstr>
      <vt:lpstr>Implementation Roadmap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CDISC 360 – Roadmap </vt:lpstr>
      <vt:lpstr>Challenges encountered in setting up data standards </vt:lpstr>
      <vt:lpstr>PowerPoint Presentation</vt:lpstr>
      <vt:lpstr>PowerPoint Presentation</vt:lpstr>
      <vt:lpstr>Productivity gains for a biotech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BAMFORD</dc:creator>
  <cp:lastModifiedBy>Nithiyanandhan Ananthakrishnan</cp:lastModifiedBy>
  <cp:revision>27</cp:revision>
  <dcterms:created xsi:type="dcterms:W3CDTF">2020-08-03T13:27:59Z</dcterms:created>
  <dcterms:modified xsi:type="dcterms:W3CDTF">2022-08-19T22:59:03Z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0x010100E45996507556124AA37442761064DA98</vt:lpwstr>
  </property>
  <property fmtid="{D5CDD505-2E9C-101B-9397-08002B2CF9AE}" pid="3" name="MSIP_Label_beaa4db1-28e8-4d86-8c8a-efcd49641e65_Enabled">
    <vt:lpwstr>True</vt:lpwstr>
  </property>
  <property fmtid="{D5CDD505-2E9C-101B-9397-08002B2CF9AE}" pid="4" name="MSIP_Label_beaa4db1-28e8-4d86-8c8a-efcd49641e65_SiteId">
    <vt:lpwstr>14177404-f31b-40b1-a271-c1e0f4eab3ff</vt:lpwstr>
  </property>
  <property fmtid="{D5CDD505-2E9C-101B-9397-08002B2CF9AE}" pid="5" name="MSIP_Label_beaa4db1-28e8-4d86-8c8a-efcd49641e65_Owner">
    <vt:lpwstr>shrishaila.patil@navitaslifesciences.com</vt:lpwstr>
  </property>
  <property fmtid="{D5CDD505-2E9C-101B-9397-08002B2CF9AE}" pid="6" name="MSIP_Label_beaa4db1-28e8-4d86-8c8a-efcd49641e65_SetDate">
    <vt:lpwstr>2022-07-21T11:08:24.9542093Z</vt:lpwstr>
  </property>
  <property fmtid="{D5CDD505-2E9C-101B-9397-08002B2CF9AE}" pid="7" name="MSIP_Label_beaa4db1-28e8-4d86-8c8a-efcd49641e65_Name">
    <vt:lpwstr>Internal</vt:lpwstr>
  </property>
  <property fmtid="{D5CDD505-2E9C-101B-9397-08002B2CF9AE}" pid="8" name="MSIP_Label_beaa4db1-28e8-4d86-8c8a-efcd49641e65_Application">
    <vt:lpwstr>Microsoft Azure Information Protection</vt:lpwstr>
  </property>
  <property fmtid="{D5CDD505-2E9C-101B-9397-08002B2CF9AE}" pid="9" name="MSIP_Label_beaa4db1-28e8-4d86-8c8a-efcd49641e65_ActionId">
    <vt:lpwstr>d006401a-b136-4c14-9d1c-309b920ade3a</vt:lpwstr>
  </property>
  <property fmtid="{D5CDD505-2E9C-101B-9397-08002B2CF9AE}" pid="10" name="MSIP_Label_beaa4db1-28e8-4d86-8c8a-efcd49641e65_Extended_MSFT_Method">
    <vt:lpwstr>Manual</vt:lpwstr>
  </property>
  <property fmtid="{D5CDD505-2E9C-101B-9397-08002B2CF9AE}" pid="11" name="Sensitivity">
    <vt:lpwstr>Internal</vt:lpwstr>
  </property>
</Properties>
</file>