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8"/>
  </p:notesMasterIdLst>
  <p:sldIdLst>
    <p:sldId id="297" r:id="rId5"/>
    <p:sldId id="4071" r:id="rId6"/>
    <p:sldId id="302" r:id="rId7"/>
    <p:sldId id="306" r:id="rId8"/>
    <p:sldId id="305" r:id="rId9"/>
    <p:sldId id="309" r:id="rId10"/>
    <p:sldId id="296" r:id="rId11"/>
    <p:sldId id="307" r:id="rId12"/>
    <p:sldId id="308" r:id="rId13"/>
    <p:sldId id="301" r:id="rId14"/>
    <p:sldId id="293" r:id="rId15"/>
    <p:sldId id="300" r:id="rId16"/>
    <p:sldId id="40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75DCFD-FC27-33C3-84EA-ABC793B557B6}" name="Sravani Gadhamchetty" initials="SG" userId="Sravani Gadhamchetty"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F4E79"/>
    <a:srgbClr val="4CCEFF"/>
    <a:srgbClr val="04A9D7"/>
    <a:srgbClr val="A0C2CB"/>
    <a:srgbClr val="88A5AC"/>
    <a:srgbClr val="23E9FF"/>
    <a:srgbClr val="00B9FE"/>
    <a:srgbClr val="03A8E5"/>
    <a:srgbClr val="A2E04E"/>
    <a:srgbClr val="FD88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07C13A-B5F0-4D50-9D1F-8DC6E8A97865}" v="1298" dt="2022-08-16T16:07:45.301"/>
    <p1510:client id="{14D55D54-CD3C-DFB8-DD64-E049AB18E2A4}" v="1485" dt="2022-08-16T06:51:04.843"/>
    <p1510:client id="{21948AC7-D71B-8FAD-7C01-D4D75F7DBD81}" v="215" dt="2022-08-16T06:00:05.583"/>
    <p1510:client id="{3CB42FE8-C53B-C814-5F1E-51E1E7798E7B}" v="636" dt="2022-08-16T09:21:55.058"/>
    <p1510:client id="{659FC947-503A-E645-AE0E-E8374DD0A8FE}" v="610" dt="2022-08-16T13:12:31.304"/>
    <p1510:client id="{86C32F91-C534-5BEA-36F5-F1273E0A1E35}" v="639" dt="2022-08-16T06:11:21.441"/>
    <p1510:client id="{90B6C388-A8FA-0949-AC7C-E7F63A48F0D1}" v="1111" dt="2022-08-16T17:57:38.451"/>
    <p1510:client id="{9651DEE1-FDF1-4E52-A65D-7D4B6D169E65}" v="1749" dt="2022-08-16T18:53:29.381"/>
    <p1510:client id="{A9FFE055-B222-252A-C92E-E830ED72F444}" v="5" dt="2022-08-16T05:26:29.875"/>
    <p1510:client id="{C860323D-0EC9-794E-87BA-CC76ABE6D4A9}" v="132" dt="2022-08-16T07:03:58.751"/>
    <p1510:client id="{D4428660-C78A-F874-8D11-CB90C8A3B73C}" v="1" dt="2022-08-16T11:43:39.551"/>
    <p1510:client id="{D8596BA0-69A1-737B-222E-C9AAE279BC71}" v="4" dt="2022-08-16T02:28:46.038"/>
    <p1510:client id="{EEAE934B-4CA0-BD68-47CE-F2182BA69A5E}" v="36" dt="2022-08-16T02:35:23.033"/>
    <p1510:client id="{F11B55A9-E743-034B-A4A1-31510B6F13A6}" v="1012" dt="2022-08-16T21:30:41.749"/>
    <p1510:client id="{F187B2CF-1709-5EF0-FB51-BC4FFA56F4C2}" v="178" dt="2022-08-16T13:50:12.899"/>
    <p1510:client id="{F663BB11-F134-7058-EAE9-73E78176BED5}" v="684" dt="2022-08-16T13:40:32.3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763"/>
    <p:restoredTop sz="88640"/>
  </p:normalViewPr>
  <p:slideViewPr>
    <p:cSldViewPr snapToGrid="0">
      <p:cViewPr>
        <p:scale>
          <a:sx n="71" d="100"/>
          <a:sy n="71" d="100"/>
        </p:scale>
        <p:origin x="1256" y="688"/>
      </p:cViewPr>
      <p:guideLst/>
    </p:cSldViewPr>
  </p:slideViewPr>
  <p:notesTextViewPr>
    <p:cViewPr>
      <p:scale>
        <a:sx n="1" d="1"/>
        <a:sy n="1" d="1"/>
      </p:scale>
      <p:origin x="0" y="0"/>
    </p:cViewPr>
  </p:notesTextViewPr>
  <p:sorterViewPr>
    <p:cViewPr>
      <p:scale>
        <a:sx n="117" d="100"/>
        <a:sy n="117" d="100"/>
      </p:scale>
      <p:origin x="0" y="0"/>
    </p:cViewPr>
  </p:sorterViewPr>
  <p:notesViewPr>
    <p:cSldViewPr snapToGrid="0">
      <p:cViewPr varScale="1">
        <p:scale>
          <a:sx n="81" d="100"/>
          <a:sy n="81" d="100"/>
        </p:scale>
        <p:origin x="2816"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AB782F-803D-F442-998D-B88BDB7DAF3E}"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US"/>
        </a:p>
      </dgm:t>
    </dgm:pt>
    <dgm:pt modelId="{24BF4003-30DA-2848-A62A-0829079DAD2F}">
      <dgm:prSet phldrT="[Text]"/>
      <dgm:spPr>
        <a:solidFill>
          <a:schemeClr val="accent5"/>
        </a:solidFill>
      </dgm:spPr>
      <dgm:t>
        <a:bodyPr/>
        <a:lstStyle/>
        <a:p>
          <a:r>
            <a:rPr lang="en-US" dirty="0">
              <a:ea typeface="+mn-lt"/>
              <a:cs typeface="+mn-lt"/>
            </a:rPr>
            <a:t>Be prepared to tackle a variety of input data sources in terms of document structure, style, and entities</a:t>
          </a:r>
          <a:endParaRPr lang="en-US" dirty="0"/>
        </a:p>
      </dgm:t>
    </dgm:pt>
    <dgm:pt modelId="{D90D1DA5-CDE9-DB42-8D13-16748930287B}" type="parTrans" cxnId="{944D4538-3367-C94C-8EBB-6A4091F47CA3}">
      <dgm:prSet/>
      <dgm:spPr/>
      <dgm:t>
        <a:bodyPr/>
        <a:lstStyle/>
        <a:p>
          <a:endParaRPr lang="en-US"/>
        </a:p>
      </dgm:t>
    </dgm:pt>
    <dgm:pt modelId="{60FBAB54-1EB8-9D49-8A97-572CC6F03DE9}" type="sibTrans" cxnId="{944D4538-3367-C94C-8EBB-6A4091F47CA3}">
      <dgm:prSet/>
      <dgm:spPr/>
      <dgm:t>
        <a:bodyPr/>
        <a:lstStyle/>
        <a:p>
          <a:endParaRPr lang="en-US"/>
        </a:p>
      </dgm:t>
    </dgm:pt>
    <dgm:pt modelId="{2883E191-7501-5847-97B5-5287F5BC3475}">
      <dgm:prSet phldrT="[Text]"/>
      <dgm:spPr>
        <a:solidFill>
          <a:schemeClr val="accent5"/>
        </a:solidFill>
      </dgm:spPr>
      <dgm:t>
        <a:bodyPr/>
        <a:lstStyle/>
        <a:p>
          <a:r>
            <a:rPr lang="en-US" dirty="0">
              <a:ea typeface="+mn-lt"/>
              <a:cs typeface="+mn-lt"/>
            </a:rPr>
            <a:t>Typical CSRs contain 100+ tables and figures which need to be treated </a:t>
          </a:r>
          <a:r>
            <a:rPr lang="en-IN" dirty="0"/>
            <a:t>as independent problems</a:t>
          </a:r>
          <a:endParaRPr lang="en-US" dirty="0"/>
        </a:p>
      </dgm:t>
    </dgm:pt>
    <dgm:pt modelId="{D5FBE077-5FEE-5A47-90D4-90CCCEAC319C}" type="parTrans" cxnId="{5D3FA63E-5D12-D44F-A6FF-D10C463F81BE}">
      <dgm:prSet/>
      <dgm:spPr/>
      <dgm:t>
        <a:bodyPr/>
        <a:lstStyle/>
        <a:p>
          <a:endParaRPr lang="en-US"/>
        </a:p>
      </dgm:t>
    </dgm:pt>
    <dgm:pt modelId="{28CE4050-B4D0-FC4E-97BB-15DE36F85553}" type="sibTrans" cxnId="{5D3FA63E-5D12-D44F-A6FF-D10C463F81BE}">
      <dgm:prSet/>
      <dgm:spPr/>
      <dgm:t>
        <a:bodyPr/>
        <a:lstStyle/>
        <a:p>
          <a:endParaRPr lang="en-US"/>
        </a:p>
      </dgm:t>
    </dgm:pt>
    <dgm:pt modelId="{C5940C95-DC8F-374A-8BD4-A6C448121834}">
      <dgm:prSet phldrT="[Text]"/>
      <dgm:spPr>
        <a:solidFill>
          <a:schemeClr val="accent5"/>
        </a:solidFill>
      </dgm:spPr>
      <dgm:t>
        <a:bodyPr/>
        <a:lstStyle/>
        <a:p>
          <a:r>
            <a:rPr lang="en-US" dirty="0">
              <a:ea typeface="+mn-lt"/>
              <a:cs typeface="+mn-lt"/>
            </a:rPr>
            <a:t>Paucity of research on the risk of reidentification and patient privacy in pharma clinical space</a:t>
          </a:r>
          <a:endParaRPr lang="en-US" dirty="0"/>
        </a:p>
      </dgm:t>
    </dgm:pt>
    <dgm:pt modelId="{0DFD8720-2808-F840-BEB7-BA1A95758B36}" type="parTrans" cxnId="{71858B4C-0A20-514C-93F0-59E17A149881}">
      <dgm:prSet/>
      <dgm:spPr/>
      <dgm:t>
        <a:bodyPr/>
        <a:lstStyle/>
        <a:p>
          <a:endParaRPr lang="en-US"/>
        </a:p>
      </dgm:t>
    </dgm:pt>
    <dgm:pt modelId="{ADCAC251-6EA8-4941-9511-F59ADA0AE9D6}" type="sibTrans" cxnId="{71858B4C-0A20-514C-93F0-59E17A149881}">
      <dgm:prSet/>
      <dgm:spPr/>
      <dgm:t>
        <a:bodyPr/>
        <a:lstStyle/>
        <a:p>
          <a:endParaRPr lang="en-US"/>
        </a:p>
      </dgm:t>
    </dgm:pt>
    <dgm:pt modelId="{F139F4D8-5BEA-9E4E-9464-71FB77197EDF}" type="pres">
      <dgm:prSet presAssocID="{AEAB782F-803D-F442-998D-B88BDB7DAF3E}" presName="Name0" presStyleCnt="0">
        <dgm:presLayoutVars>
          <dgm:chMax val="7"/>
          <dgm:chPref val="7"/>
          <dgm:dir/>
        </dgm:presLayoutVars>
      </dgm:prSet>
      <dgm:spPr/>
    </dgm:pt>
    <dgm:pt modelId="{31363619-4FBC-4946-A0BB-2D7B602150CD}" type="pres">
      <dgm:prSet presAssocID="{AEAB782F-803D-F442-998D-B88BDB7DAF3E}" presName="Name1" presStyleCnt="0"/>
      <dgm:spPr/>
    </dgm:pt>
    <dgm:pt modelId="{22584F57-07F4-B243-80DB-8989B32C3400}" type="pres">
      <dgm:prSet presAssocID="{AEAB782F-803D-F442-998D-B88BDB7DAF3E}" presName="cycle" presStyleCnt="0"/>
      <dgm:spPr/>
    </dgm:pt>
    <dgm:pt modelId="{3C78A385-CA69-BE49-AAAE-6614D983CD83}" type="pres">
      <dgm:prSet presAssocID="{AEAB782F-803D-F442-998D-B88BDB7DAF3E}" presName="srcNode" presStyleLbl="node1" presStyleIdx="0" presStyleCnt="3"/>
      <dgm:spPr/>
    </dgm:pt>
    <dgm:pt modelId="{A38C9A19-9670-9445-A725-636CA93F9302}" type="pres">
      <dgm:prSet presAssocID="{AEAB782F-803D-F442-998D-B88BDB7DAF3E}" presName="conn" presStyleLbl="parChTrans1D2" presStyleIdx="0" presStyleCnt="1"/>
      <dgm:spPr/>
    </dgm:pt>
    <dgm:pt modelId="{CFE6DC89-FEF6-6841-B2EF-7D4F9E81BB31}" type="pres">
      <dgm:prSet presAssocID="{AEAB782F-803D-F442-998D-B88BDB7DAF3E}" presName="extraNode" presStyleLbl="node1" presStyleIdx="0" presStyleCnt="3"/>
      <dgm:spPr/>
    </dgm:pt>
    <dgm:pt modelId="{24617A0A-7990-3C4B-BF85-CD4FC1B6EECD}" type="pres">
      <dgm:prSet presAssocID="{AEAB782F-803D-F442-998D-B88BDB7DAF3E}" presName="dstNode" presStyleLbl="node1" presStyleIdx="0" presStyleCnt="3"/>
      <dgm:spPr/>
    </dgm:pt>
    <dgm:pt modelId="{4EF8AC2F-3D87-9345-A09D-C87C84916B21}" type="pres">
      <dgm:prSet presAssocID="{24BF4003-30DA-2848-A62A-0829079DAD2F}" presName="text_1" presStyleLbl="node1" presStyleIdx="0" presStyleCnt="3">
        <dgm:presLayoutVars>
          <dgm:bulletEnabled val="1"/>
        </dgm:presLayoutVars>
      </dgm:prSet>
      <dgm:spPr/>
    </dgm:pt>
    <dgm:pt modelId="{B47FCC22-178C-5844-8E0B-3A6231E82CDD}" type="pres">
      <dgm:prSet presAssocID="{24BF4003-30DA-2848-A62A-0829079DAD2F}" presName="accent_1" presStyleCnt="0"/>
      <dgm:spPr/>
    </dgm:pt>
    <dgm:pt modelId="{CFA6E1FE-A1B8-E440-8450-A0E3434ECBC8}" type="pres">
      <dgm:prSet presAssocID="{24BF4003-30DA-2848-A62A-0829079DAD2F}" presName="accentRepeatNode" presStyleLbl="solidFgAcc1" presStyleIdx="0" presStyleCnt="3"/>
      <dgm:spPr/>
    </dgm:pt>
    <dgm:pt modelId="{BA194F93-C19C-D24A-A0BA-A4399A81BCA8}" type="pres">
      <dgm:prSet presAssocID="{2883E191-7501-5847-97B5-5287F5BC3475}" presName="text_2" presStyleLbl="node1" presStyleIdx="1" presStyleCnt="3">
        <dgm:presLayoutVars>
          <dgm:bulletEnabled val="1"/>
        </dgm:presLayoutVars>
      </dgm:prSet>
      <dgm:spPr/>
    </dgm:pt>
    <dgm:pt modelId="{A3BD2026-B2FA-774A-AA41-0F042C3E1EEC}" type="pres">
      <dgm:prSet presAssocID="{2883E191-7501-5847-97B5-5287F5BC3475}" presName="accent_2" presStyleCnt="0"/>
      <dgm:spPr/>
    </dgm:pt>
    <dgm:pt modelId="{D8CF9E66-30CB-4B4A-970D-7CA7ED3148EF}" type="pres">
      <dgm:prSet presAssocID="{2883E191-7501-5847-97B5-5287F5BC3475}" presName="accentRepeatNode" presStyleLbl="solidFgAcc1" presStyleIdx="1" presStyleCnt="3"/>
      <dgm:spPr/>
    </dgm:pt>
    <dgm:pt modelId="{89EDAD7E-DB73-B541-AB03-BDEF692C7B6A}" type="pres">
      <dgm:prSet presAssocID="{C5940C95-DC8F-374A-8BD4-A6C448121834}" presName="text_3" presStyleLbl="node1" presStyleIdx="2" presStyleCnt="3">
        <dgm:presLayoutVars>
          <dgm:bulletEnabled val="1"/>
        </dgm:presLayoutVars>
      </dgm:prSet>
      <dgm:spPr/>
    </dgm:pt>
    <dgm:pt modelId="{DB4C2B97-BD5B-DF4F-BCE8-C3F170D4A3D6}" type="pres">
      <dgm:prSet presAssocID="{C5940C95-DC8F-374A-8BD4-A6C448121834}" presName="accent_3" presStyleCnt="0"/>
      <dgm:spPr/>
    </dgm:pt>
    <dgm:pt modelId="{07AE86A3-0450-BC41-B8E2-5C31F04B72B3}" type="pres">
      <dgm:prSet presAssocID="{C5940C95-DC8F-374A-8BD4-A6C448121834}" presName="accentRepeatNode" presStyleLbl="solidFgAcc1" presStyleIdx="2" presStyleCnt="3"/>
      <dgm:spPr/>
    </dgm:pt>
  </dgm:ptLst>
  <dgm:cxnLst>
    <dgm:cxn modelId="{D5CA4B20-9344-F24F-8DB1-639265E8F827}" type="presOf" srcId="{24BF4003-30DA-2848-A62A-0829079DAD2F}" destId="{4EF8AC2F-3D87-9345-A09D-C87C84916B21}" srcOrd="0" destOrd="0" presId="urn:microsoft.com/office/officeart/2008/layout/VerticalCurvedList"/>
    <dgm:cxn modelId="{4CB8AE20-8123-5B45-9A67-6BA56FE2A16C}" type="presOf" srcId="{2883E191-7501-5847-97B5-5287F5BC3475}" destId="{BA194F93-C19C-D24A-A0BA-A4399A81BCA8}" srcOrd="0" destOrd="0" presId="urn:microsoft.com/office/officeart/2008/layout/VerticalCurvedList"/>
    <dgm:cxn modelId="{D225A730-43DB-6A47-9058-D47FDB7595CC}" type="presOf" srcId="{C5940C95-DC8F-374A-8BD4-A6C448121834}" destId="{89EDAD7E-DB73-B541-AB03-BDEF692C7B6A}" srcOrd="0" destOrd="0" presId="urn:microsoft.com/office/officeart/2008/layout/VerticalCurvedList"/>
    <dgm:cxn modelId="{944D4538-3367-C94C-8EBB-6A4091F47CA3}" srcId="{AEAB782F-803D-F442-998D-B88BDB7DAF3E}" destId="{24BF4003-30DA-2848-A62A-0829079DAD2F}" srcOrd="0" destOrd="0" parTransId="{D90D1DA5-CDE9-DB42-8D13-16748930287B}" sibTransId="{60FBAB54-1EB8-9D49-8A97-572CC6F03DE9}"/>
    <dgm:cxn modelId="{5D3FA63E-5D12-D44F-A6FF-D10C463F81BE}" srcId="{AEAB782F-803D-F442-998D-B88BDB7DAF3E}" destId="{2883E191-7501-5847-97B5-5287F5BC3475}" srcOrd="1" destOrd="0" parTransId="{D5FBE077-5FEE-5A47-90D4-90CCCEAC319C}" sibTransId="{28CE4050-B4D0-FC4E-97BB-15DE36F85553}"/>
    <dgm:cxn modelId="{A985083F-1B55-8349-8895-52F403665F27}" type="presOf" srcId="{60FBAB54-1EB8-9D49-8A97-572CC6F03DE9}" destId="{A38C9A19-9670-9445-A725-636CA93F9302}" srcOrd="0" destOrd="0" presId="urn:microsoft.com/office/officeart/2008/layout/VerticalCurvedList"/>
    <dgm:cxn modelId="{71858B4C-0A20-514C-93F0-59E17A149881}" srcId="{AEAB782F-803D-F442-998D-B88BDB7DAF3E}" destId="{C5940C95-DC8F-374A-8BD4-A6C448121834}" srcOrd="2" destOrd="0" parTransId="{0DFD8720-2808-F840-BEB7-BA1A95758B36}" sibTransId="{ADCAC251-6EA8-4941-9511-F59ADA0AE9D6}"/>
    <dgm:cxn modelId="{6EE9E694-78A7-3E4A-A517-C5E7614389D7}" type="presOf" srcId="{AEAB782F-803D-F442-998D-B88BDB7DAF3E}" destId="{F139F4D8-5BEA-9E4E-9464-71FB77197EDF}" srcOrd="0" destOrd="0" presId="urn:microsoft.com/office/officeart/2008/layout/VerticalCurvedList"/>
    <dgm:cxn modelId="{FD1F9FB6-5D14-3F44-AEA9-379B7E134460}" type="presParOf" srcId="{F139F4D8-5BEA-9E4E-9464-71FB77197EDF}" destId="{31363619-4FBC-4946-A0BB-2D7B602150CD}" srcOrd="0" destOrd="0" presId="urn:microsoft.com/office/officeart/2008/layout/VerticalCurvedList"/>
    <dgm:cxn modelId="{48E4C892-B312-F743-ABE6-7401E0F8C8CD}" type="presParOf" srcId="{31363619-4FBC-4946-A0BB-2D7B602150CD}" destId="{22584F57-07F4-B243-80DB-8989B32C3400}" srcOrd="0" destOrd="0" presId="urn:microsoft.com/office/officeart/2008/layout/VerticalCurvedList"/>
    <dgm:cxn modelId="{70756E53-53B6-3A42-9A27-725852719A2C}" type="presParOf" srcId="{22584F57-07F4-B243-80DB-8989B32C3400}" destId="{3C78A385-CA69-BE49-AAAE-6614D983CD83}" srcOrd="0" destOrd="0" presId="urn:microsoft.com/office/officeart/2008/layout/VerticalCurvedList"/>
    <dgm:cxn modelId="{2686F5C6-97F6-7C4E-B25F-A6668D9C9710}" type="presParOf" srcId="{22584F57-07F4-B243-80DB-8989B32C3400}" destId="{A38C9A19-9670-9445-A725-636CA93F9302}" srcOrd="1" destOrd="0" presId="urn:microsoft.com/office/officeart/2008/layout/VerticalCurvedList"/>
    <dgm:cxn modelId="{B88BAC54-2817-2F4A-B8F3-B8D91DC360BC}" type="presParOf" srcId="{22584F57-07F4-B243-80DB-8989B32C3400}" destId="{CFE6DC89-FEF6-6841-B2EF-7D4F9E81BB31}" srcOrd="2" destOrd="0" presId="urn:microsoft.com/office/officeart/2008/layout/VerticalCurvedList"/>
    <dgm:cxn modelId="{17F9CC00-3512-4643-BEE0-0E03D59B265A}" type="presParOf" srcId="{22584F57-07F4-B243-80DB-8989B32C3400}" destId="{24617A0A-7990-3C4B-BF85-CD4FC1B6EECD}" srcOrd="3" destOrd="0" presId="urn:microsoft.com/office/officeart/2008/layout/VerticalCurvedList"/>
    <dgm:cxn modelId="{0C1AE237-92D8-8040-9741-9C74765957E5}" type="presParOf" srcId="{31363619-4FBC-4946-A0BB-2D7B602150CD}" destId="{4EF8AC2F-3D87-9345-A09D-C87C84916B21}" srcOrd="1" destOrd="0" presId="urn:microsoft.com/office/officeart/2008/layout/VerticalCurvedList"/>
    <dgm:cxn modelId="{6368CF13-F918-1342-8ACC-7B38C597EC2C}" type="presParOf" srcId="{31363619-4FBC-4946-A0BB-2D7B602150CD}" destId="{B47FCC22-178C-5844-8E0B-3A6231E82CDD}" srcOrd="2" destOrd="0" presId="urn:microsoft.com/office/officeart/2008/layout/VerticalCurvedList"/>
    <dgm:cxn modelId="{01BFC217-2624-804B-8C74-2C52009EB8A1}" type="presParOf" srcId="{B47FCC22-178C-5844-8E0B-3A6231E82CDD}" destId="{CFA6E1FE-A1B8-E440-8450-A0E3434ECBC8}" srcOrd="0" destOrd="0" presId="urn:microsoft.com/office/officeart/2008/layout/VerticalCurvedList"/>
    <dgm:cxn modelId="{3095A083-32A3-694A-8E6E-00594E6D7DE4}" type="presParOf" srcId="{31363619-4FBC-4946-A0BB-2D7B602150CD}" destId="{BA194F93-C19C-D24A-A0BA-A4399A81BCA8}" srcOrd="3" destOrd="0" presId="urn:microsoft.com/office/officeart/2008/layout/VerticalCurvedList"/>
    <dgm:cxn modelId="{FA1426F2-47BA-C34D-9C75-7233FB85FE93}" type="presParOf" srcId="{31363619-4FBC-4946-A0BB-2D7B602150CD}" destId="{A3BD2026-B2FA-774A-AA41-0F042C3E1EEC}" srcOrd="4" destOrd="0" presId="urn:microsoft.com/office/officeart/2008/layout/VerticalCurvedList"/>
    <dgm:cxn modelId="{0759C4E3-B1CF-E74B-B1DA-2A9306B9A6DB}" type="presParOf" srcId="{A3BD2026-B2FA-774A-AA41-0F042C3E1EEC}" destId="{D8CF9E66-30CB-4B4A-970D-7CA7ED3148EF}" srcOrd="0" destOrd="0" presId="urn:microsoft.com/office/officeart/2008/layout/VerticalCurvedList"/>
    <dgm:cxn modelId="{5ED0BBE4-A021-DD42-A6E1-24C0B7F38E3E}" type="presParOf" srcId="{31363619-4FBC-4946-A0BB-2D7B602150CD}" destId="{89EDAD7E-DB73-B541-AB03-BDEF692C7B6A}" srcOrd="5" destOrd="0" presId="urn:microsoft.com/office/officeart/2008/layout/VerticalCurvedList"/>
    <dgm:cxn modelId="{F41274FA-0827-9C47-A5FF-29D372FF57B2}" type="presParOf" srcId="{31363619-4FBC-4946-A0BB-2D7B602150CD}" destId="{DB4C2B97-BD5B-DF4F-BCE8-C3F170D4A3D6}" srcOrd="6" destOrd="0" presId="urn:microsoft.com/office/officeart/2008/layout/VerticalCurvedList"/>
    <dgm:cxn modelId="{B2F822D3-431D-D742-AD1A-99F7997F15D7}" type="presParOf" srcId="{DB4C2B97-BD5B-DF4F-BCE8-C3F170D4A3D6}" destId="{07AE86A3-0450-BC41-B8E2-5C31F04B72B3}" srcOrd="0" destOrd="0" presId="urn:microsoft.com/office/officeart/2008/layout/VerticalCurv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8C9A19-9670-9445-A725-636CA93F9302}">
      <dsp:nvSpPr>
        <dsp:cNvPr id="0" name=""/>
        <dsp:cNvSpPr/>
      </dsp:nvSpPr>
      <dsp:spPr>
        <a:xfrm>
          <a:off x="-6125176"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F8AC2F-3D87-9345-A09D-C87C84916B21}">
      <dsp:nvSpPr>
        <dsp:cNvPr id="0" name=""/>
        <dsp:cNvSpPr/>
      </dsp:nvSpPr>
      <dsp:spPr>
        <a:xfrm>
          <a:off x="752110" y="541866"/>
          <a:ext cx="7301111" cy="1083733"/>
        </a:xfrm>
        <a:prstGeom prst="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ea typeface="+mn-lt"/>
              <a:cs typeface="+mn-lt"/>
            </a:rPr>
            <a:t>Be prepared to tackle a variety of input data sources in terms of document structure, style, and entities</a:t>
          </a:r>
          <a:endParaRPr lang="en-US" sz="2300" kern="1200" dirty="0"/>
        </a:p>
      </dsp:txBody>
      <dsp:txXfrm>
        <a:off x="752110" y="541866"/>
        <a:ext cx="7301111" cy="1083733"/>
      </dsp:txXfrm>
    </dsp:sp>
    <dsp:sp modelId="{CFA6E1FE-A1B8-E440-8450-A0E3434ECBC8}">
      <dsp:nvSpPr>
        <dsp:cNvPr id="0" name=""/>
        <dsp:cNvSpPr/>
      </dsp:nvSpPr>
      <dsp:spPr>
        <a:xfrm>
          <a:off x="74777" y="406400"/>
          <a:ext cx="1354666" cy="13546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194F93-C19C-D24A-A0BA-A4399A81BCA8}">
      <dsp:nvSpPr>
        <dsp:cNvPr id="0" name=""/>
        <dsp:cNvSpPr/>
      </dsp:nvSpPr>
      <dsp:spPr>
        <a:xfrm>
          <a:off x="1146048" y="2167466"/>
          <a:ext cx="6907174" cy="1083733"/>
        </a:xfrm>
        <a:prstGeom prst="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ea typeface="+mn-lt"/>
              <a:cs typeface="+mn-lt"/>
            </a:rPr>
            <a:t>Typical CSRs contain 100+ tables and figures which need to be treated </a:t>
          </a:r>
          <a:r>
            <a:rPr lang="en-IN" sz="2300" kern="1200" dirty="0"/>
            <a:t>as independent problems</a:t>
          </a:r>
          <a:endParaRPr lang="en-US" sz="2300" kern="1200" dirty="0"/>
        </a:p>
      </dsp:txBody>
      <dsp:txXfrm>
        <a:off x="1146048" y="2167466"/>
        <a:ext cx="6907174" cy="1083733"/>
      </dsp:txXfrm>
    </dsp:sp>
    <dsp:sp modelId="{D8CF9E66-30CB-4B4A-970D-7CA7ED3148EF}">
      <dsp:nvSpPr>
        <dsp:cNvPr id="0" name=""/>
        <dsp:cNvSpPr/>
      </dsp:nvSpPr>
      <dsp:spPr>
        <a:xfrm>
          <a:off x="468714" y="2032000"/>
          <a:ext cx="1354666" cy="13546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EDAD7E-DB73-B541-AB03-BDEF692C7B6A}">
      <dsp:nvSpPr>
        <dsp:cNvPr id="0" name=""/>
        <dsp:cNvSpPr/>
      </dsp:nvSpPr>
      <dsp:spPr>
        <a:xfrm>
          <a:off x="752110" y="3793066"/>
          <a:ext cx="7301111" cy="1083733"/>
        </a:xfrm>
        <a:prstGeom prst="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0213" tIns="58420" rIns="58420" bIns="58420" numCol="1" spcCol="1270" anchor="ctr" anchorCtr="0">
          <a:noAutofit/>
        </a:bodyPr>
        <a:lstStyle/>
        <a:p>
          <a:pPr marL="0" lvl="0" indent="0" algn="l" defTabSz="1022350">
            <a:lnSpc>
              <a:spcPct val="90000"/>
            </a:lnSpc>
            <a:spcBef>
              <a:spcPct val="0"/>
            </a:spcBef>
            <a:spcAft>
              <a:spcPct val="35000"/>
            </a:spcAft>
            <a:buNone/>
          </a:pPr>
          <a:r>
            <a:rPr lang="en-US" sz="2300" kern="1200" dirty="0">
              <a:ea typeface="+mn-lt"/>
              <a:cs typeface="+mn-lt"/>
            </a:rPr>
            <a:t>Paucity of research on the risk of reidentification and patient privacy in pharma clinical space</a:t>
          </a:r>
          <a:endParaRPr lang="en-US" sz="2300" kern="1200" dirty="0"/>
        </a:p>
      </dsp:txBody>
      <dsp:txXfrm>
        <a:off x="752110" y="3793066"/>
        <a:ext cx="7301111" cy="1083733"/>
      </dsp:txXfrm>
    </dsp:sp>
    <dsp:sp modelId="{07AE86A3-0450-BC41-B8E2-5C31F04B72B3}">
      <dsp:nvSpPr>
        <dsp:cNvPr id="0" name=""/>
        <dsp:cNvSpPr/>
      </dsp:nvSpPr>
      <dsp:spPr>
        <a:xfrm>
          <a:off x="74777" y="3657600"/>
          <a:ext cx="1354666" cy="135466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804134-0080-4DC9-A913-BB07A0913786}" type="datetimeFigureOut">
              <a:rPr lang="en-IN" smtClean="0"/>
              <a:t>16/08/22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9192E0-7152-4C3E-A5BA-4D36725D2CFE}" type="slidenum">
              <a:rPr lang="en-IN" smtClean="0"/>
              <a:t>‹#›</a:t>
            </a:fld>
            <a:endParaRPr lang="en-IN"/>
          </a:p>
        </p:txBody>
      </p:sp>
    </p:spTree>
    <p:extLst>
      <p:ext uri="{BB962C8B-B14F-4D97-AF65-F5344CB8AC3E}">
        <p14:creationId xmlns:p14="http://schemas.microsoft.com/office/powerpoint/2010/main" val="596397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ybersecurity.criticalinsight.com/2021_H2_HealthcareDataBreachReport"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249192E0-7152-4C3E-A5BA-4D36725D2CFE}" type="slidenum">
              <a:rPr lang="en-IN" smtClean="0"/>
              <a:t>2</a:t>
            </a:fld>
            <a:endParaRPr lang="en-IN"/>
          </a:p>
        </p:txBody>
      </p:sp>
    </p:spTree>
    <p:extLst>
      <p:ext uri="{BB962C8B-B14F-4D97-AF65-F5344CB8AC3E}">
        <p14:creationId xmlns:p14="http://schemas.microsoft.com/office/powerpoint/2010/main" val="4267493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249192E0-7152-4C3E-A5BA-4D36725D2CFE}" type="slidenum">
              <a:rPr lang="en-IN" smtClean="0"/>
              <a:t>3</a:t>
            </a:fld>
            <a:endParaRPr lang="en-IN"/>
          </a:p>
        </p:txBody>
      </p:sp>
    </p:spTree>
    <p:extLst>
      <p:ext uri="{BB962C8B-B14F-4D97-AF65-F5344CB8AC3E}">
        <p14:creationId xmlns:p14="http://schemas.microsoft.com/office/powerpoint/2010/main" val="2902673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dirty="0">
                <a:solidFill>
                  <a:srgbClr val="242424"/>
                </a:solidFill>
                <a:effectLst/>
                <a:latin typeface="-apple-system"/>
              </a:rPr>
              <a:t>Errors could result in law-suits with liabilities running into millions of dollars</a:t>
            </a:r>
          </a:p>
          <a:p>
            <a:pPr algn="l"/>
            <a:r>
              <a:rPr lang="en-GB" dirty="0">
                <a:solidFill>
                  <a:srgbClr val="242424"/>
                </a:solidFill>
                <a:effectLst/>
                <a:latin typeface="-apple-system"/>
              </a:rPr>
              <a:t>Delays could risk penalties of $0.3 </a:t>
            </a:r>
            <a:r>
              <a:rPr lang="en-GB" dirty="0" err="1">
                <a:solidFill>
                  <a:srgbClr val="242424"/>
                </a:solidFill>
                <a:effectLst/>
                <a:latin typeface="-apple-system"/>
              </a:rPr>
              <a:t>mn</a:t>
            </a:r>
            <a:r>
              <a:rPr lang="en-GB" dirty="0">
                <a:solidFill>
                  <a:srgbClr val="242424"/>
                </a:solidFill>
                <a:effectLst/>
                <a:latin typeface="-apple-system"/>
              </a:rPr>
              <a:t> monthly</a:t>
            </a:r>
          </a:p>
          <a:p>
            <a:pPr algn="l"/>
            <a:r>
              <a:rPr lang="en-GB" dirty="0">
                <a:solidFill>
                  <a:srgbClr val="242424"/>
                </a:solidFill>
                <a:effectLst/>
                <a:latin typeface="-apple-system"/>
              </a:rPr>
              <a:t>Depending on scale, spend of </a:t>
            </a:r>
          </a:p>
          <a:p>
            <a:pPr algn="l"/>
            <a:r>
              <a:rPr lang="en-GB" dirty="0">
                <a:solidFill>
                  <a:srgbClr val="242424"/>
                </a:solidFill>
                <a:effectLst/>
                <a:latin typeface="-apple-system"/>
              </a:rPr>
              <a:t>$2-3 </a:t>
            </a:r>
            <a:r>
              <a:rPr lang="en-GB" dirty="0" err="1">
                <a:solidFill>
                  <a:srgbClr val="242424"/>
                </a:solidFill>
                <a:effectLst/>
                <a:latin typeface="-apple-system"/>
              </a:rPr>
              <a:t>mn</a:t>
            </a:r>
            <a:r>
              <a:rPr lang="en-GB" dirty="0">
                <a:solidFill>
                  <a:srgbClr val="242424"/>
                </a:solidFill>
                <a:effectLst/>
                <a:latin typeface="-apple-system"/>
              </a:rPr>
              <a:t> pa in external vendor costs are incurred in addition to internal Org costs</a:t>
            </a:r>
          </a:p>
          <a:p>
            <a:endParaRPr lang="en-I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ysClr val="windowText" lastClr="000000"/>
                </a:solidFill>
                <a:ea typeface="+mn-lt"/>
                <a:cs typeface="+mn-lt"/>
              </a:rPr>
              <a:t>Technological tools and access to public domain databases has opened new risks of adversarial re-identification of anonymized data.</a:t>
            </a:r>
          </a:p>
          <a:p>
            <a:endParaRPr lang="en-IN" dirty="0"/>
          </a:p>
          <a:p>
            <a:pPr rtl="0"/>
            <a:r>
              <a:rPr lang="en-GB" dirty="0">
                <a:effectLst/>
                <a:latin typeface="-apple-system"/>
              </a:rPr>
              <a:t>Healthcare breaches cost the most by far, at $9.23 million per incident – a $2 million increase over the previous year. </a:t>
            </a:r>
          </a:p>
          <a:p>
            <a:pPr rtl="0"/>
            <a:r>
              <a:rPr lang="en-GB" dirty="0">
                <a:effectLst/>
                <a:latin typeface="-apple-system"/>
              </a:rPr>
              <a:t>The cost of a breach was $750,000 higher than average at organizations that had not undergone any digital transformation </a:t>
            </a:r>
          </a:p>
          <a:p>
            <a:pPr rtl="0"/>
            <a:r>
              <a:rPr lang="en-GB" dirty="0">
                <a:effectLst/>
                <a:latin typeface="-apple-system"/>
              </a:rPr>
              <a:t>https://</a:t>
            </a:r>
            <a:r>
              <a:rPr lang="en-GB" dirty="0" err="1">
                <a:effectLst/>
                <a:latin typeface="-apple-system"/>
              </a:rPr>
              <a:t>newsroom.ibm.com</a:t>
            </a:r>
            <a:r>
              <a:rPr lang="en-GB" dirty="0">
                <a:effectLst/>
                <a:latin typeface="-apple-system"/>
              </a:rPr>
              <a:t>/2021-07-28-IBM-Report-Cost-of-a-Data-Breach-Hits-Record-High-During-Pandemic</a:t>
            </a:r>
          </a:p>
          <a:p>
            <a:endParaRPr lang="en-IN"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latin typeface="-apple-system"/>
              </a:rPr>
              <a:t>A 2021 study by </a:t>
            </a:r>
            <a:r>
              <a:rPr lang="en-GB" dirty="0">
                <a:effectLst/>
                <a:latin typeface="-apple-system"/>
                <a:hlinkClick r:id="rId3" tooltip="https://cybersecurity.criticalinsight.com/2021_h2_healthcaredatabreachreport"/>
              </a:rPr>
              <a:t>Critical Insight</a:t>
            </a:r>
            <a:r>
              <a:rPr lang="en-GB" dirty="0">
                <a:effectLst/>
                <a:latin typeface="-apple-system"/>
              </a:rPr>
              <a:t> using HHS info found that from 2018 to 2021, there was an 84% increase in the number of data breaches against healthcare organizations. When it came to the number of total victims, the figure jumped from 14 million in 2018 to 44.9 million in 202</a:t>
            </a:r>
          </a:p>
          <a:p>
            <a:endParaRPr lang="en-IN" dirty="0"/>
          </a:p>
        </p:txBody>
      </p:sp>
      <p:sp>
        <p:nvSpPr>
          <p:cNvPr id="4" name="Slide Number Placeholder 3"/>
          <p:cNvSpPr>
            <a:spLocks noGrp="1"/>
          </p:cNvSpPr>
          <p:nvPr>
            <p:ph type="sldNum" sz="quarter" idx="5"/>
          </p:nvPr>
        </p:nvSpPr>
        <p:spPr/>
        <p:txBody>
          <a:bodyPr/>
          <a:lstStyle/>
          <a:p>
            <a:fld id="{249192E0-7152-4C3E-A5BA-4D36725D2CFE}" type="slidenum">
              <a:rPr lang="en-IN" smtClean="0"/>
              <a:t>5</a:t>
            </a:fld>
            <a:endParaRPr lang="en-IN"/>
          </a:p>
        </p:txBody>
      </p:sp>
    </p:spTree>
    <p:extLst>
      <p:ext uri="{BB962C8B-B14F-4D97-AF65-F5344CB8AC3E}">
        <p14:creationId xmlns:p14="http://schemas.microsoft.com/office/powerpoint/2010/main" val="749421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249192E0-7152-4C3E-A5BA-4D36725D2CFE}" type="slidenum">
              <a:rPr lang="en-IN" smtClean="0"/>
              <a:t>11</a:t>
            </a:fld>
            <a:endParaRPr lang="en-IN"/>
          </a:p>
        </p:txBody>
      </p:sp>
    </p:spTree>
    <p:extLst>
      <p:ext uri="{BB962C8B-B14F-4D97-AF65-F5344CB8AC3E}">
        <p14:creationId xmlns:p14="http://schemas.microsoft.com/office/powerpoint/2010/main" val="284317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249192E0-7152-4C3E-A5BA-4D36725D2CFE}" type="slidenum">
              <a:rPr lang="en-IN" smtClean="0"/>
              <a:t>12</a:t>
            </a:fld>
            <a:endParaRPr lang="en-IN"/>
          </a:p>
        </p:txBody>
      </p:sp>
    </p:spTree>
    <p:extLst>
      <p:ext uri="{BB962C8B-B14F-4D97-AF65-F5344CB8AC3E}">
        <p14:creationId xmlns:p14="http://schemas.microsoft.com/office/powerpoint/2010/main" val="3396248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249192E0-7152-4C3E-A5BA-4D36725D2CFE}" type="slidenum">
              <a:rPr lang="en-IN" smtClean="0"/>
              <a:t>13</a:t>
            </a:fld>
            <a:endParaRPr lang="en-IN"/>
          </a:p>
        </p:txBody>
      </p:sp>
    </p:spTree>
    <p:extLst>
      <p:ext uri="{BB962C8B-B14F-4D97-AF65-F5344CB8AC3E}">
        <p14:creationId xmlns:p14="http://schemas.microsoft.com/office/powerpoint/2010/main" val="3955484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0E2D4-DC76-2D54-4488-F84F5A3DC36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38D283B-CA99-258B-9A00-9106AE218A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F145E015-06D3-CFFD-7671-C0FD00238032}"/>
              </a:ext>
            </a:extLst>
          </p:cNvPr>
          <p:cNvSpPr>
            <a:spLocks noGrp="1"/>
          </p:cNvSpPr>
          <p:nvPr>
            <p:ph type="dt" sz="half" idx="10"/>
          </p:nvPr>
        </p:nvSpPr>
        <p:spPr/>
        <p:txBody>
          <a:bodyPr/>
          <a:lstStyle/>
          <a:p>
            <a:fld id="{846CE7D5-CF57-46EF-B807-FDD0502418D4}" type="datetimeFigureOut">
              <a:rPr lang="en-US" smtClean="0"/>
              <a:t>8/16/22</a:t>
            </a:fld>
            <a:endParaRPr lang="en-US"/>
          </a:p>
        </p:txBody>
      </p:sp>
      <p:sp>
        <p:nvSpPr>
          <p:cNvPr id="5" name="Footer Placeholder 4">
            <a:extLst>
              <a:ext uri="{FF2B5EF4-FFF2-40B4-BE49-F238E27FC236}">
                <a16:creationId xmlns:a16="http://schemas.microsoft.com/office/drawing/2014/main" id="{C2FECE86-72FC-B3F9-DD6F-ACD632B8CF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E1E207-DE35-5B21-242E-B16215C88AA7}"/>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69813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92F2E-9643-7588-508C-D19B9B52CD4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76E55DB-645F-F1D0-BD86-522202D434D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3AD4BDD-E85C-8F04-BF44-9E5C2290DA95}"/>
              </a:ext>
            </a:extLst>
          </p:cNvPr>
          <p:cNvSpPr>
            <a:spLocks noGrp="1"/>
          </p:cNvSpPr>
          <p:nvPr>
            <p:ph type="dt" sz="half" idx="10"/>
          </p:nvPr>
        </p:nvSpPr>
        <p:spPr/>
        <p:txBody>
          <a:bodyPr/>
          <a:lstStyle/>
          <a:p>
            <a:fld id="{846CE7D5-CF57-46EF-B807-FDD0502418D4}" type="datetimeFigureOut">
              <a:rPr lang="en-US" smtClean="0"/>
              <a:t>8/16/22</a:t>
            </a:fld>
            <a:endParaRPr lang="en-US"/>
          </a:p>
        </p:txBody>
      </p:sp>
      <p:sp>
        <p:nvSpPr>
          <p:cNvPr id="5" name="Footer Placeholder 4">
            <a:extLst>
              <a:ext uri="{FF2B5EF4-FFF2-40B4-BE49-F238E27FC236}">
                <a16:creationId xmlns:a16="http://schemas.microsoft.com/office/drawing/2014/main" id="{D44788B4-F917-CC39-F292-6E9A13B668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CC3AD5-B6B6-99F6-B6F7-842A4046AFE6}"/>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58302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BAD125-6B7C-60FC-A27C-927FB2D6EEC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E1AACC9-54F8-39C9-9E4E-9FD8810BA04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52DB32-C24C-D6E8-4198-9469798B2D80}"/>
              </a:ext>
            </a:extLst>
          </p:cNvPr>
          <p:cNvSpPr>
            <a:spLocks noGrp="1"/>
          </p:cNvSpPr>
          <p:nvPr>
            <p:ph type="dt" sz="half" idx="10"/>
          </p:nvPr>
        </p:nvSpPr>
        <p:spPr/>
        <p:txBody>
          <a:bodyPr/>
          <a:lstStyle/>
          <a:p>
            <a:fld id="{846CE7D5-CF57-46EF-B807-FDD0502418D4}" type="datetimeFigureOut">
              <a:rPr lang="en-US" smtClean="0"/>
              <a:t>8/16/22</a:t>
            </a:fld>
            <a:endParaRPr lang="en-US"/>
          </a:p>
        </p:txBody>
      </p:sp>
      <p:sp>
        <p:nvSpPr>
          <p:cNvPr id="5" name="Footer Placeholder 4">
            <a:extLst>
              <a:ext uri="{FF2B5EF4-FFF2-40B4-BE49-F238E27FC236}">
                <a16:creationId xmlns:a16="http://schemas.microsoft.com/office/drawing/2014/main" id="{C2E224A3-29BA-988D-DDB5-E01E371AEF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0C459F-C81C-B23B-51CB-DFC7AB8AC222}"/>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66990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D5FA2-3291-3CB2-FD4E-CCD4F6EF1CF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FDC7958-8469-0C05-98C7-5AC029DF3B2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C7EBD06-CC23-1D27-2920-9174869547D5}"/>
              </a:ext>
            </a:extLst>
          </p:cNvPr>
          <p:cNvSpPr>
            <a:spLocks noGrp="1"/>
          </p:cNvSpPr>
          <p:nvPr>
            <p:ph type="dt" sz="half" idx="10"/>
          </p:nvPr>
        </p:nvSpPr>
        <p:spPr/>
        <p:txBody>
          <a:bodyPr/>
          <a:lstStyle/>
          <a:p>
            <a:fld id="{846CE7D5-CF57-46EF-B807-FDD0502418D4}" type="datetimeFigureOut">
              <a:rPr lang="en-US" smtClean="0"/>
              <a:t>8/16/22</a:t>
            </a:fld>
            <a:endParaRPr lang="en-US"/>
          </a:p>
        </p:txBody>
      </p:sp>
      <p:sp>
        <p:nvSpPr>
          <p:cNvPr id="5" name="Footer Placeholder 4">
            <a:extLst>
              <a:ext uri="{FF2B5EF4-FFF2-40B4-BE49-F238E27FC236}">
                <a16:creationId xmlns:a16="http://schemas.microsoft.com/office/drawing/2014/main" id="{FB380319-6D42-30E2-1B52-86002E143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0A31AF-E2E9-AEFF-37DB-E52A42AFE5FD}"/>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1548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F6E85-B975-FAE8-AF9D-0500F4572082}"/>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E5F69BE-D657-2A98-BEAE-EC3F1379EE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2549FA3-C5C3-A04B-1797-E11CF45EA0EE}"/>
              </a:ext>
            </a:extLst>
          </p:cNvPr>
          <p:cNvSpPr>
            <a:spLocks noGrp="1"/>
          </p:cNvSpPr>
          <p:nvPr>
            <p:ph type="dt" sz="half" idx="10"/>
          </p:nvPr>
        </p:nvSpPr>
        <p:spPr/>
        <p:txBody>
          <a:bodyPr/>
          <a:lstStyle/>
          <a:p>
            <a:fld id="{846CE7D5-CF57-46EF-B807-FDD0502418D4}" type="datetimeFigureOut">
              <a:rPr lang="en-US" smtClean="0"/>
              <a:t>8/16/22</a:t>
            </a:fld>
            <a:endParaRPr lang="en-US"/>
          </a:p>
        </p:txBody>
      </p:sp>
      <p:sp>
        <p:nvSpPr>
          <p:cNvPr id="5" name="Footer Placeholder 4">
            <a:extLst>
              <a:ext uri="{FF2B5EF4-FFF2-40B4-BE49-F238E27FC236}">
                <a16:creationId xmlns:a16="http://schemas.microsoft.com/office/drawing/2014/main" id="{3DA26460-4C61-6A25-A392-7941DDC915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BA2F6A-6709-37CF-BAFA-FD086DBB6E71}"/>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425315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DD038-C079-20D6-DF6F-BFF9A0C9184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3D83772-3B40-5A6A-5CA5-20E70CF8DAC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B6080D5-6198-D263-399A-2E88CF16EAC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095CBCB-9477-AD5F-E9B8-A050EBDFF2BE}"/>
              </a:ext>
            </a:extLst>
          </p:cNvPr>
          <p:cNvSpPr>
            <a:spLocks noGrp="1"/>
          </p:cNvSpPr>
          <p:nvPr>
            <p:ph type="dt" sz="half" idx="10"/>
          </p:nvPr>
        </p:nvSpPr>
        <p:spPr/>
        <p:txBody>
          <a:bodyPr/>
          <a:lstStyle/>
          <a:p>
            <a:fld id="{846CE7D5-CF57-46EF-B807-FDD0502418D4}" type="datetimeFigureOut">
              <a:rPr lang="en-US" smtClean="0"/>
              <a:t>8/16/22</a:t>
            </a:fld>
            <a:endParaRPr lang="en-US"/>
          </a:p>
        </p:txBody>
      </p:sp>
      <p:sp>
        <p:nvSpPr>
          <p:cNvPr id="6" name="Footer Placeholder 5">
            <a:extLst>
              <a:ext uri="{FF2B5EF4-FFF2-40B4-BE49-F238E27FC236}">
                <a16:creationId xmlns:a16="http://schemas.microsoft.com/office/drawing/2014/main" id="{4598C450-C3C5-9222-A25D-C656EE0721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21898C-DB31-4493-EA92-32985A2863D3}"/>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170103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248C4-4BB6-8E48-8094-39BE746C490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D6E406C-0E1A-8043-51CE-C002ED99A4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5F3F815-DD62-CA40-54BA-866294D1EC1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2A8EE8C-0D5E-EFCF-E5D2-8309ABF1C5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748783C-1C8C-9915-A7A8-59D7296AD7B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305E70E-39FC-37AE-A35E-D8EE5FE42D58}"/>
              </a:ext>
            </a:extLst>
          </p:cNvPr>
          <p:cNvSpPr>
            <a:spLocks noGrp="1"/>
          </p:cNvSpPr>
          <p:nvPr>
            <p:ph type="dt" sz="half" idx="10"/>
          </p:nvPr>
        </p:nvSpPr>
        <p:spPr/>
        <p:txBody>
          <a:bodyPr/>
          <a:lstStyle/>
          <a:p>
            <a:fld id="{846CE7D5-CF57-46EF-B807-FDD0502418D4}" type="datetimeFigureOut">
              <a:rPr lang="en-US" smtClean="0"/>
              <a:t>8/16/22</a:t>
            </a:fld>
            <a:endParaRPr lang="en-US"/>
          </a:p>
        </p:txBody>
      </p:sp>
      <p:sp>
        <p:nvSpPr>
          <p:cNvPr id="8" name="Footer Placeholder 7">
            <a:extLst>
              <a:ext uri="{FF2B5EF4-FFF2-40B4-BE49-F238E27FC236}">
                <a16:creationId xmlns:a16="http://schemas.microsoft.com/office/drawing/2014/main" id="{88160DCE-B94F-1E73-9483-82CF28952B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FE5C6C-17B8-4CF7-24F2-C39960432DC2}"/>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3861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8A07F-B56D-BEB3-0D00-49765BDBC91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5F0CA87-83CF-A9F6-F439-FCF98AC93055}"/>
              </a:ext>
            </a:extLst>
          </p:cNvPr>
          <p:cNvSpPr>
            <a:spLocks noGrp="1"/>
          </p:cNvSpPr>
          <p:nvPr>
            <p:ph type="dt" sz="half" idx="10"/>
          </p:nvPr>
        </p:nvSpPr>
        <p:spPr/>
        <p:txBody>
          <a:bodyPr/>
          <a:lstStyle/>
          <a:p>
            <a:fld id="{846CE7D5-CF57-46EF-B807-FDD0502418D4}" type="datetimeFigureOut">
              <a:rPr lang="en-US" smtClean="0"/>
              <a:t>8/16/22</a:t>
            </a:fld>
            <a:endParaRPr lang="en-US"/>
          </a:p>
        </p:txBody>
      </p:sp>
      <p:sp>
        <p:nvSpPr>
          <p:cNvPr id="4" name="Footer Placeholder 3">
            <a:extLst>
              <a:ext uri="{FF2B5EF4-FFF2-40B4-BE49-F238E27FC236}">
                <a16:creationId xmlns:a16="http://schemas.microsoft.com/office/drawing/2014/main" id="{C6791B47-656C-4E45-068B-409A3451458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D0E50C-DAD7-A9A7-84E4-6D1AE2792EC9}"/>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12557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3F2C44-FEEA-6864-D8AE-D0366CDF084C}"/>
              </a:ext>
            </a:extLst>
          </p:cNvPr>
          <p:cNvSpPr>
            <a:spLocks noGrp="1"/>
          </p:cNvSpPr>
          <p:nvPr>
            <p:ph type="dt" sz="half" idx="10"/>
          </p:nvPr>
        </p:nvSpPr>
        <p:spPr/>
        <p:txBody>
          <a:bodyPr/>
          <a:lstStyle/>
          <a:p>
            <a:fld id="{846CE7D5-CF57-46EF-B807-FDD0502418D4}" type="datetimeFigureOut">
              <a:rPr lang="en-US" smtClean="0"/>
              <a:t>8/16/22</a:t>
            </a:fld>
            <a:endParaRPr lang="en-US"/>
          </a:p>
        </p:txBody>
      </p:sp>
      <p:sp>
        <p:nvSpPr>
          <p:cNvPr id="3" name="Footer Placeholder 2">
            <a:extLst>
              <a:ext uri="{FF2B5EF4-FFF2-40B4-BE49-F238E27FC236}">
                <a16:creationId xmlns:a16="http://schemas.microsoft.com/office/drawing/2014/main" id="{82CBD420-08DB-0F7B-2C54-7DAFC995AF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562258E-7164-234D-5C96-B530965F0B82}"/>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03415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A5F87-3439-C672-A877-BBAE3B5750B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CC610C3-DDE8-8DBE-6A4D-42DC5AB669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D0F5BFA-4611-C058-1E9C-1F072AD66D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5C47D19-E2F8-F255-D8B6-3E5C63FEA856}"/>
              </a:ext>
            </a:extLst>
          </p:cNvPr>
          <p:cNvSpPr>
            <a:spLocks noGrp="1"/>
          </p:cNvSpPr>
          <p:nvPr>
            <p:ph type="dt" sz="half" idx="10"/>
          </p:nvPr>
        </p:nvSpPr>
        <p:spPr/>
        <p:txBody>
          <a:bodyPr/>
          <a:lstStyle/>
          <a:p>
            <a:fld id="{846CE7D5-CF57-46EF-B807-FDD0502418D4}" type="datetimeFigureOut">
              <a:rPr lang="en-US" smtClean="0"/>
              <a:t>8/16/22</a:t>
            </a:fld>
            <a:endParaRPr lang="en-US"/>
          </a:p>
        </p:txBody>
      </p:sp>
      <p:sp>
        <p:nvSpPr>
          <p:cNvPr id="6" name="Footer Placeholder 5">
            <a:extLst>
              <a:ext uri="{FF2B5EF4-FFF2-40B4-BE49-F238E27FC236}">
                <a16:creationId xmlns:a16="http://schemas.microsoft.com/office/drawing/2014/main" id="{C5BC0D15-3503-9492-4AD4-B251E2A2FC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9E10C4-2629-152A-DBDB-7A1570D8A10A}"/>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50346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F4659-9B60-5B26-966A-C76E6FF2A8E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4E5AB16-FA47-2EBA-2BAE-9890A6DEC6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FCEC44A-D228-C9FB-90CB-95091F579D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CC59D96-28CA-31EF-2AA6-8E995192F074}"/>
              </a:ext>
            </a:extLst>
          </p:cNvPr>
          <p:cNvSpPr>
            <a:spLocks noGrp="1"/>
          </p:cNvSpPr>
          <p:nvPr>
            <p:ph type="dt" sz="half" idx="10"/>
          </p:nvPr>
        </p:nvSpPr>
        <p:spPr/>
        <p:txBody>
          <a:bodyPr/>
          <a:lstStyle/>
          <a:p>
            <a:fld id="{846CE7D5-CF57-46EF-B807-FDD0502418D4}" type="datetimeFigureOut">
              <a:rPr lang="en-US" smtClean="0"/>
              <a:t>8/16/22</a:t>
            </a:fld>
            <a:endParaRPr lang="en-US"/>
          </a:p>
        </p:txBody>
      </p:sp>
      <p:sp>
        <p:nvSpPr>
          <p:cNvPr id="6" name="Footer Placeholder 5">
            <a:extLst>
              <a:ext uri="{FF2B5EF4-FFF2-40B4-BE49-F238E27FC236}">
                <a16:creationId xmlns:a16="http://schemas.microsoft.com/office/drawing/2014/main" id="{9E016221-0EC9-E3F6-7384-06059EBD31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63FCAD-5ABC-B56B-4050-B55BB8D90B00}"/>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48724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3C86BE-4D79-C20A-B7DD-8B6625604C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2C37243-9AF0-099F-29D1-0C7C18DBD5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BDABF69-D427-8E91-FBF1-5B317EC9D3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8/16/22</a:t>
            </a:fld>
            <a:endParaRPr lang="en-US"/>
          </a:p>
        </p:txBody>
      </p:sp>
      <p:sp>
        <p:nvSpPr>
          <p:cNvPr id="5" name="Footer Placeholder 4">
            <a:extLst>
              <a:ext uri="{FF2B5EF4-FFF2-40B4-BE49-F238E27FC236}">
                <a16:creationId xmlns:a16="http://schemas.microsoft.com/office/drawing/2014/main" id="{98418EEF-725B-B2AF-FB99-DD54E28067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A53A2DE-72D1-F0C2-FC00-84C9756836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1955117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image" Target="../media/image54.emf"/><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jpeg"/><Relationship Id="rId2" Type="http://schemas.openxmlformats.org/officeDocument/2006/relationships/notesSlide" Target="../notesSlides/notesSlide1.xml"/><Relationship Id="rId16"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jpe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9.svg"/><Relationship Id="rId11" Type="http://schemas.openxmlformats.org/officeDocument/2006/relationships/hyperlink" Target="https://newsroom.ibm.com/2021-07-28-IBM-Report-Cost-of-a-Data-Breach-Hits-Record-High-During-Pandemic" TargetMode="External"/><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40.svg"/><Relationship Id="rId7" Type="http://schemas.openxmlformats.org/officeDocument/2006/relationships/image" Target="../media/image44.sv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3" Type="http://schemas.openxmlformats.org/officeDocument/2006/relationships/image" Target="../media/image45.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1523FC-B176-B7CF-9945-C534C8BFE01E}"/>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2597"/>
          <a:stretch/>
        </p:blipFill>
        <p:spPr>
          <a:xfrm>
            <a:off x="20" y="1"/>
            <a:ext cx="12191980" cy="6857999"/>
          </a:xfrm>
          <a:prstGeom prst="rect">
            <a:avLst/>
          </a:prstGeom>
        </p:spPr>
      </p:pic>
      <p:sp>
        <p:nvSpPr>
          <p:cNvPr id="11" name="Rectangle 10">
            <a:extLst>
              <a:ext uri="{FF2B5EF4-FFF2-40B4-BE49-F238E27FC236}">
                <a16:creationId xmlns:a16="http://schemas.microsoft.com/office/drawing/2014/main" id="{F5093727-39E0-78CE-C463-139CB578905D}"/>
              </a:ext>
            </a:extLst>
          </p:cNvPr>
          <p:cNvSpPr/>
          <p:nvPr/>
        </p:nvSpPr>
        <p:spPr>
          <a:xfrm>
            <a:off x="-23906" y="732206"/>
            <a:ext cx="12215908" cy="2359338"/>
          </a:xfrm>
          <a:prstGeom prst="rect">
            <a:avLst/>
          </a:prstGeom>
          <a:solidFill>
            <a:schemeClr val="bg1">
              <a:lumMod val="65000"/>
              <a:lumOff val="35000"/>
              <a:alpha val="4994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1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2" name="Title 1">
            <a:extLst>
              <a:ext uri="{FF2B5EF4-FFF2-40B4-BE49-F238E27FC236}">
                <a16:creationId xmlns:a16="http://schemas.microsoft.com/office/drawing/2014/main" id="{710E2393-19D2-5B19-BF9F-786258D5C842}"/>
              </a:ext>
            </a:extLst>
          </p:cNvPr>
          <p:cNvSpPr>
            <a:spLocks noGrp="1"/>
          </p:cNvSpPr>
          <p:nvPr>
            <p:ph type="ctrTitle"/>
          </p:nvPr>
        </p:nvSpPr>
        <p:spPr>
          <a:xfrm>
            <a:off x="1523999" y="833804"/>
            <a:ext cx="9913257" cy="2070746"/>
          </a:xfrm>
        </p:spPr>
        <p:txBody>
          <a:bodyPr>
            <a:normAutofit/>
          </a:bodyPr>
          <a:lstStyle/>
          <a:p>
            <a:pPr algn="l"/>
            <a:r>
              <a:rPr lang="en-US" sz="4800" dirty="0">
                <a:solidFill>
                  <a:srgbClr val="FFFFFF"/>
                </a:solidFill>
                <a:latin typeface="+mn-lt"/>
                <a:ea typeface="+mj-lt"/>
                <a:cs typeface="+mj-lt"/>
              </a:rPr>
              <a:t>A human-in-loop analytics driven approach for anonymization &amp; redaction of clinical data submissions</a:t>
            </a:r>
            <a:endParaRPr lang="en-US" sz="4800" dirty="0">
              <a:solidFill>
                <a:srgbClr val="FFFFFF"/>
              </a:solidFill>
              <a:latin typeface="+mn-lt"/>
            </a:endParaRPr>
          </a:p>
        </p:txBody>
      </p:sp>
      <p:sp>
        <p:nvSpPr>
          <p:cNvPr id="3" name="Rectangle 2">
            <a:extLst>
              <a:ext uri="{FF2B5EF4-FFF2-40B4-BE49-F238E27FC236}">
                <a16:creationId xmlns:a16="http://schemas.microsoft.com/office/drawing/2014/main" id="{6A7881CC-4370-CB7B-C9B3-1BEB65367C34}"/>
              </a:ext>
            </a:extLst>
          </p:cNvPr>
          <p:cNvSpPr/>
          <p:nvPr/>
        </p:nvSpPr>
        <p:spPr>
          <a:xfrm>
            <a:off x="-23907" y="5070765"/>
            <a:ext cx="12215907" cy="1276751"/>
          </a:xfrm>
          <a:prstGeom prst="rect">
            <a:avLst/>
          </a:prstGeom>
          <a:solidFill>
            <a:schemeClr val="bg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1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5" name="Text Placeholder 2">
            <a:extLst>
              <a:ext uri="{FF2B5EF4-FFF2-40B4-BE49-F238E27FC236}">
                <a16:creationId xmlns:a16="http://schemas.microsoft.com/office/drawing/2014/main" id="{DA99C8E8-E631-BDCE-0D4E-4CB8FD99FFAA}"/>
              </a:ext>
            </a:extLst>
          </p:cNvPr>
          <p:cNvSpPr txBox="1">
            <a:spLocks/>
          </p:cNvSpPr>
          <p:nvPr/>
        </p:nvSpPr>
        <p:spPr>
          <a:xfrm>
            <a:off x="5533412" y="5324885"/>
            <a:ext cx="2071130" cy="533480"/>
          </a:xfrm>
          <a:prstGeom prst="rect">
            <a:avLst/>
          </a:prstGeom>
          <a:noFill/>
        </p:spPr>
        <p:txBody>
          <a:bodyPr vert="horz" lIns="121920" tIns="60960" rIns="121920" bIns="6096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5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9110" rtl="0" eaLnBrk="1" fontAlgn="auto" latinLnBrk="0" hangingPunct="1">
              <a:lnSpc>
                <a:spcPct val="100000"/>
              </a:lnSpc>
              <a:spcBef>
                <a:spcPts val="0"/>
              </a:spcBef>
              <a:spcAft>
                <a:spcPts val="0"/>
              </a:spcAft>
              <a:buClr>
                <a:srgbClr val="000000"/>
              </a:buClr>
              <a:buSzTx/>
              <a:buFont typeface="Arial"/>
              <a:buNone/>
              <a:tabLst/>
              <a:defRPr/>
            </a:pPr>
            <a:r>
              <a:rPr kumimoji="0" lang="da-DK" sz="1800" b="1" u="none" strike="noStrike" kern="0" cap="none" spc="0" normalizeH="0" baseline="0" noProof="0" dirty="0">
                <a:ln>
                  <a:noFill/>
                </a:ln>
                <a:solidFill>
                  <a:schemeClr val="tx1">
                    <a:lumMod val="95000"/>
                  </a:schemeClr>
                </a:solidFill>
                <a:effectLst/>
                <a:uLnTx/>
                <a:uFillTx/>
                <a:latin typeface="Nunito Sans" pitchFamily="2" charset="77"/>
                <a:sym typeface="Arial"/>
              </a:rPr>
              <a:t>Ganes </a:t>
            </a:r>
            <a:r>
              <a:rPr kumimoji="0" lang="da-DK" sz="1800" b="1" u="none" strike="noStrike" kern="0" cap="none" spc="0" normalizeH="0" baseline="0" noProof="0" dirty="0" err="1">
                <a:ln>
                  <a:noFill/>
                </a:ln>
                <a:solidFill>
                  <a:schemeClr val="tx1">
                    <a:lumMod val="95000"/>
                  </a:schemeClr>
                </a:solidFill>
                <a:effectLst/>
                <a:uLnTx/>
                <a:uFillTx/>
                <a:latin typeface="Nunito Sans" pitchFamily="2" charset="77"/>
                <a:sym typeface="Arial"/>
              </a:rPr>
              <a:t>Kesari</a:t>
            </a:r>
            <a:endParaRPr kumimoji="0" lang="da-DK" sz="1800" b="1" u="none" strike="noStrike" kern="0" cap="none" spc="0" normalizeH="0" baseline="0" noProof="0" dirty="0">
              <a:ln>
                <a:noFill/>
              </a:ln>
              <a:solidFill>
                <a:schemeClr val="tx1">
                  <a:lumMod val="95000"/>
                </a:schemeClr>
              </a:solidFill>
              <a:effectLst/>
              <a:uLnTx/>
              <a:uFillTx/>
              <a:latin typeface="Nunito Sans" pitchFamily="2" charset="77"/>
              <a:sym typeface="Arial"/>
            </a:endParaRPr>
          </a:p>
        </p:txBody>
      </p:sp>
      <p:sp>
        <p:nvSpPr>
          <p:cNvPr id="7" name="Text Placeholder 2">
            <a:extLst>
              <a:ext uri="{FF2B5EF4-FFF2-40B4-BE49-F238E27FC236}">
                <a16:creationId xmlns:a16="http://schemas.microsoft.com/office/drawing/2014/main" id="{37EB3D92-0C35-0E45-F533-550FE21124E0}"/>
              </a:ext>
            </a:extLst>
          </p:cNvPr>
          <p:cNvSpPr txBox="1">
            <a:spLocks/>
          </p:cNvSpPr>
          <p:nvPr/>
        </p:nvSpPr>
        <p:spPr>
          <a:xfrm>
            <a:off x="5754231" y="5689071"/>
            <a:ext cx="2584167" cy="533480"/>
          </a:xfrm>
          <a:prstGeom prst="rect">
            <a:avLst/>
          </a:prstGeom>
          <a:noFill/>
        </p:spPr>
        <p:txBody>
          <a:bodyPr vert="horz" lIns="121920" tIns="60960" rIns="121920" bIns="6096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5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defTabSz="1219110" rtl="0" eaLnBrk="1" fontAlgn="auto" latinLnBrk="0" hangingPunct="1">
              <a:lnSpc>
                <a:spcPct val="100000"/>
              </a:lnSpc>
              <a:spcBef>
                <a:spcPts val="0"/>
              </a:spcBef>
              <a:spcAft>
                <a:spcPts val="933"/>
              </a:spcAft>
              <a:buClr>
                <a:srgbClr val="000000"/>
              </a:buClr>
              <a:buSzTx/>
              <a:buFont typeface="Arial"/>
              <a:buNone/>
              <a:tabLst/>
              <a:defRPr/>
            </a:pPr>
            <a:r>
              <a:rPr kumimoji="0" lang="da-DK" sz="1800" b="1" u="none" strike="noStrike" kern="0" cap="none" spc="0" normalizeH="0" baseline="0" noProof="0" dirty="0">
                <a:ln>
                  <a:noFill/>
                </a:ln>
                <a:solidFill>
                  <a:schemeClr val="tx1">
                    <a:lumMod val="95000"/>
                  </a:schemeClr>
                </a:solidFill>
                <a:effectLst/>
                <a:uLnTx/>
                <a:uFillTx/>
                <a:latin typeface="Nunito Sans" pitchFamily="2" charset="77"/>
                <a:sym typeface="Arial"/>
              </a:rPr>
              <a:t>August 16, </a:t>
            </a:r>
            <a:r>
              <a:rPr lang="da-DK" sz="1800" b="1" kern="0" dirty="0">
                <a:solidFill>
                  <a:schemeClr val="tx1">
                    <a:lumMod val="95000"/>
                  </a:schemeClr>
                </a:solidFill>
                <a:latin typeface="Nunito Sans" pitchFamily="2" charset="77"/>
              </a:rPr>
              <a:t>‘</a:t>
            </a:r>
            <a:r>
              <a:rPr kumimoji="0" lang="da-DK" sz="1800" b="1" u="none" strike="noStrike" kern="0" cap="none" spc="0" normalizeH="0" baseline="0" noProof="0" dirty="0">
                <a:ln>
                  <a:noFill/>
                </a:ln>
                <a:solidFill>
                  <a:schemeClr val="tx1">
                    <a:lumMod val="95000"/>
                  </a:schemeClr>
                </a:solidFill>
                <a:effectLst/>
                <a:uLnTx/>
                <a:uFillTx/>
                <a:latin typeface="Nunito Sans" pitchFamily="2" charset="77"/>
                <a:sym typeface="Arial"/>
              </a:rPr>
              <a:t>22</a:t>
            </a:r>
          </a:p>
        </p:txBody>
      </p:sp>
      <p:pic>
        <p:nvPicPr>
          <p:cNvPr id="8" name="Picture 7" descr="A picture containing person, wall, person, indoor&#10;&#10;Description automatically generated">
            <a:extLst>
              <a:ext uri="{FF2B5EF4-FFF2-40B4-BE49-F238E27FC236}">
                <a16:creationId xmlns:a16="http://schemas.microsoft.com/office/drawing/2014/main" id="{2AD718D6-932F-3693-0F3D-40D68DCF48FB}"/>
              </a:ext>
            </a:extLst>
          </p:cNvPr>
          <p:cNvPicPr>
            <a:picLocks noChangeAspect="1"/>
          </p:cNvPicPr>
          <p:nvPr/>
        </p:nvPicPr>
        <p:blipFill>
          <a:blip r:embed="rId3"/>
          <a:srcRect l="2865" t="3342" r="4763" b="20137"/>
          <a:stretch>
            <a:fillRect/>
          </a:stretch>
        </p:blipFill>
        <p:spPr>
          <a:xfrm>
            <a:off x="4654616" y="5276161"/>
            <a:ext cx="950400" cy="950400"/>
          </a:xfrm>
          <a:custGeom>
            <a:avLst/>
            <a:gdLst>
              <a:gd name="connsiteX0" fmla="*/ 475200 w 950400"/>
              <a:gd name="connsiteY0" fmla="*/ 0 h 950400"/>
              <a:gd name="connsiteX1" fmla="*/ 950400 w 950400"/>
              <a:gd name="connsiteY1" fmla="*/ 475200 h 950400"/>
              <a:gd name="connsiteX2" fmla="*/ 475200 w 950400"/>
              <a:gd name="connsiteY2" fmla="*/ 950400 h 950400"/>
              <a:gd name="connsiteX3" fmla="*/ 0 w 950400"/>
              <a:gd name="connsiteY3" fmla="*/ 475200 h 950400"/>
              <a:gd name="connsiteX4" fmla="*/ 475200 w 950400"/>
              <a:gd name="connsiteY4" fmla="*/ 0 h 95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400" h="950400">
                <a:moveTo>
                  <a:pt x="475200" y="0"/>
                </a:moveTo>
                <a:cubicBezTo>
                  <a:pt x="737646" y="0"/>
                  <a:pt x="950400" y="212754"/>
                  <a:pt x="950400" y="475200"/>
                </a:cubicBezTo>
                <a:cubicBezTo>
                  <a:pt x="950400" y="737646"/>
                  <a:pt x="737646" y="950400"/>
                  <a:pt x="475200" y="950400"/>
                </a:cubicBezTo>
                <a:cubicBezTo>
                  <a:pt x="212754" y="950400"/>
                  <a:pt x="0" y="737646"/>
                  <a:pt x="0" y="475200"/>
                </a:cubicBezTo>
                <a:cubicBezTo>
                  <a:pt x="0" y="212754"/>
                  <a:pt x="212754" y="0"/>
                  <a:pt x="475200" y="0"/>
                </a:cubicBezTo>
                <a:close/>
              </a:path>
            </a:pathLst>
          </a:custGeom>
        </p:spPr>
      </p:pic>
      <p:pic>
        <p:nvPicPr>
          <p:cNvPr id="10" name="Picture 9" descr="Logo, company name&#10;&#10;Description automatically generated">
            <a:extLst>
              <a:ext uri="{FF2B5EF4-FFF2-40B4-BE49-F238E27FC236}">
                <a16:creationId xmlns:a16="http://schemas.microsoft.com/office/drawing/2014/main" id="{43A1B189-9F25-9AD3-4CB3-70F267F2D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859" y="5262457"/>
            <a:ext cx="1022142" cy="889444"/>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F9967B3F-12E3-5280-2EE5-67DF4AE50F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29309" y="5227468"/>
            <a:ext cx="2521365" cy="916860"/>
          </a:xfrm>
          <a:prstGeom prst="rect">
            <a:avLst/>
          </a:prstGeom>
        </p:spPr>
      </p:pic>
    </p:spTree>
    <p:extLst>
      <p:ext uri="{BB962C8B-B14F-4D97-AF65-F5344CB8AC3E}">
        <p14:creationId xmlns:p14="http://schemas.microsoft.com/office/powerpoint/2010/main" val="281833380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E4D2BD-875B-D202-EE8B-52D063E41D78}"/>
              </a:ext>
            </a:extLst>
          </p:cNvPr>
          <p:cNvSpPr/>
          <p:nvPr/>
        </p:nvSpPr>
        <p:spPr>
          <a:xfrm>
            <a:off x="0" y="0"/>
            <a:ext cx="12192000" cy="6858000"/>
          </a:xfrm>
          <a:prstGeom prst="rect">
            <a:avLst/>
          </a:prstGeom>
          <a:solidFill>
            <a:srgbClr val="BAE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F2F48B1-80ED-8DDD-F7A5-0FE43FF87339}"/>
              </a:ext>
            </a:extLst>
          </p:cNvPr>
          <p:cNvSpPr/>
          <p:nvPr/>
        </p:nvSpPr>
        <p:spPr>
          <a:xfrm>
            <a:off x="0" y="-8958"/>
            <a:ext cx="12192000" cy="114850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2" name="Title 1">
            <a:extLst>
              <a:ext uri="{FF2B5EF4-FFF2-40B4-BE49-F238E27FC236}">
                <a16:creationId xmlns:a16="http://schemas.microsoft.com/office/drawing/2014/main" id="{0FCC9670-83C7-83F5-8BA6-CD593F358B3D}"/>
              </a:ext>
            </a:extLst>
          </p:cNvPr>
          <p:cNvSpPr>
            <a:spLocks noGrp="1"/>
          </p:cNvSpPr>
          <p:nvPr>
            <p:ph type="title"/>
          </p:nvPr>
        </p:nvSpPr>
        <p:spPr>
          <a:xfrm>
            <a:off x="330200" y="132522"/>
            <a:ext cx="11530496" cy="1007022"/>
          </a:xfrm>
        </p:spPr>
        <p:txBody>
          <a:bodyPr anchor="t">
            <a:normAutofit/>
          </a:bodyPr>
          <a:lstStyle/>
          <a:p>
            <a:r>
              <a:rPr lang="en-IN" sz="3000" dirty="0">
                <a:solidFill>
                  <a:schemeClr val="bg1"/>
                </a:solidFill>
                <a:latin typeface="+mn-lt"/>
              </a:rPr>
              <a:t>Here’s a sneak-peek of the Anonymization Solution</a:t>
            </a:r>
          </a:p>
        </p:txBody>
      </p:sp>
      <p:pic>
        <p:nvPicPr>
          <p:cNvPr id="5" name="Picture 4">
            <a:extLst>
              <a:ext uri="{FF2B5EF4-FFF2-40B4-BE49-F238E27FC236}">
                <a16:creationId xmlns:a16="http://schemas.microsoft.com/office/drawing/2014/main" id="{7D2B1E25-D1FD-8A9E-17FB-ACFECAA86956}"/>
              </a:ext>
            </a:extLst>
          </p:cNvPr>
          <p:cNvPicPr>
            <a:picLocks noChangeAspect="1"/>
          </p:cNvPicPr>
          <p:nvPr/>
        </p:nvPicPr>
        <p:blipFill>
          <a:blip r:embed="rId2"/>
          <a:stretch>
            <a:fillRect/>
          </a:stretch>
        </p:blipFill>
        <p:spPr>
          <a:xfrm>
            <a:off x="1546877" y="1523999"/>
            <a:ext cx="9098246" cy="4818743"/>
          </a:xfrm>
          <a:prstGeom prst="rect">
            <a:avLst/>
          </a:prstGeom>
        </p:spPr>
      </p:pic>
      <p:sp>
        <p:nvSpPr>
          <p:cNvPr id="3" name="Rectangle 2">
            <a:extLst>
              <a:ext uri="{FF2B5EF4-FFF2-40B4-BE49-F238E27FC236}">
                <a16:creationId xmlns:a16="http://schemas.microsoft.com/office/drawing/2014/main" id="{7B9209B6-3051-3FF2-37EC-4A0E548CC3BE}"/>
              </a:ext>
            </a:extLst>
          </p:cNvPr>
          <p:cNvSpPr/>
          <p:nvPr/>
        </p:nvSpPr>
        <p:spPr>
          <a:xfrm>
            <a:off x="2543695" y="3933370"/>
            <a:ext cx="6849687" cy="89777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Live Solution Demo</a:t>
            </a:r>
          </a:p>
        </p:txBody>
      </p:sp>
    </p:spTree>
    <p:extLst>
      <p:ext uri="{BB962C8B-B14F-4D97-AF65-F5344CB8AC3E}">
        <p14:creationId xmlns:p14="http://schemas.microsoft.com/office/powerpoint/2010/main" val="4142731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26F2A38-DEA0-D273-0B58-2BA4AF24AFE7}"/>
              </a:ext>
            </a:extLst>
          </p:cNvPr>
          <p:cNvSpPr/>
          <p:nvPr/>
        </p:nvSpPr>
        <p:spPr>
          <a:xfrm>
            <a:off x="0" y="0"/>
            <a:ext cx="12192000" cy="6858000"/>
          </a:xfrm>
          <a:prstGeom prst="rect">
            <a:avLst/>
          </a:prstGeom>
          <a:solidFill>
            <a:srgbClr val="BAE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B774569-EE20-D2AE-B021-BBEDDE00C804}"/>
              </a:ext>
            </a:extLst>
          </p:cNvPr>
          <p:cNvSpPr/>
          <p:nvPr/>
        </p:nvSpPr>
        <p:spPr>
          <a:xfrm>
            <a:off x="0" y="-8958"/>
            <a:ext cx="12192000" cy="114850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2" name="Title 1">
            <a:extLst>
              <a:ext uri="{FF2B5EF4-FFF2-40B4-BE49-F238E27FC236}">
                <a16:creationId xmlns:a16="http://schemas.microsoft.com/office/drawing/2014/main" id="{0FD131CF-8E37-79D0-9B33-83C92A5D7D03}"/>
              </a:ext>
            </a:extLst>
          </p:cNvPr>
          <p:cNvSpPr>
            <a:spLocks noGrp="1"/>
          </p:cNvSpPr>
          <p:nvPr>
            <p:ph type="title"/>
          </p:nvPr>
        </p:nvSpPr>
        <p:spPr>
          <a:xfrm>
            <a:off x="344715" y="106017"/>
            <a:ext cx="11551526" cy="1033527"/>
          </a:xfrm>
        </p:spPr>
        <p:txBody>
          <a:bodyPr anchor="t">
            <a:normAutofit/>
          </a:bodyPr>
          <a:lstStyle/>
          <a:p>
            <a:r>
              <a:rPr lang="en-US" sz="3000" dirty="0">
                <a:solidFill>
                  <a:schemeClr val="bg1"/>
                </a:solidFill>
                <a:latin typeface="+mn-lt"/>
                <a:cs typeface="Calibri Light"/>
              </a:rPr>
              <a:t>What did we learn from implementing such solutions for clients?</a:t>
            </a:r>
            <a:endParaRPr lang="en-US" sz="3000" dirty="0">
              <a:solidFill>
                <a:schemeClr val="bg1"/>
              </a:solidFill>
              <a:latin typeface="+mn-lt"/>
            </a:endParaRPr>
          </a:p>
        </p:txBody>
      </p:sp>
      <p:graphicFrame>
        <p:nvGraphicFramePr>
          <p:cNvPr id="3" name="Diagram 2">
            <a:extLst>
              <a:ext uri="{FF2B5EF4-FFF2-40B4-BE49-F238E27FC236}">
                <a16:creationId xmlns:a16="http://schemas.microsoft.com/office/drawing/2014/main" id="{D62CDB6C-6A83-D2DD-AC3B-ADD82AB9084C}"/>
              </a:ext>
            </a:extLst>
          </p:cNvPr>
          <p:cNvGraphicFramePr/>
          <p:nvPr>
            <p:extLst>
              <p:ext uri="{D42A27DB-BD31-4B8C-83A1-F6EECF244321}">
                <p14:modId xmlns:p14="http://schemas.microsoft.com/office/powerpoint/2010/main" val="2155452798"/>
              </p:ext>
            </p:extLst>
          </p:nvPr>
        </p:nvGraphicFramePr>
        <p:xfrm>
          <a:off x="2056478" y="128943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4420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graphicEl>
                                              <a:dgm id="{A38C9A19-9670-9445-A725-636CA93F9302}"/>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graphicEl>
                                              <a:dgm id="{CFA6E1FE-A1B8-E440-8450-A0E3434ECBC8}"/>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graphicEl>
                                              <a:dgm id="{4EF8AC2F-3D87-9345-A09D-C87C84916B2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graphicEl>
                                              <a:dgm id="{D8CF9E66-30CB-4B4A-970D-7CA7ED3148EF}"/>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graphicEl>
                                              <a:dgm id="{BA194F93-C19C-D24A-A0BA-A4399A81BCA8}"/>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graphicEl>
                                              <a:dgm id="{07AE86A3-0450-BC41-B8E2-5C31F04B72B3}"/>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graphicEl>
                                              <a:dgm id="{89EDAD7E-DB73-B541-AB03-BDEF692C7B6A}"/>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59BF07-093A-D36E-AF66-30E25B29C271}"/>
              </a:ext>
            </a:extLst>
          </p:cNvPr>
          <p:cNvSpPr/>
          <p:nvPr/>
        </p:nvSpPr>
        <p:spPr>
          <a:xfrm>
            <a:off x="0" y="0"/>
            <a:ext cx="12192000" cy="6858000"/>
          </a:xfrm>
          <a:prstGeom prst="rect">
            <a:avLst/>
          </a:prstGeom>
          <a:solidFill>
            <a:srgbClr val="BAE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A39732D-512A-D68A-6FDD-AE26517713C9}"/>
              </a:ext>
            </a:extLst>
          </p:cNvPr>
          <p:cNvSpPr/>
          <p:nvPr/>
        </p:nvSpPr>
        <p:spPr>
          <a:xfrm>
            <a:off x="623717" y="2317259"/>
            <a:ext cx="3100384" cy="2953009"/>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E3B3760-05FA-6E10-296C-4C5E66A0C937}"/>
              </a:ext>
            </a:extLst>
          </p:cNvPr>
          <p:cNvSpPr/>
          <p:nvPr/>
        </p:nvSpPr>
        <p:spPr>
          <a:xfrm>
            <a:off x="4508175" y="2317259"/>
            <a:ext cx="3100384" cy="2953009"/>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6A40DD8-ED1B-B596-5223-36004F41EEAA}"/>
              </a:ext>
            </a:extLst>
          </p:cNvPr>
          <p:cNvSpPr/>
          <p:nvPr/>
        </p:nvSpPr>
        <p:spPr>
          <a:xfrm>
            <a:off x="8502206" y="2317259"/>
            <a:ext cx="3100384" cy="2953009"/>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756727D-3487-82CF-E8B9-33344891543A}"/>
              </a:ext>
            </a:extLst>
          </p:cNvPr>
          <p:cNvSpPr/>
          <p:nvPr/>
        </p:nvSpPr>
        <p:spPr>
          <a:xfrm>
            <a:off x="0" y="-8958"/>
            <a:ext cx="12192000" cy="114850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2" name="Title 1">
            <a:extLst>
              <a:ext uri="{FF2B5EF4-FFF2-40B4-BE49-F238E27FC236}">
                <a16:creationId xmlns:a16="http://schemas.microsoft.com/office/drawing/2014/main" id="{0FD131CF-8E37-79D0-9B33-83C92A5D7D03}"/>
              </a:ext>
            </a:extLst>
          </p:cNvPr>
          <p:cNvSpPr>
            <a:spLocks noGrp="1"/>
          </p:cNvSpPr>
          <p:nvPr>
            <p:ph type="title"/>
          </p:nvPr>
        </p:nvSpPr>
        <p:spPr>
          <a:xfrm>
            <a:off x="170542" y="119270"/>
            <a:ext cx="11775651" cy="1020274"/>
          </a:xfrm>
        </p:spPr>
        <p:txBody>
          <a:bodyPr anchor="t">
            <a:normAutofit/>
          </a:bodyPr>
          <a:lstStyle/>
          <a:p>
            <a:r>
              <a:rPr lang="en-US" sz="3000" dirty="0">
                <a:solidFill>
                  <a:schemeClr val="bg1"/>
                </a:solidFill>
                <a:latin typeface="+mn-lt"/>
                <a:cs typeface="Calibri Light"/>
              </a:rPr>
              <a:t>Where are we headed? Solutions must be geared for more attacks, tightening regulations, and regional variations</a:t>
            </a:r>
            <a:endParaRPr lang="en-US" sz="3000" dirty="0">
              <a:solidFill>
                <a:schemeClr val="bg1"/>
              </a:solidFill>
              <a:latin typeface="+mn-lt"/>
            </a:endParaRPr>
          </a:p>
        </p:txBody>
      </p:sp>
      <p:pic>
        <p:nvPicPr>
          <p:cNvPr id="8" name="Graphic 7" descr="Shield outline">
            <a:extLst>
              <a:ext uri="{FF2B5EF4-FFF2-40B4-BE49-F238E27FC236}">
                <a16:creationId xmlns:a16="http://schemas.microsoft.com/office/drawing/2014/main" id="{9E5A41C7-DE5A-4197-C5EA-F820425738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73444" y="2507263"/>
            <a:ext cx="1532313" cy="1532313"/>
          </a:xfrm>
          <a:prstGeom prst="rect">
            <a:avLst/>
          </a:prstGeom>
        </p:spPr>
      </p:pic>
      <p:pic>
        <p:nvPicPr>
          <p:cNvPr id="10" name="Graphic 9" descr="Safe outline">
            <a:extLst>
              <a:ext uri="{FF2B5EF4-FFF2-40B4-BE49-F238E27FC236}">
                <a16:creationId xmlns:a16="http://schemas.microsoft.com/office/drawing/2014/main" id="{3C6D04B1-898F-B006-CB83-C2C8756C5FB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29843" y="2507263"/>
            <a:ext cx="1532313" cy="1532313"/>
          </a:xfrm>
          <a:prstGeom prst="rect">
            <a:avLst/>
          </a:prstGeom>
        </p:spPr>
      </p:pic>
      <p:pic>
        <p:nvPicPr>
          <p:cNvPr id="12" name="Graphic 11" descr="Globe outline">
            <a:extLst>
              <a:ext uri="{FF2B5EF4-FFF2-40B4-BE49-F238E27FC236}">
                <a16:creationId xmlns:a16="http://schemas.microsoft.com/office/drawing/2014/main" id="{F8413451-E9F8-1487-8EE5-E873F609893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286242" y="2461953"/>
            <a:ext cx="1532313" cy="1532313"/>
          </a:xfrm>
          <a:prstGeom prst="rect">
            <a:avLst/>
          </a:prstGeom>
        </p:spPr>
      </p:pic>
      <p:sp>
        <p:nvSpPr>
          <p:cNvPr id="13" name="TextBox 12">
            <a:extLst>
              <a:ext uri="{FF2B5EF4-FFF2-40B4-BE49-F238E27FC236}">
                <a16:creationId xmlns:a16="http://schemas.microsoft.com/office/drawing/2014/main" id="{084FAC7F-2FF2-A3B7-57CA-9B99E808B3D5}"/>
              </a:ext>
            </a:extLst>
          </p:cNvPr>
          <p:cNvSpPr txBox="1"/>
          <p:nvPr/>
        </p:nvSpPr>
        <p:spPr>
          <a:xfrm>
            <a:off x="555098" y="4389543"/>
            <a:ext cx="3169004" cy="646331"/>
          </a:xfrm>
          <a:prstGeom prst="rect">
            <a:avLst/>
          </a:prstGeom>
          <a:noFill/>
        </p:spPr>
        <p:txBody>
          <a:bodyPr wrap="square">
            <a:spAutoFit/>
          </a:bodyPr>
          <a:lstStyle/>
          <a:p>
            <a:pPr algn="ctr"/>
            <a:r>
              <a:rPr lang="en-IN" dirty="0">
                <a:ea typeface="+mn-lt"/>
                <a:cs typeface="+mn-lt"/>
              </a:rPr>
              <a:t>Data breaches have become more easy</a:t>
            </a:r>
            <a:endParaRPr lang="en-GB" dirty="0">
              <a:effectLst/>
            </a:endParaRPr>
          </a:p>
        </p:txBody>
      </p:sp>
      <p:sp>
        <p:nvSpPr>
          <p:cNvPr id="14" name="TextBox 13">
            <a:extLst>
              <a:ext uri="{FF2B5EF4-FFF2-40B4-BE49-F238E27FC236}">
                <a16:creationId xmlns:a16="http://schemas.microsoft.com/office/drawing/2014/main" id="{CEB00CBF-EFC8-A230-28CA-71D4E7C4D85A}"/>
              </a:ext>
            </a:extLst>
          </p:cNvPr>
          <p:cNvSpPr txBox="1"/>
          <p:nvPr/>
        </p:nvSpPr>
        <p:spPr>
          <a:xfrm>
            <a:off x="4473865" y="4389543"/>
            <a:ext cx="3169004" cy="646331"/>
          </a:xfrm>
          <a:prstGeom prst="rect">
            <a:avLst/>
          </a:prstGeom>
          <a:noFill/>
        </p:spPr>
        <p:txBody>
          <a:bodyPr wrap="square">
            <a:spAutoFit/>
          </a:bodyPr>
          <a:lstStyle/>
          <a:p>
            <a:pPr algn="ctr"/>
            <a:r>
              <a:rPr lang="en-IN" dirty="0">
                <a:ea typeface="+mn-lt"/>
                <a:cs typeface="+mn-lt"/>
              </a:rPr>
              <a:t>World regulations are evolving &amp; norms are being tightened</a:t>
            </a:r>
            <a:endParaRPr lang="en-GB" dirty="0">
              <a:effectLst/>
            </a:endParaRPr>
          </a:p>
        </p:txBody>
      </p:sp>
      <p:sp>
        <p:nvSpPr>
          <p:cNvPr id="15" name="TextBox 14">
            <a:extLst>
              <a:ext uri="{FF2B5EF4-FFF2-40B4-BE49-F238E27FC236}">
                <a16:creationId xmlns:a16="http://schemas.microsoft.com/office/drawing/2014/main" id="{A89A53B9-082C-F3DE-73B2-63F069175223}"/>
              </a:ext>
            </a:extLst>
          </p:cNvPr>
          <p:cNvSpPr txBox="1"/>
          <p:nvPr/>
        </p:nvSpPr>
        <p:spPr>
          <a:xfrm>
            <a:off x="8467900" y="4389543"/>
            <a:ext cx="3169004" cy="646331"/>
          </a:xfrm>
          <a:prstGeom prst="rect">
            <a:avLst/>
          </a:prstGeom>
          <a:noFill/>
        </p:spPr>
        <p:txBody>
          <a:bodyPr wrap="square">
            <a:spAutoFit/>
          </a:bodyPr>
          <a:lstStyle/>
          <a:p>
            <a:pPr algn="ctr"/>
            <a:r>
              <a:rPr lang="en-IN" dirty="0">
                <a:ea typeface="+mn-lt"/>
                <a:cs typeface="+mn-lt"/>
              </a:rPr>
              <a:t>Region specific variations of regulations are emerging</a:t>
            </a:r>
            <a:endParaRPr lang="en-GB" dirty="0">
              <a:effectLst/>
            </a:endParaRPr>
          </a:p>
        </p:txBody>
      </p:sp>
    </p:spTree>
    <p:extLst>
      <p:ext uri="{BB962C8B-B14F-4D97-AF65-F5344CB8AC3E}">
        <p14:creationId xmlns:p14="http://schemas.microsoft.com/office/powerpoint/2010/main" val="3587592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13"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59BF07-093A-D36E-AF66-30E25B29C271}"/>
              </a:ext>
            </a:extLst>
          </p:cNvPr>
          <p:cNvSpPr/>
          <p:nvPr/>
        </p:nvSpPr>
        <p:spPr>
          <a:xfrm>
            <a:off x="0" y="0"/>
            <a:ext cx="12192000" cy="6858000"/>
          </a:xfrm>
          <a:prstGeom prst="rect">
            <a:avLst/>
          </a:prstGeom>
          <a:solidFill>
            <a:srgbClr val="BAE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756727D-3487-82CF-E8B9-33344891543A}"/>
              </a:ext>
            </a:extLst>
          </p:cNvPr>
          <p:cNvSpPr/>
          <p:nvPr/>
        </p:nvSpPr>
        <p:spPr>
          <a:xfrm>
            <a:off x="0" y="-8958"/>
            <a:ext cx="12192000" cy="114850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2" name="Title 1">
            <a:extLst>
              <a:ext uri="{FF2B5EF4-FFF2-40B4-BE49-F238E27FC236}">
                <a16:creationId xmlns:a16="http://schemas.microsoft.com/office/drawing/2014/main" id="{0FD131CF-8E37-79D0-9B33-83C92A5D7D03}"/>
              </a:ext>
            </a:extLst>
          </p:cNvPr>
          <p:cNvSpPr>
            <a:spLocks noGrp="1"/>
          </p:cNvSpPr>
          <p:nvPr>
            <p:ph type="title"/>
          </p:nvPr>
        </p:nvSpPr>
        <p:spPr>
          <a:xfrm>
            <a:off x="170542" y="119270"/>
            <a:ext cx="11775651" cy="1029232"/>
          </a:xfrm>
        </p:spPr>
        <p:txBody>
          <a:bodyPr anchor="t">
            <a:normAutofit/>
          </a:bodyPr>
          <a:lstStyle/>
          <a:p>
            <a:r>
              <a:rPr lang="en-US" sz="3000" dirty="0">
                <a:solidFill>
                  <a:schemeClr val="bg1"/>
                </a:solidFill>
                <a:latin typeface="+mn-lt"/>
                <a:cs typeface="Calibri Light"/>
              </a:rPr>
              <a:t>Please share your session feedback!</a:t>
            </a:r>
            <a:endParaRPr lang="en-US" sz="3000" dirty="0">
              <a:solidFill>
                <a:schemeClr val="bg1"/>
              </a:solidFill>
              <a:latin typeface="+mn-lt"/>
            </a:endParaRPr>
          </a:p>
        </p:txBody>
      </p:sp>
      <p:sp>
        <p:nvSpPr>
          <p:cNvPr id="9" name="TextBox 8">
            <a:extLst>
              <a:ext uri="{FF2B5EF4-FFF2-40B4-BE49-F238E27FC236}">
                <a16:creationId xmlns:a16="http://schemas.microsoft.com/office/drawing/2014/main" id="{E88106E2-F691-6EB8-9724-11DAC539147E}"/>
              </a:ext>
            </a:extLst>
          </p:cNvPr>
          <p:cNvSpPr txBox="1"/>
          <p:nvPr/>
        </p:nvSpPr>
        <p:spPr>
          <a:xfrm>
            <a:off x="5099568" y="5948163"/>
            <a:ext cx="1992865" cy="459943"/>
          </a:xfrm>
          <a:prstGeom prst="rect">
            <a:avLst/>
          </a:prstGeom>
        </p:spPr>
        <p:txBody>
          <a:bodyPr>
            <a:normAutofit fontScale="92500"/>
          </a:bodyPr>
          <a:lstStyle>
            <a:defPPr>
              <a:defRPr lang="en-US"/>
            </a:defPPr>
            <a:lvl1pPr marL="0" indent="0" algn="ctr" defTabSz="914400" eaLnBrk="1" latinLnBrk="0" hangingPunct="1">
              <a:lnSpc>
                <a:spcPct val="90000"/>
              </a:lnSpc>
              <a:spcBef>
                <a:spcPts val="1000"/>
              </a:spcBef>
              <a:buClr>
                <a:schemeClr val="tx1"/>
              </a:buClr>
              <a:buFont typeface="Arial"/>
              <a:buNone/>
              <a:defRPr sz="4800" i="1">
                <a:solidFill>
                  <a:schemeClr val="tx1"/>
                </a:solidFill>
                <a:latin typeface="+mn-lt"/>
                <a:ea typeface="Segoe UI Historic" panose="020B0502040204020203" pitchFamily="34" charset="0"/>
                <a:cs typeface="Segoe UI Historic" panose="020B0502040204020203" pitchFamily="34" charset="0"/>
              </a:defRPr>
            </a:lvl1pPr>
            <a:lvl2pPr marL="685800" indent="-228600" defTabSz="914400" eaLnBrk="1" latinLnBrk="0" hangingPunct="1">
              <a:lnSpc>
                <a:spcPct val="90000"/>
              </a:lnSpc>
              <a:spcBef>
                <a:spcPts val="500"/>
              </a:spcBef>
              <a:buClr>
                <a:schemeClr val="tx1"/>
              </a:buClr>
              <a:buFont typeface=".AppleSystemUIFont" charset="0"/>
              <a:buChar char="-"/>
              <a:defRPr sz="1800">
                <a:solidFill>
                  <a:schemeClr val="tx1"/>
                </a:solidFill>
                <a:latin typeface="Arial" charset="0"/>
                <a:ea typeface="Arial" charset="0"/>
                <a:cs typeface="Arial" charset="0"/>
              </a:defRPr>
            </a:lvl2pPr>
            <a:lvl3pPr marL="1143000" indent="-228600" defTabSz="914400" eaLnBrk="1" latinLnBrk="0" hangingPunct="1">
              <a:lnSpc>
                <a:spcPct val="90000"/>
              </a:lnSpc>
              <a:spcBef>
                <a:spcPts val="500"/>
              </a:spcBef>
              <a:buClr>
                <a:schemeClr val="tx1"/>
              </a:buClr>
              <a:buFont typeface="Arial"/>
              <a:buChar char="•"/>
              <a:defRPr sz="1800">
                <a:solidFill>
                  <a:schemeClr val="tx1"/>
                </a:solidFill>
                <a:latin typeface="Arial" charset="0"/>
                <a:ea typeface="Arial" charset="0"/>
                <a:cs typeface="Arial" charset="0"/>
              </a:defRPr>
            </a:lvl3pPr>
            <a:lvl4pPr marL="1600200" indent="-228600" defTabSz="914400" eaLnBrk="1" latinLnBrk="0" hangingPunct="1">
              <a:lnSpc>
                <a:spcPct val="90000"/>
              </a:lnSpc>
              <a:spcBef>
                <a:spcPts val="500"/>
              </a:spcBef>
              <a:buClr>
                <a:schemeClr val="tx1"/>
              </a:buClr>
              <a:buFont typeface=".AppleSystemUIFont" charset="0"/>
              <a:buChar char="-"/>
              <a:defRPr sz="1800">
                <a:solidFill>
                  <a:schemeClr val="tx1"/>
                </a:solidFill>
                <a:latin typeface="Arial" charset="0"/>
                <a:ea typeface="Arial" charset="0"/>
                <a:cs typeface="Arial" charset="0"/>
              </a:defRPr>
            </a:lvl4pPr>
            <a:lvl5pPr marL="2057400" indent="-228600" defTabSz="914400" eaLnBrk="1" latinLnBrk="0" hangingPunct="1">
              <a:lnSpc>
                <a:spcPct val="90000"/>
              </a:lnSpc>
              <a:spcBef>
                <a:spcPts val="500"/>
              </a:spcBef>
              <a:buClr>
                <a:schemeClr val="tx1"/>
              </a:buClr>
              <a:buFont typeface="Arial"/>
              <a:buChar char="•"/>
              <a:defRPr sz="1800">
                <a:solidFill>
                  <a:schemeClr val="tx1"/>
                </a:solidFill>
                <a:latin typeface="Arial" charset="0"/>
                <a:ea typeface="Arial" charset="0"/>
                <a:cs typeface="Arial" charset="0"/>
              </a:defRPr>
            </a:lvl5pPr>
            <a:lvl6pPr marL="2514600" indent="-228600">
              <a:lnSpc>
                <a:spcPct val="90000"/>
              </a:lnSpc>
              <a:spcBef>
                <a:spcPts val="500"/>
              </a:spcBef>
              <a:buFont typeface="Arial"/>
              <a:buChar char="•"/>
              <a:defRPr sz="1800">
                <a:solidFill>
                  <a:schemeClr val="tx1"/>
                </a:solidFill>
                <a:latin typeface="+mn-lt"/>
                <a:ea typeface="+mn-ea"/>
              </a:defRPr>
            </a:lvl6pPr>
            <a:lvl7pPr marL="2971800" indent="-228600">
              <a:lnSpc>
                <a:spcPct val="90000"/>
              </a:lnSpc>
              <a:spcBef>
                <a:spcPts val="500"/>
              </a:spcBef>
              <a:buFont typeface="Arial"/>
              <a:buChar char="•"/>
              <a:defRPr sz="1800">
                <a:solidFill>
                  <a:schemeClr val="tx1"/>
                </a:solidFill>
                <a:latin typeface="+mn-lt"/>
                <a:ea typeface="+mn-ea"/>
              </a:defRPr>
            </a:lvl7pPr>
            <a:lvl8pPr marL="3429000" indent="-228600">
              <a:lnSpc>
                <a:spcPct val="90000"/>
              </a:lnSpc>
              <a:spcBef>
                <a:spcPts val="500"/>
              </a:spcBef>
              <a:buFont typeface="Arial"/>
              <a:buChar char="•"/>
              <a:defRPr sz="1800">
                <a:solidFill>
                  <a:schemeClr val="tx1"/>
                </a:solidFill>
                <a:latin typeface="+mn-lt"/>
                <a:ea typeface="+mn-ea"/>
              </a:defRPr>
            </a:lvl8pPr>
            <a:lvl9pPr marL="3886200" indent="-228600">
              <a:lnSpc>
                <a:spcPct val="90000"/>
              </a:lnSpc>
              <a:spcBef>
                <a:spcPts val="500"/>
              </a:spcBef>
              <a:buFont typeface="Arial"/>
              <a:buChar char="•"/>
              <a:defRPr sz="1800">
                <a:solidFill>
                  <a:schemeClr val="tx1"/>
                </a:solidFill>
                <a:latin typeface="+mn-lt"/>
                <a:ea typeface="+mn-ea"/>
              </a:defRPr>
            </a:lvl9pPr>
          </a:lstStyle>
          <a:p>
            <a:pPr algn="l" defTabSz="457178" fontAlgn="base">
              <a:spcBef>
                <a:spcPts val="500"/>
              </a:spcBef>
              <a:spcAft>
                <a:spcPct val="0"/>
              </a:spcAft>
              <a:buClr>
                <a:srgbClr val="000000"/>
              </a:buClr>
              <a:defRPr/>
            </a:pPr>
            <a:r>
              <a:rPr lang="en-US" sz="2400" i="0" dirty="0">
                <a:solidFill>
                  <a:schemeClr val="tx1">
                    <a:lumMod val="50000"/>
                    <a:lumOff val="50000"/>
                  </a:schemeClr>
                </a:solidFill>
                <a:latin typeface="Calibri" panose="020F0502020204030204" pitchFamily="34" charset="0"/>
                <a:cs typeface="Calibri" panose="020F0502020204030204" pitchFamily="34" charset="0"/>
                <a:sym typeface="Gill Sans" panose="020B0502020104020203" pitchFamily="34" charset="-79"/>
              </a:rPr>
              <a:t>@</a:t>
            </a:r>
            <a:r>
              <a:rPr lang="en-US" sz="2400" i="0" dirty="0" err="1">
                <a:solidFill>
                  <a:schemeClr val="tx1">
                    <a:lumMod val="50000"/>
                    <a:lumOff val="50000"/>
                  </a:schemeClr>
                </a:solidFill>
                <a:latin typeface="Calibri" panose="020F0502020204030204" pitchFamily="34" charset="0"/>
                <a:cs typeface="Calibri" panose="020F0502020204030204" pitchFamily="34" charset="0"/>
                <a:sym typeface="Gill Sans" panose="020B0502020104020203" pitchFamily="34" charset="-79"/>
              </a:rPr>
              <a:t>kesaritweets</a:t>
            </a:r>
            <a:endParaRPr lang="en-US" sz="2400" i="0" dirty="0">
              <a:solidFill>
                <a:schemeClr val="tx1">
                  <a:lumMod val="50000"/>
                  <a:lumOff val="50000"/>
                </a:schemeClr>
              </a:solidFill>
              <a:latin typeface="Calibri" panose="020F0502020204030204" pitchFamily="34" charset="0"/>
              <a:cs typeface="Calibri" panose="020F0502020204030204" pitchFamily="34" charset="0"/>
              <a:sym typeface="Gill Sans" panose="020B0502020104020203" pitchFamily="34" charset="-79"/>
            </a:endParaRPr>
          </a:p>
        </p:txBody>
      </p:sp>
      <p:pic>
        <p:nvPicPr>
          <p:cNvPr id="10" name="Picture 6" descr="Image result for twitter logo">
            <a:extLst>
              <a:ext uri="{FF2B5EF4-FFF2-40B4-BE49-F238E27FC236}">
                <a16:creationId xmlns:a16="http://schemas.microsoft.com/office/drawing/2014/main" id="{4736A412-0ADC-BE89-2966-617991E77D2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tretch>
            <a:fillRect/>
          </a:stretch>
        </p:blipFill>
        <p:spPr bwMode="auto">
          <a:xfrm>
            <a:off x="4538945" y="5772809"/>
            <a:ext cx="666784" cy="66678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90CA324-368E-850C-A063-44BA7A9A02EA}"/>
              </a:ext>
            </a:extLst>
          </p:cNvPr>
          <p:cNvSpPr txBox="1"/>
          <p:nvPr/>
        </p:nvSpPr>
        <p:spPr>
          <a:xfrm>
            <a:off x="3031580" y="5948163"/>
            <a:ext cx="1300947" cy="338503"/>
          </a:xfrm>
          <a:prstGeom prst="rect">
            <a:avLst/>
          </a:prstGeom>
        </p:spPr>
        <p:txBody>
          <a:bodyPr>
            <a:normAutofit fontScale="85000" lnSpcReduction="20000"/>
          </a:bodyPr>
          <a:lstStyle>
            <a:defPPr>
              <a:defRPr lang="en-US"/>
            </a:defPPr>
            <a:lvl1pPr marL="0" indent="0" algn="ctr" defTabSz="914400" eaLnBrk="1" latinLnBrk="0" hangingPunct="1">
              <a:lnSpc>
                <a:spcPct val="90000"/>
              </a:lnSpc>
              <a:spcBef>
                <a:spcPts val="1000"/>
              </a:spcBef>
              <a:buClr>
                <a:schemeClr val="tx1"/>
              </a:buClr>
              <a:buFont typeface="Arial"/>
              <a:buNone/>
              <a:defRPr sz="4800" i="1">
                <a:solidFill>
                  <a:schemeClr val="tx1"/>
                </a:solidFill>
                <a:latin typeface="+mn-lt"/>
                <a:ea typeface="Segoe UI Historic" panose="020B0502040204020203" pitchFamily="34" charset="0"/>
                <a:cs typeface="Segoe UI Historic" panose="020B0502040204020203" pitchFamily="34" charset="0"/>
              </a:defRPr>
            </a:lvl1pPr>
            <a:lvl2pPr marL="685800" indent="-228600" defTabSz="914400" eaLnBrk="1" latinLnBrk="0" hangingPunct="1">
              <a:lnSpc>
                <a:spcPct val="90000"/>
              </a:lnSpc>
              <a:spcBef>
                <a:spcPts val="500"/>
              </a:spcBef>
              <a:buClr>
                <a:schemeClr val="tx1"/>
              </a:buClr>
              <a:buFont typeface=".AppleSystemUIFont" charset="0"/>
              <a:buChar char="-"/>
              <a:defRPr sz="1800">
                <a:solidFill>
                  <a:schemeClr val="tx1"/>
                </a:solidFill>
                <a:latin typeface="Arial" charset="0"/>
                <a:ea typeface="Arial" charset="0"/>
                <a:cs typeface="Arial" charset="0"/>
              </a:defRPr>
            </a:lvl2pPr>
            <a:lvl3pPr marL="1143000" indent="-228600" defTabSz="914400" eaLnBrk="1" latinLnBrk="0" hangingPunct="1">
              <a:lnSpc>
                <a:spcPct val="90000"/>
              </a:lnSpc>
              <a:spcBef>
                <a:spcPts val="500"/>
              </a:spcBef>
              <a:buClr>
                <a:schemeClr val="tx1"/>
              </a:buClr>
              <a:buFont typeface="Arial"/>
              <a:buChar char="•"/>
              <a:defRPr sz="1800">
                <a:solidFill>
                  <a:schemeClr val="tx1"/>
                </a:solidFill>
                <a:latin typeface="Arial" charset="0"/>
                <a:ea typeface="Arial" charset="0"/>
                <a:cs typeface="Arial" charset="0"/>
              </a:defRPr>
            </a:lvl3pPr>
            <a:lvl4pPr marL="1600200" indent="-228600" defTabSz="914400" eaLnBrk="1" latinLnBrk="0" hangingPunct="1">
              <a:lnSpc>
                <a:spcPct val="90000"/>
              </a:lnSpc>
              <a:spcBef>
                <a:spcPts val="500"/>
              </a:spcBef>
              <a:buClr>
                <a:schemeClr val="tx1"/>
              </a:buClr>
              <a:buFont typeface=".AppleSystemUIFont" charset="0"/>
              <a:buChar char="-"/>
              <a:defRPr sz="1800">
                <a:solidFill>
                  <a:schemeClr val="tx1"/>
                </a:solidFill>
                <a:latin typeface="Arial" charset="0"/>
                <a:ea typeface="Arial" charset="0"/>
                <a:cs typeface="Arial" charset="0"/>
              </a:defRPr>
            </a:lvl4pPr>
            <a:lvl5pPr marL="2057400" indent="-228600" defTabSz="914400" eaLnBrk="1" latinLnBrk="0" hangingPunct="1">
              <a:lnSpc>
                <a:spcPct val="90000"/>
              </a:lnSpc>
              <a:spcBef>
                <a:spcPts val="500"/>
              </a:spcBef>
              <a:buClr>
                <a:schemeClr val="tx1"/>
              </a:buClr>
              <a:buFont typeface="Arial"/>
              <a:buChar char="•"/>
              <a:defRPr sz="1800">
                <a:solidFill>
                  <a:schemeClr val="tx1"/>
                </a:solidFill>
                <a:latin typeface="Arial" charset="0"/>
                <a:ea typeface="Arial" charset="0"/>
                <a:cs typeface="Arial" charset="0"/>
              </a:defRPr>
            </a:lvl5pPr>
            <a:lvl6pPr marL="2514600" indent="-228600">
              <a:lnSpc>
                <a:spcPct val="90000"/>
              </a:lnSpc>
              <a:spcBef>
                <a:spcPts val="500"/>
              </a:spcBef>
              <a:buFont typeface="Arial"/>
              <a:buChar char="•"/>
              <a:defRPr sz="1800">
                <a:solidFill>
                  <a:schemeClr val="tx1"/>
                </a:solidFill>
                <a:latin typeface="+mn-lt"/>
                <a:ea typeface="+mn-ea"/>
              </a:defRPr>
            </a:lvl6pPr>
            <a:lvl7pPr marL="2971800" indent="-228600">
              <a:lnSpc>
                <a:spcPct val="90000"/>
              </a:lnSpc>
              <a:spcBef>
                <a:spcPts val="500"/>
              </a:spcBef>
              <a:buFont typeface="Arial"/>
              <a:buChar char="•"/>
              <a:defRPr sz="1800">
                <a:solidFill>
                  <a:schemeClr val="tx1"/>
                </a:solidFill>
                <a:latin typeface="+mn-lt"/>
                <a:ea typeface="+mn-ea"/>
              </a:defRPr>
            </a:lvl7pPr>
            <a:lvl8pPr marL="3429000" indent="-228600">
              <a:lnSpc>
                <a:spcPct val="90000"/>
              </a:lnSpc>
              <a:spcBef>
                <a:spcPts val="500"/>
              </a:spcBef>
              <a:buFont typeface="Arial"/>
              <a:buChar char="•"/>
              <a:defRPr sz="1800">
                <a:solidFill>
                  <a:schemeClr val="tx1"/>
                </a:solidFill>
                <a:latin typeface="+mn-lt"/>
                <a:ea typeface="+mn-ea"/>
              </a:defRPr>
            </a:lvl8pPr>
            <a:lvl9pPr marL="3886200" indent="-228600">
              <a:lnSpc>
                <a:spcPct val="90000"/>
              </a:lnSpc>
              <a:spcBef>
                <a:spcPts val="500"/>
              </a:spcBef>
              <a:buFont typeface="Arial"/>
              <a:buChar char="•"/>
              <a:defRPr sz="1800">
                <a:solidFill>
                  <a:schemeClr val="tx1"/>
                </a:solidFill>
                <a:latin typeface="+mn-lt"/>
                <a:ea typeface="+mn-ea"/>
              </a:defRPr>
            </a:lvl9pPr>
          </a:lstStyle>
          <a:p>
            <a:pPr algn="l" defTabSz="457178" fontAlgn="base">
              <a:spcBef>
                <a:spcPts val="500"/>
              </a:spcBef>
              <a:spcAft>
                <a:spcPct val="0"/>
              </a:spcAft>
              <a:buClr>
                <a:srgbClr val="000000"/>
              </a:buClr>
              <a:defRPr/>
            </a:pPr>
            <a:r>
              <a:rPr lang="en-US" sz="2400" i="0" dirty="0">
                <a:solidFill>
                  <a:schemeClr val="tx1">
                    <a:lumMod val="50000"/>
                    <a:lumOff val="50000"/>
                  </a:schemeClr>
                </a:solidFill>
                <a:latin typeface="Calibri" panose="020F0502020204030204" pitchFamily="34" charset="0"/>
                <a:cs typeface="Calibri" panose="020F0502020204030204" pitchFamily="34" charset="0"/>
                <a:sym typeface="Gill Sans" panose="020B0502020104020203" pitchFamily="34" charset="-79"/>
              </a:rPr>
              <a:t>/</a:t>
            </a:r>
            <a:r>
              <a:rPr lang="en-US" sz="2400" i="0" dirty="0" err="1">
                <a:solidFill>
                  <a:schemeClr val="tx1">
                    <a:lumMod val="50000"/>
                    <a:lumOff val="50000"/>
                  </a:schemeClr>
                </a:solidFill>
                <a:latin typeface="Calibri" panose="020F0502020204030204" pitchFamily="34" charset="0"/>
                <a:cs typeface="Calibri" panose="020F0502020204030204" pitchFamily="34" charset="0"/>
                <a:sym typeface="Gill Sans" panose="020B0502020104020203" pitchFamily="34" charset="-79"/>
              </a:rPr>
              <a:t>gkesari</a:t>
            </a:r>
            <a:endParaRPr lang="en-US" sz="2400" i="0" dirty="0">
              <a:solidFill>
                <a:schemeClr val="tx1">
                  <a:lumMod val="50000"/>
                  <a:lumOff val="50000"/>
                </a:schemeClr>
              </a:solidFill>
              <a:latin typeface="Calibri" panose="020F0502020204030204" pitchFamily="34" charset="0"/>
              <a:cs typeface="Calibri" panose="020F0502020204030204" pitchFamily="34" charset="0"/>
              <a:sym typeface="Gill Sans" panose="020B0502020104020203" pitchFamily="34" charset="-79"/>
            </a:endParaRPr>
          </a:p>
        </p:txBody>
      </p:sp>
      <p:pic>
        <p:nvPicPr>
          <p:cNvPr id="12" name="Picture 11">
            <a:extLst>
              <a:ext uri="{FF2B5EF4-FFF2-40B4-BE49-F238E27FC236}">
                <a16:creationId xmlns:a16="http://schemas.microsoft.com/office/drawing/2014/main" id="{F7A74C73-731A-347C-EF4C-6976BA483C22}"/>
              </a:ext>
            </a:extLst>
          </p:cNvPr>
          <p:cNvPicPr>
            <a:picLocks noChangeAspect="1"/>
          </p:cNvPicPr>
          <p:nvPr/>
        </p:nvPicPr>
        <p:blipFill>
          <a:blip r:embed="rId4"/>
          <a:stretch>
            <a:fillRect/>
          </a:stretch>
        </p:blipFill>
        <p:spPr>
          <a:xfrm>
            <a:off x="2494437" y="5843024"/>
            <a:ext cx="498579" cy="498583"/>
          </a:xfrm>
          <a:prstGeom prst="rect">
            <a:avLst/>
          </a:prstGeom>
        </p:spPr>
      </p:pic>
      <p:sp>
        <p:nvSpPr>
          <p:cNvPr id="14" name="Text Placeholder 2">
            <a:extLst>
              <a:ext uri="{FF2B5EF4-FFF2-40B4-BE49-F238E27FC236}">
                <a16:creationId xmlns:a16="http://schemas.microsoft.com/office/drawing/2014/main" id="{59CE5571-F6C7-9E55-D5F8-7B1F04B8A77D}"/>
              </a:ext>
            </a:extLst>
          </p:cNvPr>
          <p:cNvSpPr txBox="1">
            <a:spLocks/>
          </p:cNvSpPr>
          <p:nvPr/>
        </p:nvSpPr>
        <p:spPr>
          <a:xfrm>
            <a:off x="2330152" y="5030264"/>
            <a:ext cx="2100928" cy="742117"/>
          </a:xfrm>
          <a:prstGeom prst="rect">
            <a:avLst/>
          </a:prstGeom>
          <a:noFill/>
        </p:spPr>
        <p:txBody>
          <a:bodyPr vert="horz" lIns="121920" tIns="60960" rIns="121920" bIns="6096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5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40"/>
            <a:r>
              <a:rPr lang="da-DK" sz="2400" dirty="0">
                <a:solidFill>
                  <a:srgbClr val="002060"/>
                </a:solidFill>
                <a:latin typeface="Calibri" panose="020F0502020204030204" pitchFamily="34" charset="0"/>
                <a:cs typeface="Calibri" panose="020F0502020204030204" pitchFamily="34" charset="0"/>
              </a:rPr>
              <a:t>Ganes Kesari</a:t>
            </a:r>
          </a:p>
        </p:txBody>
      </p:sp>
      <p:cxnSp>
        <p:nvCxnSpPr>
          <p:cNvPr id="15" name="Straight Connector 14">
            <a:extLst>
              <a:ext uri="{FF2B5EF4-FFF2-40B4-BE49-F238E27FC236}">
                <a16:creationId xmlns:a16="http://schemas.microsoft.com/office/drawing/2014/main" id="{A4CB3A48-45E2-7104-A1D1-9827124AC3EF}"/>
              </a:ext>
            </a:extLst>
          </p:cNvPr>
          <p:cNvCxnSpPr>
            <a:cxnSpLocks/>
          </p:cNvCxnSpPr>
          <p:nvPr/>
        </p:nvCxnSpPr>
        <p:spPr>
          <a:xfrm>
            <a:off x="2330152" y="5698811"/>
            <a:ext cx="4901541" cy="29801"/>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1C258B5C-EC8E-AB24-73CB-768831D1A03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085692" y="5212913"/>
            <a:ext cx="1991551" cy="668750"/>
          </a:xfrm>
          <a:prstGeom prst="rect">
            <a:avLst/>
          </a:prstGeom>
        </p:spPr>
      </p:pic>
      <p:sp>
        <p:nvSpPr>
          <p:cNvPr id="17" name="TextBox 16">
            <a:extLst>
              <a:ext uri="{FF2B5EF4-FFF2-40B4-BE49-F238E27FC236}">
                <a16:creationId xmlns:a16="http://schemas.microsoft.com/office/drawing/2014/main" id="{D615D6BC-AEC6-E920-0833-3D428D18BD0B}"/>
              </a:ext>
            </a:extLst>
          </p:cNvPr>
          <p:cNvSpPr txBox="1"/>
          <p:nvPr/>
        </p:nvSpPr>
        <p:spPr>
          <a:xfrm>
            <a:off x="8936031" y="5948163"/>
            <a:ext cx="2462071" cy="283924"/>
          </a:xfrm>
          <a:prstGeom prst="rect">
            <a:avLst/>
          </a:prstGeom>
        </p:spPr>
        <p:txBody>
          <a:bodyPr>
            <a:noAutofit/>
          </a:bodyPr>
          <a:lstStyle>
            <a:defPPr>
              <a:defRPr lang="en-US"/>
            </a:defPPr>
            <a:lvl1pPr marL="0" indent="0" algn="ctr" defTabSz="914400" eaLnBrk="1" latinLnBrk="0" hangingPunct="1">
              <a:lnSpc>
                <a:spcPct val="90000"/>
              </a:lnSpc>
              <a:spcBef>
                <a:spcPts val="1000"/>
              </a:spcBef>
              <a:buClr>
                <a:schemeClr val="tx1"/>
              </a:buClr>
              <a:buFont typeface="Arial"/>
              <a:buNone/>
              <a:defRPr sz="4800" i="1">
                <a:solidFill>
                  <a:schemeClr val="tx1"/>
                </a:solidFill>
                <a:latin typeface="+mn-lt"/>
                <a:ea typeface="Segoe UI Historic" panose="020B0502040204020203" pitchFamily="34" charset="0"/>
                <a:cs typeface="Segoe UI Historic" panose="020B0502040204020203" pitchFamily="34" charset="0"/>
              </a:defRPr>
            </a:lvl1pPr>
            <a:lvl2pPr marL="685800" indent="-228600" defTabSz="914400" eaLnBrk="1" latinLnBrk="0" hangingPunct="1">
              <a:lnSpc>
                <a:spcPct val="90000"/>
              </a:lnSpc>
              <a:spcBef>
                <a:spcPts val="500"/>
              </a:spcBef>
              <a:buClr>
                <a:schemeClr val="tx1"/>
              </a:buClr>
              <a:buFont typeface=".AppleSystemUIFont" charset="0"/>
              <a:buChar char="-"/>
              <a:defRPr sz="1800">
                <a:solidFill>
                  <a:schemeClr val="tx1"/>
                </a:solidFill>
                <a:latin typeface="Arial" charset="0"/>
                <a:ea typeface="Arial" charset="0"/>
                <a:cs typeface="Arial" charset="0"/>
              </a:defRPr>
            </a:lvl2pPr>
            <a:lvl3pPr marL="1143000" indent="-228600" defTabSz="914400" eaLnBrk="1" latinLnBrk="0" hangingPunct="1">
              <a:lnSpc>
                <a:spcPct val="90000"/>
              </a:lnSpc>
              <a:spcBef>
                <a:spcPts val="500"/>
              </a:spcBef>
              <a:buClr>
                <a:schemeClr val="tx1"/>
              </a:buClr>
              <a:buFont typeface="Arial"/>
              <a:buChar char="•"/>
              <a:defRPr sz="1800">
                <a:solidFill>
                  <a:schemeClr val="tx1"/>
                </a:solidFill>
                <a:latin typeface="Arial" charset="0"/>
                <a:ea typeface="Arial" charset="0"/>
                <a:cs typeface="Arial" charset="0"/>
              </a:defRPr>
            </a:lvl3pPr>
            <a:lvl4pPr marL="1600200" indent="-228600" defTabSz="914400" eaLnBrk="1" latinLnBrk="0" hangingPunct="1">
              <a:lnSpc>
                <a:spcPct val="90000"/>
              </a:lnSpc>
              <a:spcBef>
                <a:spcPts val="500"/>
              </a:spcBef>
              <a:buClr>
                <a:schemeClr val="tx1"/>
              </a:buClr>
              <a:buFont typeface=".AppleSystemUIFont" charset="0"/>
              <a:buChar char="-"/>
              <a:defRPr sz="1800">
                <a:solidFill>
                  <a:schemeClr val="tx1"/>
                </a:solidFill>
                <a:latin typeface="Arial" charset="0"/>
                <a:ea typeface="Arial" charset="0"/>
                <a:cs typeface="Arial" charset="0"/>
              </a:defRPr>
            </a:lvl4pPr>
            <a:lvl5pPr marL="2057400" indent="-228600" defTabSz="914400" eaLnBrk="1" latinLnBrk="0" hangingPunct="1">
              <a:lnSpc>
                <a:spcPct val="90000"/>
              </a:lnSpc>
              <a:spcBef>
                <a:spcPts val="500"/>
              </a:spcBef>
              <a:buClr>
                <a:schemeClr val="tx1"/>
              </a:buClr>
              <a:buFont typeface="Arial"/>
              <a:buChar char="•"/>
              <a:defRPr sz="1800">
                <a:solidFill>
                  <a:schemeClr val="tx1"/>
                </a:solidFill>
                <a:latin typeface="Arial" charset="0"/>
                <a:ea typeface="Arial" charset="0"/>
                <a:cs typeface="Arial" charset="0"/>
              </a:defRPr>
            </a:lvl5pPr>
            <a:lvl6pPr marL="2514600" indent="-228600">
              <a:lnSpc>
                <a:spcPct val="90000"/>
              </a:lnSpc>
              <a:spcBef>
                <a:spcPts val="500"/>
              </a:spcBef>
              <a:buFont typeface="Arial"/>
              <a:buChar char="•"/>
              <a:defRPr sz="1800">
                <a:solidFill>
                  <a:schemeClr val="tx1"/>
                </a:solidFill>
                <a:latin typeface="+mn-lt"/>
                <a:ea typeface="+mn-ea"/>
              </a:defRPr>
            </a:lvl6pPr>
            <a:lvl7pPr marL="2971800" indent="-228600">
              <a:lnSpc>
                <a:spcPct val="90000"/>
              </a:lnSpc>
              <a:spcBef>
                <a:spcPts val="500"/>
              </a:spcBef>
              <a:buFont typeface="Arial"/>
              <a:buChar char="•"/>
              <a:defRPr sz="1800">
                <a:solidFill>
                  <a:schemeClr val="tx1"/>
                </a:solidFill>
                <a:latin typeface="+mn-lt"/>
                <a:ea typeface="+mn-ea"/>
              </a:defRPr>
            </a:lvl7pPr>
            <a:lvl8pPr marL="3429000" indent="-228600">
              <a:lnSpc>
                <a:spcPct val="90000"/>
              </a:lnSpc>
              <a:spcBef>
                <a:spcPts val="500"/>
              </a:spcBef>
              <a:buFont typeface="Arial"/>
              <a:buChar char="•"/>
              <a:defRPr sz="1800">
                <a:solidFill>
                  <a:schemeClr val="tx1"/>
                </a:solidFill>
                <a:latin typeface="+mn-lt"/>
                <a:ea typeface="+mn-ea"/>
              </a:defRPr>
            </a:lvl8pPr>
            <a:lvl9pPr marL="3886200" indent="-228600">
              <a:lnSpc>
                <a:spcPct val="90000"/>
              </a:lnSpc>
              <a:spcBef>
                <a:spcPts val="500"/>
              </a:spcBef>
              <a:buFont typeface="Arial"/>
              <a:buChar char="•"/>
              <a:defRPr sz="1800">
                <a:solidFill>
                  <a:schemeClr val="tx1"/>
                </a:solidFill>
                <a:latin typeface="+mn-lt"/>
                <a:ea typeface="+mn-ea"/>
              </a:defRPr>
            </a:lvl9pPr>
          </a:lstStyle>
          <a:p>
            <a:pPr defTabSz="342892" fontAlgn="base">
              <a:spcBef>
                <a:spcPts val="375"/>
              </a:spcBef>
              <a:spcAft>
                <a:spcPct val="0"/>
              </a:spcAft>
              <a:buClr>
                <a:srgbClr val="000000"/>
              </a:buClr>
              <a:defRPr/>
            </a:pPr>
            <a:r>
              <a:rPr lang="en-US" sz="2000" i="0" dirty="0" err="1">
                <a:solidFill>
                  <a:schemeClr val="tx1">
                    <a:lumMod val="50000"/>
                    <a:lumOff val="50000"/>
                  </a:schemeClr>
                </a:solidFill>
                <a:latin typeface="Calibri" panose="020F0502020204030204" pitchFamily="34" charset="0"/>
                <a:cs typeface="Calibri" panose="020F0502020204030204" pitchFamily="34" charset="0"/>
                <a:sym typeface="Gill Sans" panose="020B0502020104020203" pitchFamily="34" charset="-79"/>
              </a:rPr>
              <a:t>www.gramener.com</a:t>
            </a:r>
            <a:endParaRPr lang="en-US" sz="2000" i="0" dirty="0">
              <a:solidFill>
                <a:schemeClr val="tx1">
                  <a:lumMod val="50000"/>
                  <a:lumOff val="50000"/>
                </a:schemeClr>
              </a:solidFill>
              <a:latin typeface="Calibri" panose="020F0502020204030204" pitchFamily="34" charset="0"/>
              <a:cs typeface="Calibri" panose="020F0502020204030204" pitchFamily="34" charset="0"/>
              <a:sym typeface="Gill Sans" panose="020B0502020104020203" pitchFamily="34" charset="-79"/>
            </a:endParaRPr>
          </a:p>
        </p:txBody>
      </p:sp>
      <p:sp>
        <p:nvSpPr>
          <p:cNvPr id="19" name="TextBox 18">
            <a:extLst>
              <a:ext uri="{FF2B5EF4-FFF2-40B4-BE49-F238E27FC236}">
                <a16:creationId xmlns:a16="http://schemas.microsoft.com/office/drawing/2014/main" id="{7E267942-80D3-72A0-7942-F9DF3C63DE6A}"/>
              </a:ext>
            </a:extLst>
          </p:cNvPr>
          <p:cNvSpPr txBox="1"/>
          <p:nvPr/>
        </p:nvSpPr>
        <p:spPr>
          <a:xfrm>
            <a:off x="3048000" y="4038669"/>
            <a:ext cx="6096000" cy="646331"/>
          </a:xfrm>
          <a:prstGeom prst="rect">
            <a:avLst/>
          </a:prstGeom>
          <a:noFill/>
        </p:spPr>
        <p:txBody>
          <a:bodyPr wrap="square">
            <a:spAutoFit/>
          </a:bodyPr>
          <a:lstStyle/>
          <a:p>
            <a:pPr algn="ctr"/>
            <a:r>
              <a:rPr lang="en-US" sz="3600" dirty="0">
                <a:latin typeface="+mn-lt"/>
                <a:cs typeface="Calibri Light"/>
              </a:rPr>
              <a:t>Thank You!</a:t>
            </a:r>
            <a:endParaRPr lang="en-US" sz="3600" dirty="0"/>
          </a:p>
        </p:txBody>
      </p:sp>
      <p:sp>
        <p:nvSpPr>
          <p:cNvPr id="20" name="TextBox 19">
            <a:extLst>
              <a:ext uri="{FF2B5EF4-FFF2-40B4-BE49-F238E27FC236}">
                <a16:creationId xmlns:a16="http://schemas.microsoft.com/office/drawing/2014/main" id="{D889ABCB-5E17-5342-382C-7B75FB435B4D}"/>
              </a:ext>
            </a:extLst>
          </p:cNvPr>
          <p:cNvSpPr txBox="1"/>
          <p:nvPr/>
        </p:nvSpPr>
        <p:spPr>
          <a:xfrm>
            <a:off x="595745" y="1638613"/>
            <a:ext cx="10654145" cy="1200329"/>
          </a:xfrm>
          <a:prstGeom prst="rect">
            <a:avLst/>
          </a:prstGeom>
          <a:noFill/>
        </p:spPr>
        <p:txBody>
          <a:bodyPr wrap="square">
            <a:spAutoFit/>
          </a:bodyPr>
          <a:lstStyle/>
          <a:p>
            <a:pPr algn="ctr"/>
            <a:r>
              <a:rPr lang="en-US" sz="3600" dirty="0">
                <a:latin typeface="+mn-lt"/>
                <a:cs typeface="Calibri Light"/>
              </a:rPr>
              <a:t>Open the URL</a:t>
            </a:r>
            <a:r>
              <a:rPr lang="en-US" sz="3600" dirty="0">
                <a:cs typeface="Calibri Light"/>
              </a:rPr>
              <a:t>: </a:t>
            </a:r>
            <a:r>
              <a:rPr lang="en-US" sz="3600" dirty="0" err="1">
                <a:solidFill>
                  <a:schemeClr val="accent1"/>
                </a:solidFill>
                <a:cs typeface="Calibri Light"/>
              </a:rPr>
              <a:t>Menti.com</a:t>
            </a:r>
            <a:endParaRPr lang="en-US" sz="3600" dirty="0">
              <a:solidFill>
                <a:schemeClr val="accent1"/>
              </a:solidFill>
              <a:cs typeface="Calibri Light"/>
            </a:endParaRPr>
          </a:p>
          <a:p>
            <a:pPr algn="ctr"/>
            <a:r>
              <a:rPr lang="en-US" sz="3600" dirty="0">
                <a:cs typeface="Calibri Light"/>
              </a:rPr>
              <a:t>Use the code : </a:t>
            </a:r>
            <a:r>
              <a:rPr lang="en-US" sz="3600" dirty="0">
                <a:solidFill>
                  <a:schemeClr val="accent1"/>
                </a:solidFill>
                <a:cs typeface="Calibri Light"/>
              </a:rPr>
              <a:t>2129 8313</a:t>
            </a:r>
            <a:endParaRPr lang="en-US" sz="3600" dirty="0">
              <a:solidFill>
                <a:schemeClr val="accent1"/>
              </a:solidFill>
            </a:endParaRPr>
          </a:p>
        </p:txBody>
      </p:sp>
      <p:pic>
        <p:nvPicPr>
          <p:cNvPr id="21" name="Picture 20" descr="A picture containing person, wall, person, indoor&#10;&#10;Description automatically generated">
            <a:extLst>
              <a:ext uri="{FF2B5EF4-FFF2-40B4-BE49-F238E27FC236}">
                <a16:creationId xmlns:a16="http://schemas.microsoft.com/office/drawing/2014/main" id="{50C77FCE-6D4F-70F3-D32B-B285726F308D}"/>
              </a:ext>
            </a:extLst>
          </p:cNvPr>
          <p:cNvPicPr>
            <a:picLocks noChangeAspect="1"/>
          </p:cNvPicPr>
          <p:nvPr/>
        </p:nvPicPr>
        <p:blipFill>
          <a:blip r:embed="rId6"/>
          <a:srcRect l="2865" t="3342" r="4763" b="20137"/>
          <a:stretch>
            <a:fillRect/>
          </a:stretch>
        </p:blipFill>
        <p:spPr>
          <a:xfrm>
            <a:off x="685939" y="4876705"/>
            <a:ext cx="1644212" cy="1644212"/>
          </a:xfrm>
          <a:custGeom>
            <a:avLst/>
            <a:gdLst>
              <a:gd name="connsiteX0" fmla="*/ 475200 w 950400"/>
              <a:gd name="connsiteY0" fmla="*/ 0 h 950400"/>
              <a:gd name="connsiteX1" fmla="*/ 950400 w 950400"/>
              <a:gd name="connsiteY1" fmla="*/ 475200 h 950400"/>
              <a:gd name="connsiteX2" fmla="*/ 475200 w 950400"/>
              <a:gd name="connsiteY2" fmla="*/ 950400 h 950400"/>
              <a:gd name="connsiteX3" fmla="*/ 0 w 950400"/>
              <a:gd name="connsiteY3" fmla="*/ 475200 h 950400"/>
              <a:gd name="connsiteX4" fmla="*/ 475200 w 950400"/>
              <a:gd name="connsiteY4" fmla="*/ 0 h 95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400" h="950400">
                <a:moveTo>
                  <a:pt x="475200" y="0"/>
                </a:moveTo>
                <a:cubicBezTo>
                  <a:pt x="737646" y="0"/>
                  <a:pt x="950400" y="212754"/>
                  <a:pt x="950400" y="475200"/>
                </a:cubicBezTo>
                <a:cubicBezTo>
                  <a:pt x="950400" y="737646"/>
                  <a:pt x="737646" y="950400"/>
                  <a:pt x="475200" y="950400"/>
                </a:cubicBezTo>
                <a:cubicBezTo>
                  <a:pt x="212754" y="950400"/>
                  <a:pt x="0" y="737646"/>
                  <a:pt x="0" y="475200"/>
                </a:cubicBezTo>
                <a:cubicBezTo>
                  <a:pt x="0" y="212754"/>
                  <a:pt x="212754" y="0"/>
                  <a:pt x="475200" y="0"/>
                </a:cubicBezTo>
                <a:close/>
              </a:path>
            </a:pathLst>
          </a:custGeom>
        </p:spPr>
      </p:pic>
    </p:spTree>
    <p:extLst>
      <p:ext uri="{BB962C8B-B14F-4D97-AF65-F5344CB8AC3E}">
        <p14:creationId xmlns:p14="http://schemas.microsoft.com/office/powerpoint/2010/main" val="2284156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E019DBC-9B1A-8FEF-F928-FB556D4A9FFC}"/>
              </a:ext>
            </a:extLst>
          </p:cNvPr>
          <p:cNvSpPr/>
          <p:nvPr/>
        </p:nvSpPr>
        <p:spPr>
          <a:xfrm>
            <a:off x="0" y="0"/>
            <a:ext cx="12192000" cy="6858000"/>
          </a:xfrm>
          <a:prstGeom prst="rect">
            <a:avLst/>
          </a:prstGeom>
          <a:solidFill>
            <a:srgbClr val="BAE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79E98CA0-22B1-E0B2-13C1-69AB97027AF2}"/>
              </a:ext>
            </a:extLst>
          </p:cNvPr>
          <p:cNvSpPr/>
          <p:nvPr/>
        </p:nvSpPr>
        <p:spPr>
          <a:xfrm>
            <a:off x="1306196" y="1937817"/>
            <a:ext cx="1892300" cy="4302278"/>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222885" rIns="0" bIns="0" numCol="1" spcCol="1270" anchor="t" anchorCtr="0">
            <a:noAutofit/>
          </a:bodyPr>
          <a:lstStyle/>
          <a:p>
            <a:pPr marL="0" lvl="0" indent="0" algn="l" defTabSz="2889250">
              <a:lnSpc>
                <a:spcPct val="90000"/>
              </a:lnSpc>
              <a:spcBef>
                <a:spcPct val="0"/>
              </a:spcBef>
              <a:spcAft>
                <a:spcPct val="35000"/>
              </a:spcAft>
              <a:buNone/>
            </a:pPr>
            <a:endParaRPr lang="en-GB" sz="6500" kern="1200"/>
          </a:p>
        </p:txBody>
      </p:sp>
      <p:sp>
        <p:nvSpPr>
          <p:cNvPr id="17" name="Freeform 16">
            <a:extLst>
              <a:ext uri="{FF2B5EF4-FFF2-40B4-BE49-F238E27FC236}">
                <a16:creationId xmlns:a16="http://schemas.microsoft.com/office/drawing/2014/main" id="{F03E6B2A-A854-B3AC-496B-DB03DF95F5DE}"/>
              </a:ext>
            </a:extLst>
          </p:cNvPr>
          <p:cNvSpPr/>
          <p:nvPr/>
        </p:nvSpPr>
        <p:spPr>
          <a:xfrm>
            <a:off x="3935096" y="1937817"/>
            <a:ext cx="1892300" cy="4302278"/>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222885" rIns="0" bIns="0" numCol="1" spcCol="1270" anchor="t" anchorCtr="0">
            <a:noAutofit/>
          </a:bodyPr>
          <a:lstStyle/>
          <a:p>
            <a:pPr marL="0" lvl="0" indent="0" algn="l" defTabSz="2889250">
              <a:lnSpc>
                <a:spcPct val="90000"/>
              </a:lnSpc>
              <a:spcBef>
                <a:spcPct val="0"/>
              </a:spcBef>
              <a:spcAft>
                <a:spcPct val="35000"/>
              </a:spcAft>
              <a:buNone/>
            </a:pPr>
            <a:endParaRPr lang="en-GB" sz="6500" kern="1200"/>
          </a:p>
        </p:txBody>
      </p:sp>
      <p:sp>
        <p:nvSpPr>
          <p:cNvPr id="20" name="Freeform 19">
            <a:extLst>
              <a:ext uri="{FF2B5EF4-FFF2-40B4-BE49-F238E27FC236}">
                <a16:creationId xmlns:a16="http://schemas.microsoft.com/office/drawing/2014/main" id="{1A7047F2-1ECF-76F7-D5A9-A0D9A50823C6}"/>
              </a:ext>
            </a:extLst>
          </p:cNvPr>
          <p:cNvSpPr/>
          <p:nvPr/>
        </p:nvSpPr>
        <p:spPr>
          <a:xfrm>
            <a:off x="6563996" y="1937817"/>
            <a:ext cx="1892300" cy="4302278"/>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222885" rIns="0" bIns="0" numCol="1" spcCol="1270" anchor="t" anchorCtr="0">
            <a:noAutofit/>
          </a:bodyPr>
          <a:lstStyle/>
          <a:p>
            <a:pPr marL="0" lvl="0" indent="0" algn="l" defTabSz="2889250">
              <a:lnSpc>
                <a:spcPct val="90000"/>
              </a:lnSpc>
              <a:spcBef>
                <a:spcPct val="0"/>
              </a:spcBef>
              <a:spcAft>
                <a:spcPct val="35000"/>
              </a:spcAft>
              <a:buNone/>
            </a:pPr>
            <a:endParaRPr lang="en-GB" sz="6500" kern="1200"/>
          </a:p>
        </p:txBody>
      </p:sp>
      <p:sp>
        <p:nvSpPr>
          <p:cNvPr id="6" name="Rectangle 5">
            <a:extLst>
              <a:ext uri="{FF2B5EF4-FFF2-40B4-BE49-F238E27FC236}">
                <a16:creationId xmlns:a16="http://schemas.microsoft.com/office/drawing/2014/main" id="{A11C8341-70D0-5631-51F8-69244C2A0E3C}"/>
              </a:ext>
            </a:extLst>
          </p:cNvPr>
          <p:cNvSpPr/>
          <p:nvPr/>
        </p:nvSpPr>
        <p:spPr>
          <a:xfrm>
            <a:off x="6046527" y="3762017"/>
            <a:ext cx="5591299" cy="2743092"/>
          </a:xfrm>
          <a:prstGeom prst="rect">
            <a:avLst/>
          </a:prstGeom>
          <a:solidFill>
            <a:schemeClr val="accent4">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7" name="Rectangle 6">
            <a:extLst>
              <a:ext uri="{FF2B5EF4-FFF2-40B4-BE49-F238E27FC236}">
                <a16:creationId xmlns:a16="http://schemas.microsoft.com/office/drawing/2014/main" id="{247BCFFA-7FD1-2B80-69A0-1AC9B4F46E7A}"/>
              </a:ext>
            </a:extLst>
          </p:cNvPr>
          <p:cNvSpPr/>
          <p:nvPr/>
        </p:nvSpPr>
        <p:spPr>
          <a:xfrm>
            <a:off x="288615" y="3762017"/>
            <a:ext cx="5591299" cy="2743092"/>
          </a:xfrm>
          <a:prstGeom prst="rect">
            <a:avLst/>
          </a:prstGeom>
          <a:solidFill>
            <a:schemeClr val="accent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1" name="Rectangle 10">
            <a:extLst>
              <a:ext uri="{FF2B5EF4-FFF2-40B4-BE49-F238E27FC236}">
                <a16:creationId xmlns:a16="http://schemas.microsoft.com/office/drawing/2014/main" id="{9DA2BEEC-78AC-A1BF-33CE-8287D2710343}"/>
              </a:ext>
            </a:extLst>
          </p:cNvPr>
          <p:cNvSpPr/>
          <p:nvPr/>
        </p:nvSpPr>
        <p:spPr>
          <a:xfrm>
            <a:off x="6027095" y="853572"/>
            <a:ext cx="5610731" cy="2669208"/>
          </a:xfrm>
          <a:prstGeom prst="rect">
            <a:avLst/>
          </a:prstGeom>
          <a:solidFill>
            <a:schemeClr val="accent6">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192AA0B2-2DA7-F464-892E-715437CB5F87}"/>
              </a:ext>
            </a:extLst>
          </p:cNvPr>
          <p:cNvSpPr/>
          <p:nvPr/>
        </p:nvSpPr>
        <p:spPr>
          <a:xfrm>
            <a:off x="267221" y="856496"/>
            <a:ext cx="5591299" cy="2669208"/>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5" name="Text Placeholder 2">
            <a:extLst>
              <a:ext uri="{FF2B5EF4-FFF2-40B4-BE49-F238E27FC236}">
                <a16:creationId xmlns:a16="http://schemas.microsoft.com/office/drawing/2014/main" id="{D8024642-3ACF-E681-5461-9B2D277DC9D8}"/>
              </a:ext>
            </a:extLst>
          </p:cNvPr>
          <p:cNvSpPr txBox="1">
            <a:spLocks/>
          </p:cNvSpPr>
          <p:nvPr/>
        </p:nvSpPr>
        <p:spPr>
          <a:xfrm>
            <a:off x="2128233" y="1477004"/>
            <a:ext cx="3653753" cy="894297"/>
          </a:xfrm>
          <a:prstGeom prst="rect">
            <a:avLst/>
          </a:prstGeom>
        </p:spPr>
        <p:txBody>
          <a:bodyPr>
            <a:normAutofit/>
          </a:bodyPr>
          <a:lstStyle>
            <a:lvl1pPr marL="228600" indent="-228600" algn="l" defTabSz="914400" rtl="0" eaLnBrk="1" latinLnBrk="0" hangingPunct="1">
              <a:lnSpc>
                <a:spcPct val="90000"/>
              </a:lnSpc>
              <a:spcBef>
                <a:spcPts val="1000"/>
              </a:spcBef>
              <a:buClr>
                <a:schemeClr val="tx1"/>
              </a:buClr>
              <a:buFont typeface="Arial"/>
              <a:buChar char="•"/>
              <a:defRPr sz="20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Clr>
                <a:schemeClr val="tx1"/>
              </a:buClr>
              <a:buFont typeface=".AppleSystemUIFont" charset="0"/>
              <a:buChar char="-"/>
              <a:defRPr sz="18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Clr>
                <a:schemeClr val="tx1"/>
              </a:buClr>
              <a:buFont typeface="Arial"/>
              <a:buChar char="•"/>
              <a:defRPr sz="18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Clr>
                <a:schemeClr val="tx1"/>
              </a:buClr>
              <a:buFont typeface=".AppleSystemUIFont" charset="0"/>
              <a:buChar char="-"/>
              <a:defRPr sz="180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Clr>
                <a:schemeClr val="tx1"/>
              </a:buClr>
              <a:buFont typeface="Arial"/>
              <a:buChar char="•"/>
              <a:defRPr sz="18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defTabSz="1219154">
              <a:buClr>
                <a:prstClr val="black"/>
              </a:buClr>
              <a:buNone/>
              <a:defRPr/>
            </a:pPr>
            <a:r>
              <a:rPr lang="en-US" sz="2400" b="1" dirty="0" err="1">
                <a:solidFill>
                  <a:srgbClr val="002060"/>
                </a:solidFill>
                <a:latin typeface="Helvetica" pitchFamily="2" charset="0"/>
                <a:ea typeface="Segoe UI Historic" panose="020B0502040204020203" pitchFamily="34" charset="0"/>
                <a:cs typeface="Segoe UI" panose="020B0502040204020203" pitchFamily="34" charset="0"/>
                <a:sym typeface="Arial"/>
              </a:rPr>
              <a:t>Ganes</a:t>
            </a:r>
            <a:r>
              <a:rPr lang="en-US" sz="2400" b="1" dirty="0">
                <a:solidFill>
                  <a:srgbClr val="002060"/>
                </a:solidFill>
                <a:latin typeface="Helvetica" pitchFamily="2" charset="0"/>
                <a:ea typeface="Segoe UI Historic" panose="020B0502040204020203" pitchFamily="34" charset="0"/>
                <a:cs typeface="Segoe UI" panose="020B0502040204020203" pitchFamily="34" charset="0"/>
                <a:sym typeface="Arial"/>
              </a:rPr>
              <a:t> </a:t>
            </a:r>
            <a:r>
              <a:rPr lang="en-US" sz="2400" b="1" dirty="0" err="1">
                <a:solidFill>
                  <a:srgbClr val="002060"/>
                </a:solidFill>
                <a:latin typeface="Helvetica" pitchFamily="2" charset="0"/>
                <a:ea typeface="Segoe UI Historic" panose="020B0502040204020203" pitchFamily="34" charset="0"/>
                <a:cs typeface="Segoe UI" panose="020B0502040204020203" pitchFamily="34" charset="0"/>
                <a:sym typeface="Arial"/>
              </a:rPr>
              <a:t>Kesari</a:t>
            </a:r>
            <a:endParaRPr lang="en-US" sz="2400" b="1" dirty="0">
              <a:solidFill>
                <a:srgbClr val="002060"/>
              </a:solidFill>
              <a:latin typeface="Helvetica" pitchFamily="2" charset="0"/>
              <a:ea typeface="Segoe UI Historic" panose="020B0502040204020203" pitchFamily="34" charset="0"/>
              <a:cs typeface="Segoe UI" panose="020B0502040204020203" pitchFamily="34" charset="0"/>
              <a:sym typeface="Arial"/>
            </a:endParaRPr>
          </a:p>
          <a:p>
            <a:pPr marL="0" indent="0" defTabSz="1219154">
              <a:buClr>
                <a:prstClr val="black"/>
              </a:buClr>
              <a:buNone/>
              <a:defRPr/>
            </a:pPr>
            <a:r>
              <a:rPr lang="en-US" sz="1600" dirty="0">
                <a:solidFill>
                  <a:srgbClr val="002060"/>
                </a:solidFill>
                <a:latin typeface="Helvetica" pitchFamily="2" charset="0"/>
                <a:ea typeface="Segoe UI Historic" panose="020B0502040204020203" pitchFamily="34" charset="0"/>
                <a:cs typeface="Segoe UI" panose="020B0502040204020203" pitchFamily="34" charset="0"/>
                <a:sym typeface="Arial"/>
              </a:rPr>
              <a:t>Co-founder &amp; Chief Decision Scientist</a:t>
            </a:r>
          </a:p>
        </p:txBody>
      </p:sp>
      <p:sp>
        <p:nvSpPr>
          <p:cNvPr id="16" name="Text Placeholder 2">
            <a:extLst>
              <a:ext uri="{FF2B5EF4-FFF2-40B4-BE49-F238E27FC236}">
                <a16:creationId xmlns:a16="http://schemas.microsoft.com/office/drawing/2014/main" id="{D86C9CDD-EF05-6123-7362-F6A6A982E681}"/>
              </a:ext>
            </a:extLst>
          </p:cNvPr>
          <p:cNvSpPr txBox="1">
            <a:spLocks/>
          </p:cNvSpPr>
          <p:nvPr/>
        </p:nvSpPr>
        <p:spPr>
          <a:xfrm>
            <a:off x="6038652" y="3892416"/>
            <a:ext cx="5650587" cy="485749"/>
          </a:xfrm>
          <a:prstGeom prst="rect">
            <a:avLst/>
          </a:prstGeom>
        </p:spPr>
        <p:txBody>
          <a:bodyPr>
            <a:normAutofit/>
          </a:bodyPr>
          <a:lstStyle>
            <a:lvl1pPr marL="228600" indent="-228600" algn="l" defTabSz="914400" rtl="0" eaLnBrk="1" latinLnBrk="0" hangingPunct="1">
              <a:lnSpc>
                <a:spcPct val="90000"/>
              </a:lnSpc>
              <a:spcBef>
                <a:spcPts val="1000"/>
              </a:spcBef>
              <a:buClr>
                <a:schemeClr val="tx1"/>
              </a:buClr>
              <a:buFont typeface="Arial"/>
              <a:buChar char="•"/>
              <a:defRPr sz="20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Clr>
                <a:schemeClr val="tx1"/>
              </a:buClr>
              <a:buFont typeface=".AppleSystemUIFont" charset="0"/>
              <a:buChar char="-"/>
              <a:defRPr sz="18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Clr>
                <a:schemeClr val="tx1"/>
              </a:buClr>
              <a:buFont typeface="Arial"/>
              <a:buChar char="•"/>
              <a:defRPr sz="18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Clr>
                <a:schemeClr val="tx1"/>
              </a:buClr>
              <a:buFont typeface=".AppleSystemUIFont" charset="0"/>
              <a:buChar char="-"/>
              <a:defRPr sz="180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Clr>
                <a:schemeClr val="tx1"/>
              </a:buClr>
              <a:buFont typeface="Arial"/>
              <a:buChar char="•"/>
              <a:defRPr sz="18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defTabSz="1219154">
              <a:buClr>
                <a:prstClr val="black"/>
              </a:buClr>
              <a:buNone/>
              <a:defRPr/>
            </a:pPr>
            <a:r>
              <a:rPr lang="en-US" sz="2400" b="1" dirty="0">
                <a:solidFill>
                  <a:srgbClr val="002060"/>
                </a:solidFill>
                <a:latin typeface="Helvetica" pitchFamily="2" charset="0"/>
                <a:ea typeface="Segoe UI Historic" panose="020B0502040204020203" pitchFamily="34" charset="0"/>
                <a:cs typeface="Segoe UI Historic" panose="020B0502040204020203" pitchFamily="34" charset="0"/>
                <a:sym typeface="Arial"/>
              </a:rPr>
              <a:t>“Simplify Data Science for all”</a:t>
            </a:r>
          </a:p>
        </p:txBody>
      </p:sp>
      <p:grpSp>
        <p:nvGrpSpPr>
          <p:cNvPr id="18" name="Group 17">
            <a:extLst>
              <a:ext uri="{FF2B5EF4-FFF2-40B4-BE49-F238E27FC236}">
                <a16:creationId xmlns:a16="http://schemas.microsoft.com/office/drawing/2014/main" id="{962C18B9-9492-021C-E924-84849DD3E5D0}"/>
              </a:ext>
            </a:extLst>
          </p:cNvPr>
          <p:cNvGrpSpPr/>
          <p:nvPr/>
        </p:nvGrpSpPr>
        <p:grpSpPr>
          <a:xfrm>
            <a:off x="666234" y="3997816"/>
            <a:ext cx="4735541" cy="2326785"/>
            <a:chOff x="6373540" y="1959899"/>
            <a:chExt cx="2631670" cy="1293058"/>
          </a:xfrm>
        </p:grpSpPr>
        <p:pic>
          <p:nvPicPr>
            <p:cNvPr id="19" name="Picture 12" descr="Image result for world bank logo">
              <a:extLst>
                <a:ext uri="{FF2B5EF4-FFF2-40B4-BE49-F238E27FC236}">
                  <a16:creationId xmlns:a16="http://schemas.microsoft.com/office/drawing/2014/main" id="{A94B73BE-4C88-805A-FA41-63BCEA1F544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176069" y="2271024"/>
              <a:ext cx="829141" cy="640080"/>
            </a:xfrm>
            <a:prstGeom prst="rect">
              <a:avLst/>
            </a:prstGeom>
            <a:noFill/>
            <a:extLst>
              <a:ext uri="{909E8E84-426E-40DD-AFC4-6F175D3DCCD1}">
                <a14:hiddenFill xmlns:a14="http://schemas.microsoft.com/office/drawing/2010/main">
                  <a:solidFill>
                    <a:srgbClr val="FFFFFF"/>
                  </a:solidFill>
                </a14:hiddenFill>
              </a:ext>
            </a:extLst>
          </p:spPr>
        </p:pic>
        <p:sp>
          <p:nvSpPr>
            <p:cNvPr id="21" name="Text Placeholder 2">
              <a:extLst>
                <a:ext uri="{FF2B5EF4-FFF2-40B4-BE49-F238E27FC236}">
                  <a16:creationId xmlns:a16="http://schemas.microsoft.com/office/drawing/2014/main" id="{CEB49404-496E-F310-76D1-08FC4BD4BFA0}"/>
                </a:ext>
              </a:extLst>
            </p:cNvPr>
            <p:cNvSpPr txBox="1">
              <a:spLocks/>
            </p:cNvSpPr>
            <p:nvPr/>
          </p:nvSpPr>
          <p:spPr>
            <a:xfrm>
              <a:off x="6952559" y="1959899"/>
              <a:ext cx="1545899" cy="239677"/>
            </a:xfrm>
            <a:prstGeom prst="rect">
              <a:avLst/>
            </a:prstGeom>
          </p:spPr>
          <p:txBody>
            <a:bodyPr>
              <a:norm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defTabSz="2438430" eaLnBrk="1" hangingPunct="1">
                <a:lnSpc>
                  <a:spcPct val="90000"/>
                </a:lnSpc>
                <a:spcBef>
                  <a:spcPts val="2667"/>
                </a:spcBef>
                <a:buClr>
                  <a:prstClr val="black"/>
                </a:buClr>
                <a:buFont typeface="Arial"/>
                <a:defRPr sz="4800" kern="1200">
                  <a:solidFill>
                    <a:srgbClr val="4F81BD"/>
                  </a:solidFill>
                  <a:latin typeface="Helvetica" pitchFamily="2" charset="0"/>
                  <a:ea typeface="Segoe UI Historic" panose="020B0502040204020203" pitchFamily="34" charset="0"/>
                  <a:cs typeface="Segoe UI Historic" panose="020B0502040204020203" pitchFamily="34" charset="0"/>
                </a:defRPr>
              </a:lvl1pPr>
              <a:lvl2pPr marL="685800" indent="-228600" algn="l" defTabSz="914400" eaLnBrk="1" hangingPunct="1">
                <a:lnSpc>
                  <a:spcPct val="90000"/>
                </a:lnSpc>
                <a:spcBef>
                  <a:spcPts val="500"/>
                </a:spcBef>
                <a:buClr>
                  <a:schemeClr val="tx1"/>
                </a:buClr>
                <a:buFont typeface=".AppleSystemUIFont" charset="0"/>
                <a:buChar char="-"/>
                <a:defRPr sz="1800" kern="1200">
                  <a:solidFill>
                    <a:schemeClr val="tx1"/>
                  </a:solidFill>
                  <a:latin typeface="Arial" charset="0"/>
                  <a:ea typeface="Arial" charset="0"/>
                  <a:cs typeface="Arial" charset="0"/>
                </a:defRPr>
              </a:lvl2pPr>
              <a:lvl3pPr marL="1143000" indent="-228600" algn="l" defTabSz="914400" eaLnBrk="1" hangingPunct="1">
                <a:lnSpc>
                  <a:spcPct val="90000"/>
                </a:lnSpc>
                <a:spcBef>
                  <a:spcPts val="500"/>
                </a:spcBef>
                <a:buClr>
                  <a:schemeClr val="tx1"/>
                </a:buClr>
                <a:buFont typeface="Arial"/>
                <a:buChar char="•"/>
                <a:defRPr sz="1800" kern="1200">
                  <a:solidFill>
                    <a:schemeClr val="tx1"/>
                  </a:solidFill>
                  <a:latin typeface="Arial" charset="0"/>
                  <a:ea typeface="Arial" charset="0"/>
                  <a:cs typeface="Arial" charset="0"/>
                </a:defRPr>
              </a:lvl3pPr>
              <a:lvl4pPr marL="1600200" indent="-228600" algn="l" defTabSz="914400" eaLnBrk="1" hangingPunct="1">
                <a:lnSpc>
                  <a:spcPct val="90000"/>
                </a:lnSpc>
                <a:spcBef>
                  <a:spcPts val="500"/>
                </a:spcBef>
                <a:buClr>
                  <a:schemeClr val="tx1"/>
                </a:buClr>
                <a:buFont typeface=".AppleSystemUIFont" charset="0"/>
                <a:buChar char="-"/>
                <a:defRPr sz="1800" kern="1200">
                  <a:solidFill>
                    <a:schemeClr val="tx1"/>
                  </a:solidFill>
                  <a:latin typeface="Arial" charset="0"/>
                  <a:ea typeface="Arial" charset="0"/>
                  <a:cs typeface="Arial" charset="0"/>
                </a:defRPr>
              </a:lvl4pPr>
              <a:lvl5pPr marL="2057400" indent="-228600" algn="l" defTabSz="914400" eaLnBrk="1" hangingPunct="1">
                <a:lnSpc>
                  <a:spcPct val="90000"/>
                </a:lnSpc>
                <a:spcBef>
                  <a:spcPts val="500"/>
                </a:spcBef>
                <a:buClr>
                  <a:schemeClr val="tx1"/>
                </a:buClr>
                <a:buFont typeface="Arial"/>
                <a:buChar char="•"/>
                <a:defRPr sz="1800" kern="1200">
                  <a:solidFill>
                    <a:schemeClr val="tx1"/>
                  </a:solidFill>
                  <a:latin typeface="Arial" charset="0"/>
                  <a:ea typeface="Arial" charset="0"/>
                  <a:cs typeface="Arial" charset="0"/>
                </a:defRPr>
              </a:lvl5pPr>
              <a:lvl6pPr marL="2514600" indent="-228600" algn="l" defTabSz="914400" eaLnBrk="1" hangingPunct="1">
                <a:lnSpc>
                  <a:spcPct val="90000"/>
                </a:lnSpc>
                <a:spcBef>
                  <a:spcPts val="500"/>
                </a:spcBef>
                <a:buFont typeface="Arial"/>
                <a:buChar char="•"/>
                <a:defRPr sz="1800" kern="1200">
                  <a:solidFill>
                    <a:schemeClr val="tx1"/>
                  </a:solidFill>
                </a:defRPr>
              </a:lvl6pPr>
              <a:lvl7pPr marL="2971800" indent="-228600" algn="l" defTabSz="914400" eaLnBrk="1" hangingPunct="1">
                <a:lnSpc>
                  <a:spcPct val="90000"/>
                </a:lnSpc>
                <a:spcBef>
                  <a:spcPts val="500"/>
                </a:spcBef>
                <a:buFont typeface="Arial"/>
                <a:buChar char="•"/>
                <a:defRPr sz="1800" kern="1200">
                  <a:solidFill>
                    <a:schemeClr val="tx1"/>
                  </a:solidFill>
                </a:defRPr>
              </a:lvl7pPr>
              <a:lvl8pPr marL="3429000" indent="-228600" algn="l" defTabSz="914400" eaLnBrk="1" hangingPunct="1">
                <a:lnSpc>
                  <a:spcPct val="90000"/>
                </a:lnSpc>
                <a:spcBef>
                  <a:spcPts val="500"/>
                </a:spcBef>
                <a:buFont typeface="Arial"/>
                <a:buChar char="•"/>
                <a:defRPr sz="1800" kern="1200">
                  <a:solidFill>
                    <a:schemeClr val="tx1"/>
                  </a:solidFill>
                </a:defRPr>
              </a:lvl8pPr>
              <a:lvl9pPr marL="3886200" indent="-228600" algn="l" defTabSz="914400" eaLnBrk="1" hangingPunct="1">
                <a:lnSpc>
                  <a:spcPct val="90000"/>
                </a:lnSpc>
                <a:spcBef>
                  <a:spcPts val="500"/>
                </a:spcBef>
                <a:buFont typeface="Arial"/>
                <a:buChar char="•"/>
                <a:defRPr sz="1800" kern="1200">
                  <a:solidFill>
                    <a:schemeClr val="tx1"/>
                  </a:solidFill>
                </a:defRPr>
              </a:lvl9pPr>
            </a:lstStyle>
            <a:p>
              <a:pPr algn="ctr" defTabSz="1219154">
                <a:spcBef>
                  <a:spcPts val="1333"/>
                </a:spcBef>
                <a:defRPr/>
              </a:pPr>
              <a:r>
                <a:rPr lang="en-US" sz="2400" b="1" dirty="0">
                  <a:solidFill>
                    <a:srgbClr val="002060"/>
                  </a:solidFill>
                  <a:sym typeface="Arial"/>
                </a:rPr>
                <a:t>100+ Clients</a:t>
              </a:r>
            </a:p>
          </p:txBody>
        </p:sp>
        <p:pic>
          <p:nvPicPr>
            <p:cNvPr id="22" name="Picture 21">
              <a:extLst>
                <a:ext uri="{FF2B5EF4-FFF2-40B4-BE49-F238E27FC236}">
                  <a16:creationId xmlns:a16="http://schemas.microsoft.com/office/drawing/2014/main" id="{FA2BCA96-15CE-7C4D-0B91-BCC4CB11361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33827" y="2271545"/>
              <a:ext cx="449651" cy="449651"/>
            </a:xfrm>
            <a:prstGeom prst="rect">
              <a:avLst/>
            </a:prstGeom>
          </p:spPr>
        </p:pic>
        <p:pic>
          <p:nvPicPr>
            <p:cNvPr id="23" name="Picture 22">
              <a:extLst>
                <a:ext uri="{FF2B5EF4-FFF2-40B4-BE49-F238E27FC236}">
                  <a16:creationId xmlns:a16="http://schemas.microsoft.com/office/drawing/2014/main" id="{52C256D7-36C4-46B1-0FE2-1D3082B57FB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89133" y="3011417"/>
              <a:ext cx="803121" cy="241540"/>
            </a:xfrm>
            <a:prstGeom prst="rect">
              <a:avLst/>
            </a:prstGeom>
          </p:spPr>
        </p:pic>
        <p:pic>
          <p:nvPicPr>
            <p:cNvPr id="25" name="Picture 6" descr="Image result for gates foundation logo">
              <a:extLst>
                <a:ext uri="{FF2B5EF4-FFF2-40B4-BE49-F238E27FC236}">
                  <a16:creationId xmlns:a16="http://schemas.microsoft.com/office/drawing/2014/main" id="{59809CC2-B5DC-15E2-A1B7-64DEA5B4C20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373540" y="2718237"/>
              <a:ext cx="1216875" cy="24591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EF03C57D-A63D-5387-803E-6C3E810E12F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377850" y="2292354"/>
              <a:ext cx="1122994" cy="245911"/>
            </a:xfrm>
            <a:prstGeom prst="rect">
              <a:avLst/>
            </a:prstGeom>
          </p:spPr>
        </p:pic>
        <p:pic>
          <p:nvPicPr>
            <p:cNvPr id="29" name="Picture 6" descr="https://upload.wikimedia.org/wikipedia/commons/thumb/5/56/Deloitte.svg/250px-Deloitte.svg.png">
              <a:extLst>
                <a:ext uri="{FF2B5EF4-FFF2-40B4-BE49-F238E27FC236}">
                  <a16:creationId xmlns:a16="http://schemas.microsoft.com/office/drawing/2014/main" id="{F45762C8-B0E9-FF54-2907-DABFD38EE529}"/>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250150" y="3035595"/>
              <a:ext cx="846391" cy="186206"/>
            </a:xfrm>
            <a:prstGeom prst="rect">
              <a:avLst/>
            </a:prstGeom>
            <a:noFill/>
            <a:extLst>
              <a:ext uri="{909E8E84-426E-40DD-AFC4-6F175D3DCCD1}">
                <a14:hiddenFill xmlns:a14="http://schemas.microsoft.com/office/drawing/2010/main">
                  <a:solidFill>
                    <a:srgbClr val="FFFFFF"/>
                  </a:solidFill>
                </a14:hiddenFill>
              </a:ext>
            </a:extLst>
          </p:spPr>
        </p:pic>
      </p:grpSp>
      <p:sp>
        <p:nvSpPr>
          <p:cNvPr id="31" name="Text Placeholder 2">
            <a:extLst>
              <a:ext uri="{FF2B5EF4-FFF2-40B4-BE49-F238E27FC236}">
                <a16:creationId xmlns:a16="http://schemas.microsoft.com/office/drawing/2014/main" id="{F0BE976F-C1AE-284A-68AE-60D5C54642AE}"/>
              </a:ext>
            </a:extLst>
          </p:cNvPr>
          <p:cNvSpPr txBox="1">
            <a:spLocks/>
          </p:cNvSpPr>
          <p:nvPr/>
        </p:nvSpPr>
        <p:spPr>
          <a:xfrm>
            <a:off x="6754100" y="2148183"/>
            <a:ext cx="4327275" cy="1117424"/>
          </a:xfrm>
          <a:prstGeom prst="rect">
            <a:avLst/>
          </a:prstGeom>
        </p:spPr>
        <p:txBody>
          <a:bodyPr>
            <a:normAutofit/>
          </a:bodyPr>
          <a:lstStyle>
            <a:lvl1pPr marL="228600" indent="-228600" algn="l" defTabSz="914400" rtl="0" eaLnBrk="1" latinLnBrk="0" hangingPunct="1">
              <a:lnSpc>
                <a:spcPct val="90000"/>
              </a:lnSpc>
              <a:spcBef>
                <a:spcPts val="1000"/>
              </a:spcBef>
              <a:buClr>
                <a:schemeClr val="tx1"/>
              </a:buClr>
              <a:buFont typeface="Arial"/>
              <a:buChar char="•"/>
              <a:defRPr sz="20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Clr>
                <a:schemeClr val="tx1"/>
              </a:buClr>
              <a:buFont typeface=".AppleSystemUIFont" charset="0"/>
              <a:buChar char="-"/>
              <a:defRPr sz="18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Clr>
                <a:schemeClr val="tx1"/>
              </a:buClr>
              <a:buFont typeface="Arial"/>
              <a:buChar char="•"/>
              <a:defRPr sz="18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Clr>
                <a:schemeClr val="tx1"/>
              </a:buClr>
              <a:buFont typeface=".AppleSystemUIFont" charset="0"/>
              <a:buChar char="-"/>
              <a:defRPr sz="180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Clr>
                <a:schemeClr val="tx1"/>
              </a:buClr>
              <a:buFont typeface="Arial"/>
              <a:buChar char="•"/>
              <a:defRPr sz="18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defTabSz="1219154">
              <a:buClr>
                <a:prstClr val="black"/>
              </a:buClr>
              <a:buNone/>
              <a:defRPr/>
            </a:pPr>
            <a:r>
              <a:rPr lang="en-US" sz="1867" dirty="0">
                <a:solidFill>
                  <a:srgbClr val="002060"/>
                </a:solidFill>
                <a:latin typeface="Helvetica" pitchFamily="2" charset="0"/>
                <a:ea typeface="Segoe UI Historic" panose="020B0502040204020203" pitchFamily="34" charset="0"/>
                <a:cs typeface="Segoe UI" panose="020B0502040204020203" pitchFamily="34" charset="0"/>
                <a:sym typeface="Arial"/>
              </a:rPr>
              <a:t>Solve business problems using insights and stories on a low-code platform</a:t>
            </a:r>
          </a:p>
        </p:txBody>
      </p:sp>
      <p:grpSp>
        <p:nvGrpSpPr>
          <p:cNvPr id="32" name="Group 31">
            <a:extLst>
              <a:ext uri="{FF2B5EF4-FFF2-40B4-BE49-F238E27FC236}">
                <a16:creationId xmlns:a16="http://schemas.microsoft.com/office/drawing/2014/main" id="{B215C66C-31C1-3828-D5D1-26F62E351047}"/>
              </a:ext>
            </a:extLst>
          </p:cNvPr>
          <p:cNvGrpSpPr/>
          <p:nvPr/>
        </p:nvGrpSpPr>
        <p:grpSpPr>
          <a:xfrm>
            <a:off x="2219563" y="2456606"/>
            <a:ext cx="3660351" cy="511213"/>
            <a:chOff x="1615428" y="1911247"/>
            <a:chExt cx="2745263" cy="383410"/>
          </a:xfrm>
        </p:grpSpPr>
        <p:sp>
          <p:nvSpPr>
            <p:cNvPr id="33" name="TextBox 32">
              <a:extLst>
                <a:ext uri="{FF2B5EF4-FFF2-40B4-BE49-F238E27FC236}">
                  <a16:creationId xmlns:a16="http://schemas.microsoft.com/office/drawing/2014/main" id="{8D4D6966-0D09-70E3-7392-28472553A78C}"/>
                </a:ext>
              </a:extLst>
            </p:cNvPr>
            <p:cNvSpPr txBox="1"/>
            <p:nvPr/>
          </p:nvSpPr>
          <p:spPr>
            <a:xfrm>
              <a:off x="2908755" y="1973685"/>
              <a:ext cx="1451936" cy="283924"/>
            </a:xfrm>
            <a:prstGeom prst="rect">
              <a:avLst/>
            </a:prstGeom>
          </p:spPr>
          <p:txBody>
            <a:bodyPr>
              <a:normAutofit/>
            </a:bodyPr>
            <a:lstStyle>
              <a:defPPr>
                <a:defRPr lang="en-US"/>
              </a:defPPr>
              <a:lvl1pPr marL="0" indent="0" algn="ctr" defTabSz="914400" eaLnBrk="1" latinLnBrk="0" hangingPunct="1">
                <a:lnSpc>
                  <a:spcPct val="90000"/>
                </a:lnSpc>
                <a:spcBef>
                  <a:spcPts val="1000"/>
                </a:spcBef>
                <a:buClr>
                  <a:schemeClr val="tx1"/>
                </a:buClr>
                <a:buFont typeface="Arial"/>
                <a:buNone/>
                <a:defRPr sz="4800" i="1">
                  <a:solidFill>
                    <a:schemeClr val="tx1"/>
                  </a:solidFill>
                  <a:latin typeface="+mn-lt"/>
                  <a:ea typeface="Segoe UI Historic" panose="020B0502040204020203" pitchFamily="34" charset="0"/>
                  <a:cs typeface="Segoe UI Historic" panose="020B0502040204020203" pitchFamily="34" charset="0"/>
                </a:defRPr>
              </a:lvl1pPr>
              <a:lvl2pPr marL="685800" indent="-228600" defTabSz="914400" eaLnBrk="1" latinLnBrk="0" hangingPunct="1">
                <a:lnSpc>
                  <a:spcPct val="90000"/>
                </a:lnSpc>
                <a:spcBef>
                  <a:spcPts val="500"/>
                </a:spcBef>
                <a:buClr>
                  <a:schemeClr val="tx1"/>
                </a:buClr>
                <a:buFont typeface=".AppleSystemUIFont" charset="0"/>
                <a:buChar char="-"/>
                <a:defRPr sz="1800">
                  <a:solidFill>
                    <a:schemeClr val="tx1"/>
                  </a:solidFill>
                  <a:latin typeface="Arial" charset="0"/>
                  <a:ea typeface="Arial" charset="0"/>
                  <a:cs typeface="Arial" charset="0"/>
                </a:defRPr>
              </a:lvl2pPr>
              <a:lvl3pPr marL="1143000" indent="-228600" defTabSz="914400" eaLnBrk="1" latinLnBrk="0" hangingPunct="1">
                <a:lnSpc>
                  <a:spcPct val="90000"/>
                </a:lnSpc>
                <a:spcBef>
                  <a:spcPts val="500"/>
                </a:spcBef>
                <a:buClr>
                  <a:schemeClr val="tx1"/>
                </a:buClr>
                <a:buFont typeface="Arial"/>
                <a:buChar char="•"/>
                <a:defRPr sz="1800">
                  <a:solidFill>
                    <a:schemeClr val="tx1"/>
                  </a:solidFill>
                  <a:latin typeface="Arial" charset="0"/>
                  <a:ea typeface="Arial" charset="0"/>
                  <a:cs typeface="Arial" charset="0"/>
                </a:defRPr>
              </a:lvl3pPr>
              <a:lvl4pPr marL="1600200" indent="-228600" defTabSz="914400" eaLnBrk="1" latinLnBrk="0" hangingPunct="1">
                <a:lnSpc>
                  <a:spcPct val="90000"/>
                </a:lnSpc>
                <a:spcBef>
                  <a:spcPts val="500"/>
                </a:spcBef>
                <a:buClr>
                  <a:schemeClr val="tx1"/>
                </a:buClr>
                <a:buFont typeface=".AppleSystemUIFont" charset="0"/>
                <a:buChar char="-"/>
                <a:defRPr sz="1800">
                  <a:solidFill>
                    <a:schemeClr val="tx1"/>
                  </a:solidFill>
                  <a:latin typeface="Arial" charset="0"/>
                  <a:ea typeface="Arial" charset="0"/>
                  <a:cs typeface="Arial" charset="0"/>
                </a:defRPr>
              </a:lvl4pPr>
              <a:lvl5pPr marL="2057400" indent="-228600" defTabSz="914400" eaLnBrk="1" latinLnBrk="0" hangingPunct="1">
                <a:lnSpc>
                  <a:spcPct val="90000"/>
                </a:lnSpc>
                <a:spcBef>
                  <a:spcPts val="500"/>
                </a:spcBef>
                <a:buClr>
                  <a:schemeClr val="tx1"/>
                </a:buClr>
                <a:buFont typeface="Arial"/>
                <a:buChar char="•"/>
                <a:defRPr sz="1800">
                  <a:solidFill>
                    <a:schemeClr val="tx1"/>
                  </a:solidFill>
                  <a:latin typeface="Arial" charset="0"/>
                  <a:ea typeface="Arial" charset="0"/>
                  <a:cs typeface="Arial" charset="0"/>
                </a:defRPr>
              </a:lvl5pPr>
              <a:lvl6pPr marL="2514600" indent="-228600">
                <a:lnSpc>
                  <a:spcPct val="90000"/>
                </a:lnSpc>
                <a:spcBef>
                  <a:spcPts val="500"/>
                </a:spcBef>
                <a:buFont typeface="Arial"/>
                <a:buChar char="•"/>
                <a:defRPr sz="1800">
                  <a:solidFill>
                    <a:schemeClr val="tx1"/>
                  </a:solidFill>
                  <a:latin typeface="+mn-lt"/>
                  <a:ea typeface="+mn-ea"/>
                </a:defRPr>
              </a:lvl6pPr>
              <a:lvl7pPr marL="2971800" indent="-228600">
                <a:lnSpc>
                  <a:spcPct val="90000"/>
                </a:lnSpc>
                <a:spcBef>
                  <a:spcPts val="500"/>
                </a:spcBef>
                <a:buFont typeface="Arial"/>
                <a:buChar char="•"/>
                <a:defRPr sz="1800">
                  <a:solidFill>
                    <a:schemeClr val="tx1"/>
                  </a:solidFill>
                  <a:latin typeface="+mn-lt"/>
                  <a:ea typeface="+mn-ea"/>
                </a:defRPr>
              </a:lvl7pPr>
              <a:lvl8pPr marL="3429000" indent="-228600">
                <a:lnSpc>
                  <a:spcPct val="90000"/>
                </a:lnSpc>
                <a:spcBef>
                  <a:spcPts val="500"/>
                </a:spcBef>
                <a:buFont typeface="Arial"/>
                <a:buChar char="•"/>
                <a:defRPr sz="1800">
                  <a:solidFill>
                    <a:schemeClr val="tx1"/>
                  </a:solidFill>
                  <a:latin typeface="+mn-lt"/>
                  <a:ea typeface="+mn-ea"/>
                </a:defRPr>
              </a:lvl8pPr>
              <a:lvl9pPr marL="3886200" indent="-228600">
                <a:lnSpc>
                  <a:spcPct val="90000"/>
                </a:lnSpc>
                <a:spcBef>
                  <a:spcPts val="500"/>
                </a:spcBef>
                <a:buFont typeface="Arial"/>
                <a:buChar char="•"/>
                <a:defRPr sz="1800">
                  <a:solidFill>
                    <a:schemeClr val="tx1"/>
                  </a:solidFill>
                  <a:latin typeface="+mn-lt"/>
                  <a:ea typeface="+mn-ea"/>
                </a:defRPr>
              </a:lvl9pPr>
            </a:lstStyle>
            <a:p>
              <a:pPr defTabSz="457178" fontAlgn="base">
                <a:spcBef>
                  <a:spcPts val="500"/>
                </a:spcBef>
                <a:spcAft>
                  <a:spcPct val="0"/>
                </a:spcAft>
                <a:buClr>
                  <a:srgbClr val="000000"/>
                </a:buClr>
                <a:defRPr/>
              </a:pPr>
              <a:r>
                <a:rPr lang="en-US" sz="1867" i="0" dirty="0">
                  <a:solidFill>
                    <a:srgbClr val="002060"/>
                  </a:solidFill>
                  <a:latin typeface="Segoe UI" panose="020B0502040204020203" pitchFamily="34" charset="0"/>
                  <a:cs typeface="Segoe UI" panose="020B0502040204020203" pitchFamily="34" charset="0"/>
                  <a:sym typeface="Gill Sans" panose="020B0502020104020203" pitchFamily="34" charset="-79"/>
                </a:rPr>
                <a:t>@kesaritweets</a:t>
              </a:r>
            </a:p>
          </p:txBody>
        </p:sp>
        <p:pic>
          <p:nvPicPr>
            <p:cNvPr id="34" name="Picture 6" descr="Image result for twitter logo">
              <a:extLst>
                <a:ext uri="{FF2B5EF4-FFF2-40B4-BE49-F238E27FC236}">
                  <a16:creationId xmlns:a16="http://schemas.microsoft.com/office/drawing/2014/main" id="{B5B30439-A2F1-8F36-D028-4459B32435FE}"/>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735612" y="1911247"/>
              <a:ext cx="383410" cy="383410"/>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a:extLst>
                <a:ext uri="{FF2B5EF4-FFF2-40B4-BE49-F238E27FC236}">
                  <a16:creationId xmlns:a16="http://schemas.microsoft.com/office/drawing/2014/main" id="{2EE74868-DB97-3FA5-8FC7-0187ECAD6803}"/>
                </a:ext>
              </a:extLst>
            </p:cNvPr>
            <p:cNvSpPr txBox="1"/>
            <p:nvPr/>
          </p:nvSpPr>
          <p:spPr>
            <a:xfrm>
              <a:off x="1700611" y="1960990"/>
              <a:ext cx="958420" cy="283924"/>
            </a:xfrm>
            <a:prstGeom prst="rect">
              <a:avLst/>
            </a:prstGeom>
          </p:spPr>
          <p:txBody>
            <a:bodyPr>
              <a:normAutofit/>
            </a:bodyPr>
            <a:lstStyle>
              <a:defPPr>
                <a:defRPr lang="en-US"/>
              </a:defPPr>
              <a:lvl1pPr marL="0" indent="0" algn="ctr" defTabSz="914400" eaLnBrk="1" latinLnBrk="0" hangingPunct="1">
                <a:lnSpc>
                  <a:spcPct val="90000"/>
                </a:lnSpc>
                <a:spcBef>
                  <a:spcPts val="1000"/>
                </a:spcBef>
                <a:buClr>
                  <a:schemeClr val="tx1"/>
                </a:buClr>
                <a:buFont typeface="Arial"/>
                <a:buNone/>
                <a:defRPr sz="4800" i="1">
                  <a:solidFill>
                    <a:schemeClr val="tx1"/>
                  </a:solidFill>
                  <a:latin typeface="+mn-lt"/>
                  <a:ea typeface="Segoe UI Historic" panose="020B0502040204020203" pitchFamily="34" charset="0"/>
                  <a:cs typeface="Segoe UI Historic" panose="020B0502040204020203" pitchFamily="34" charset="0"/>
                </a:defRPr>
              </a:lvl1pPr>
              <a:lvl2pPr marL="685800" indent="-228600" defTabSz="914400" eaLnBrk="1" latinLnBrk="0" hangingPunct="1">
                <a:lnSpc>
                  <a:spcPct val="90000"/>
                </a:lnSpc>
                <a:spcBef>
                  <a:spcPts val="500"/>
                </a:spcBef>
                <a:buClr>
                  <a:schemeClr val="tx1"/>
                </a:buClr>
                <a:buFont typeface=".AppleSystemUIFont" charset="0"/>
                <a:buChar char="-"/>
                <a:defRPr sz="1800">
                  <a:solidFill>
                    <a:schemeClr val="tx1"/>
                  </a:solidFill>
                  <a:latin typeface="Arial" charset="0"/>
                  <a:ea typeface="Arial" charset="0"/>
                  <a:cs typeface="Arial" charset="0"/>
                </a:defRPr>
              </a:lvl2pPr>
              <a:lvl3pPr marL="1143000" indent="-228600" defTabSz="914400" eaLnBrk="1" latinLnBrk="0" hangingPunct="1">
                <a:lnSpc>
                  <a:spcPct val="90000"/>
                </a:lnSpc>
                <a:spcBef>
                  <a:spcPts val="500"/>
                </a:spcBef>
                <a:buClr>
                  <a:schemeClr val="tx1"/>
                </a:buClr>
                <a:buFont typeface="Arial"/>
                <a:buChar char="•"/>
                <a:defRPr sz="1800">
                  <a:solidFill>
                    <a:schemeClr val="tx1"/>
                  </a:solidFill>
                  <a:latin typeface="Arial" charset="0"/>
                  <a:ea typeface="Arial" charset="0"/>
                  <a:cs typeface="Arial" charset="0"/>
                </a:defRPr>
              </a:lvl3pPr>
              <a:lvl4pPr marL="1600200" indent="-228600" defTabSz="914400" eaLnBrk="1" latinLnBrk="0" hangingPunct="1">
                <a:lnSpc>
                  <a:spcPct val="90000"/>
                </a:lnSpc>
                <a:spcBef>
                  <a:spcPts val="500"/>
                </a:spcBef>
                <a:buClr>
                  <a:schemeClr val="tx1"/>
                </a:buClr>
                <a:buFont typeface=".AppleSystemUIFont" charset="0"/>
                <a:buChar char="-"/>
                <a:defRPr sz="1800">
                  <a:solidFill>
                    <a:schemeClr val="tx1"/>
                  </a:solidFill>
                  <a:latin typeface="Arial" charset="0"/>
                  <a:ea typeface="Arial" charset="0"/>
                  <a:cs typeface="Arial" charset="0"/>
                </a:defRPr>
              </a:lvl4pPr>
              <a:lvl5pPr marL="2057400" indent="-228600" defTabSz="914400" eaLnBrk="1" latinLnBrk="0" hangingPunct="1">
                <a:lnSpc>
                  <a:spcPct val="90000"/>
                </a:lnSpc>
                <a:spcBef>
                  <a:spcPts val="500"/>
                </a:spcBef>
                <a:buClr>
                  <a:schemeClr val="tx1"/>
                </a:buClr>
                <a:buFont typeface="Arial"/>
                <a:buChar char="•"/>
                <a:defRPr sz="1800">
                  <a:solidFill>
                    <a:schemeClr val="tx1"/>
                  </a:solidFill>
                  <a:latin typeface="Arial" charset="0"/>
                  <a:ea typeface="Arial" charset="0"/>
                  <a:cs typeface="Arial" charset="0"/>
                </a:defRPr>
              </a:lvl5pPr>
              <a:lvl6pPr marL="2514600" indent="-228600">
                <a:lnSpc>
                  <a:spcPct val="90000"/>
                </a:lnSpc>
                <a:spcBef>
                  <a:spcPts val="500"/>
                </a:spcBef>
                <a:buFont typeface="Arial"/>
                <a:buChar char="•"/>
                <a:defRPr sz="1800">
                  <a:solidFill>
                    <a:schemeClr val="tx1"/>
                  </a:solidFill>
                  <a:latin typeface="+mn-lt"/>
                  <a:ea typeface="+mn-ea"/>
                </a:defRPr>
              </a:lvl6pPr>
              <a:lvl7pPr marL="2971800" indent="-228600">
                <a:lnSpc>
                  <a:spcPct val="90000"/>
                </a:lnSpc>
                <a:spcBef>
                  <a:spcPts val="500"/>
                </a:spcBef>
                <a:buFont typeface="Arial"/>
                <a:buChar char="•"/>
                <a:defRPr sz="1800">
                  <a:solidFill>
                    <a:schemeClr val="tx1"/>
                  </a:solidFill>
                  <a:latin typeface="+mn-lt"/>
                  <a:ea typeface="+mn-ea"/>
                </a:defRPr>
              </a:lvl7pPr>
              <a:lvl8pPr marL="3429000" indent="-228600">
                <a:lnSpc>
                  <a:spcPct val="90000"/>
                </a:lnSpc>
                <a:spcBef>
                  <a:spcPts val="500"/>
                </a:spcBef>
                <a:buFont typeface="Arial"/>
                <a:buChar char="•"/>
                <a:defRPr sz="1800">
                  <a:solidFill>
                    <a:schemeClr val="tx1"/>
                  </a:solidFill>
                  <a:latin typeface="+mn-lt"/>
                  <a:ea typeface="+mn-ea"/>
                </a:defRPr>
              </a:lvl8pPr>
              <a:lvl9pPr marL="3886200" indent="-228600">
                <a:lnSpc>
                  <a:spcPct val="90000"/>
                </a:lnSpc>
                <a:spcBef>
                  <a:spcPts val="500"/>
                </a:spcBef>
                <a:buFont typeface="Arial"/>
                <a:buChar char="•"/>
                <a:defRPr sz="1800">
                  <a:solidFill>
                    <a:schemeClr val="tx1"/>
                  </a:solidFill>
                  <a:latin typeface="+mn-lt"/>
                  <a:ea typeface="+mn-ea"/>
                </a:defRPr>
              </a:lvl9pPr>
            </a:lstStyle>
            <a:p>
              <a:pPr defTabSz="457178" fontAlgn="base">
                <a:spcBef>
                  <a:spcPts val="500"/>
                </a:spcBef>
                <a:spcAft>
                  <a:spcPct val="0"/>
                </a:spcAft>
                <a:buClr>
                  <a:srgbClr val="000000"/>
                </a:buClr>
                <a:defRPr/>
              </a:pPr>
              <a:r>
                <a:rPr lang="en-US" sz="1867" i="0" dirty="0">
                  <a:solidFill>
                    <a:srgbClr val="002060"/>
                  </a:solidFill>
                  <a:latin typeface="Segoe UI" panose="020B0502040204020203" pitchFamily="34" charset="0"/>
                  <a:cs typeface="Segoe UI" panose="020B0502040204020203" pitchFamily="34" charset="0"/>
                  <a:sym typeface="Gill Sans" panose="020B0502020104020203" pitchFamily="34" charset="-79"/>
                </a:rPr>
                <a:t>/gkesari</a:t>
              </a:r>
            </a:p>
          </p:txBody>
        </p:sp>
        <p:pic>
          <p:nvPicPr>
            <p:cNvPr id="38" name="Picture 37">
              <a:extLst>
                <a:ext uri="{FF2B5EF4-FFF2-40B4-BE49-F238E27FC236}">
                  <a16:creationId xmlns:a16="http://schemas.microsoft.com/office/drawing/2014/main" id="{F33A72AC-7F52-7083-984B-FD4253F893CE}"/>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615428" y="2007582"/>
              <a:ext cx="203200" cy="203200"/>
            </a:xfrm>
            <a:prstGeom prst="rect">
              <a:avLst/>
            </a:prstGeom>
          </p:spPr>
        </p:pic>
      </p:grpSp>
      <p:pic>
        <p:nvPicPr>
          <p:cNvPr id="39" name="Picture 38">
            <a:extLst>
              <a:ext uri="{FF2B5EF4-FFF2-40B4-BE49-F238E27FC236}">
                <a16:creationId xmlns:a16="http://schemas.microsoft.com/office/drawing/2014/main" id="{62BE06C7-65D6-201E-3796-A1572B3BDA70}"/>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207953" y="4571144"/>
            <a:ext cx="2473815" cy="1855361"/>
          </a:xfrm>
          <a:prstGeom prst="rect">
            <a:avLst/>
          </a:prstGeom>
          <a:ln>
            <a:solidFill>
              <a:schemeClr val="bg1">
                <a:lumMod val="85000"/>
              </a:schemeClr>
            </a:solidFill>
          </a:ln>
        </p:spPr>
      </p:pic>
      <p:pic>
        <p:nvPicPr>
          <p:cNvPr id="40" name="Picture 39" descr="Logo&#10;&#10;Description automatically generated">
            <a:extLst>
              <a:ext uri="{FF2B5EF4-FFF2-40B4-BE49-F238E27FC236}">
                <a16:creationId xmlns:a16="http://schemas.microsoft.com/office/drawing/2014/main" id="{B7F10C6E-A122-094B-DD72-D30D50B93273}"/>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449295" y="4565157"/>
            <a:ext cx="889267" cy="621119"/>
          </a:xfrm>
          <a:prstGeom prst="rect">
            <a:avLst/>
          </a:prstGeom>
        </p:spPr>
      </p:pic>
      <p:pic>
        <p:nvPicPr>
          <p:cNvPr id="41" name="Picture 40" descr="Shape&#10;&#10;Description automatically generated with medium confidence">
            <a:extLst>
              <a:ext uri="{FF2B5EF4-FFF2-40B4-BE49-F238E27FC236}">
                <a16:creationId xmlns:a16="http://schemas.microsoft.com/office/drawing/2014/main" id="{8EEB456A-3889-61FE-F34E-D52636144CCF}"/>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9696257" y="6004429"/>
            <a:ext cx="1643696" cy="622095"/>
          </a:xfrm>
          <a:prstGeom prst="rect">
            <a:avLst/>
          </a:prstGeom>
        </p:spPr>
      </p:pic>
      <p:pic>
        <p:nvPicPr>
          <p:cNvPr id="42" name="Picture 41" descr="Logo, company name&#10;&#10;Description automatically generated">
            <a:extLst>
              <a:ext uri="{FF2B5EF4-FFF2-40B4-BE49-F238E27FC236}">
                <a16:creationId xmlns:a16="http://schemas.microsoft.com/office/drawing/2014/main" id="{3B45ACC4-379F-A431-9B59-3E2D1555ED7F}"/>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0366990" y="5377792"/>
            <a:ext cx="971572" cy="650953"/>
          </a:xfrm>
          <a:prstGeom prst="rect">
            <a:avLst/>
          </a:prstGeom>
        </p:spPr>
      </p:pic>
      <p:pic>
        <p:nvPicPr>
          <p:cNvPr id="43" name="Picture 42" descr="Logo, company name&#10;&#10;Description automatically generated">
            <a:extLst>
              <a:ext uri="{FF2B5EF4-FFF2-40B4-BE49-F238E27FC236}">
                <a16:creationId xmlns:a16="http://schemas.microsoft.com/office/drawing/2014/main" id="{EE9341DF-93B8-4874-9B56-C7565BC2ED82}"/>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7703916" y="1146873"/>
            <a:ext cx="2587843" cy="941035"/>
          </a:xfrm>
          <a:prstGeom prst="rect">
            <a:avLst/>
          </a:prstGeom>
        </p:spPr>
      </p:pic>
      <p:pic>
        <p:nvPicPr>
          <p:cNvPr id="44" name="Picture 43" descr="A picture containing person, wall, person, indoor&#10;&#10;Description automatically generated">
            <a:extLst>
              <a:ext uri="{FF2B5EF4-FFF2-40B4-BE49-F238E27FC236}">
                <a16:creationId xmlns:a16="http://schemas.microsoft.com/office/drawing/2014/main" id="{6A56D6CE-D4BF-5906-EAD8-0929C125EB20}"/>
              </a:ext>
            </a:extLst>
          </p:cNvPr>
          <p:cNvPicPr>
            <a:picLocks noChangeAspect="1"/>
          </p:cNvPicPr>
          <p:nvPr/>
        </p:nvPicPr>
        <p:blipFill>
          <a:blip r:embed="rId16"/>
          <a:srcRect l="2865" t="3342" r="4763" b="20137"/>
          <a:stretch>
            <a:fillRect/>
          </a:stretch>
        </p:blipFill>
        <p:spPr>
          <a:xfrm>
            <a:off x="475106" y="1366070"/>
            <a:ext cx="1644212" cy="1644212"/>
          </a:xfrm>
          <a:custGeom>
            <a:avLst/>
            <a:gdLst>
              <a:gd name="connsiteX0" fmla="*/ 475200 w 950400"/>
              <a:gd name="connsiteY0" fmla="*/ 0 h 950400"/>
              <a:gd name="connsiteX1" fmla="*/ 950400 w 950400"/>
              <a:gd name="connsiteY1" fmla="*/ 475200 h 950400"/>
              <a:gd name="connsiteX2" fmla="*/ 475200 w 950400"/>
              <a:gd name="connsiteY2" fmla="*/ 950400 h 950400"/>
              <a:gd name="connsiteX3" fmla="*/ 0 w 950400"/>
              <a:gd name="connsiteY3" fmla="*/ 475200 h 950400"/>
              <a:gd name="connsiteX4" fmla="*/ 475200 w 950400"/>
              <a:gd name="connsiteY4" fmla="*/ 0 h 950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0400" h="950400">
                <a:moveTo>
                  <a:pt x="475200" y="0"/>
                </a:moveTo>
                <a:cubicBezTo>
                  <a:pt x="737646" y="0"/>
                  <a:pt x="950400" y="212754"/>
                  <a:pt x="950400" y="475200"/>
                </a:cubicBezTo>
                <a:cubicBezTo>
                  <a:pt x="950400" y="737646"/>
                  <a:pt x="737646" y="950400"/>
                  <a:pt x="475200" y="950400"/>
                </a:cubicBezTo>
                <a:cubicBezTo>
                  <a:pt x="212754" y="950400"/>
                  <a:pt x="0" y="737646"/>
                  <a:pt x="0" y="475200"/>
                </a:cubicBezTo>
                <a:cubicBezTo>
                  <a:pt x="0" y="212754"/>
                  <a:pt x="212754" y="0"/>
                  <a:pt x="475200" y="0"/>
                </a:cubicBezTo>
                <a:close/>
              </a:path>
            </a:pathLst>
          </a:custGeom>
        </p:spPr>
      </p:pic>
    </p:spTree>
    <p:extLst>
      <p:ext uri="{BB962C8B-B14F-4D97-AF65-F5344CB8AC3E}">
        <p14:creationId xmlns:p14="http://schemas.microsoft.com/office/powerpoint/2010/main" val="235437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P spid="15" grpId="0"/>
      <p:bldP spid="16" grpId="0"/>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E019DBC-9B1A-8FEF-F928-FB556D4A9FFC}"/>
              </a:ext>
            </a:extLst>
          </p:cNvPr>
          <p:cNvSpPr/>
          <p:nvPr/>
        </p:nvSpPr>
        <p:spPr>
          <a:xfrm>
            <a:off x="0" y="0"/>
            <a:ext cx="12192000" cy="6858000"/>
          </a:xfrm>
          <a:prstGeom prst="rect">
            <a:avLst/>
          </a:prstGeom>
          <a:solidFill>
            <a:srgbClr val="BAE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a:extLst>
              <a:ext uri="{FF2B5EF4-FFF2-40B4-BE49-F238E27FC236}">
                <a16:creationId xmlns:a16="http://schemas.microsoft.com/office/drawing/2014/main" id="{79E98CA0-22B1-E0B2-13C1-69AB97027AF2}"/>
              </a:ext>
            </a:extLst>
          </p:cNvPr>
          <p:cNvSpPr/>
          <p:nvPr/>
        </p:nvSpPr>
        <p:spPr>
          <a:xfrm>
            <a:off x="1306196" y="1937817"/>
            <a:ext cx="1892300" cy="4302278"/>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222885" rIns="0" bIns="0" numCol="1" spcCol="1270" anchor="t" anchorCtr="0">
            <a:noAutofit/>
          </a:bodyPr>
          <a:lstStyle/>
          <a:p>
            <a:pPr marL="0" lvl="0" indent="0" algn="l" defTabSz="2889250">
              <a:lnSpc>
                <a:spcPct val="90000"/>
              </a:lnSpc>
              <a:spcBef>
                <a:spcPct val="0"/>
              </a:spcBef>
              <a:spcAft>
                <a:spcPct val="35000"/>
              </a:spcAft>
              <a:buNone/>
            </a:pPr>
            <a:endParaRPr lang="en-GB" sz="6500" kern="1200"/>
          </a:p>
        </p:txBody>
      </p:sp>
      <p:sp>
        <p:nvSpPr>
          <p:cNvPr id="17" name="Freeform 16">
            <a:extLst>
              <a:ext uri="{FF2B5EF4-FFF2-40B4-BE49-F238E27FC236}">
                <a16:creationId xmlns:a16="http://schemas.microsoft.com/office/drawing/2014/main" id="{F03E6B2A-A854-B3AC-496B-DB03DF95F5DE}"/>
              </a:ext>
            </a:extLst>
          </p:cNvPr>
          <p:cNvSpPr/>
          <p:nvPr/>
        </p:nvSpPr>
        <p:spPr>
          <a:xfrm>
            <a:off x="3935096" y="1937817"/>
            <a:ext cx="1892300" cy="4302278"/>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222885" rIns="0" bIns="0" numCol="1" spcCol="1270" anchor="t" anchorCtr="0">
            <a:noAutofit/>
          </a:bodyPr>
          <a:lstStyle/>
          <a:p>
            <a:pPr marL="0" lvl="0" indent="0" algn="l" defTabSz="2889250">
              <a:lnSpc>
                <a:spcPct val="90000"/>
              </a:lnSpc>
              <a:spcBef>
                <a:spcPct val="0"/>
              </a:spcBef>
              <a:spcAft>
                <a:spcPct val="35000"/>
              </a:spcAft>
              <a:buNone/>
            </a:pPr>
            <a:endParaRPr lang="en-GB" sz="6500" kern="1200"/>
          </a:p>
        </p:txBody>
      </p:sp>
      <p:sp>
        <p:nvSpPr>
          <p:cNvPr id="20" name="Freeform 19">
            <a:extLst>
              <a:ext uri="{FF2B5EF4-FFF2-40B4-BE49-F238E27FC236}">
                <a16:creationId xmlns:a16="http://schemas.microsoft.com/office/drawing/2014/main" id="{1A7047F2-1ECF-76F7-D5A9-A0D9A50823C6}"/>
              </a:ext>
            </a:extLst>
          </p:cNvPr>
          <p:cNvSpPr/>
          <p:nvPr/>
        </p:nvSpPr>
        <p:spPr>
          <a:xfrm>
            <a:off x="6563996" y="1937817"/>
            <a:ext cx="1892300" cy="4302278"/>
          </a:xfrm>
          <a:custGeom>
            <a:avLst/>
            <a:gdLst>
              <a:gd name="connsiteX0" fmla="*/ 0 w 1972131"/>
              <a:gd name="connsiteY0" fmla="*/ 0 h 3176587"/>
              <a:gd name="connsiteX1" fmla="*/ 1972131 w 1972131"/>
              <a:gd name="connsiteY1" fmla="*/ 0 h 3176587"/>
              <a:gd name="connsiteX2" fmla="*/ 1972131 w 1972131"/>
              <a:gd name="connsiteY2" fmla="*/ 3176587 h 3176587"/>
              <a:gd name="connsiteX3" fmla="*/ 0 w 1972131"/>
              <a:gd name="connsiteY3" fmla="*/ 3176587 h 3176587"/>
              <a:gd name="connsiteX4" fmla="*/ 0 w 1972131"/>
              <a:gd name="connsiteY4" fmla="*/ 0 h 3176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31" h="3176587">
                <a:moveTo>
                  <a:pt x="0" y="0"/>
                </a:moveTo>
                <a:lnTo>
                  <a:pt x="1972131" y="0"/>
                </a:lnTo>
                <a:lnTo>
                  <a:pt x="1972131" y="3176587"/>
                </a:lnTo>
                <a:lnTo>
                  <a:pt x="0" y="3176587"/>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222885" rIns="0" bIns="0" numCol="1" spcCol="1270" anchor="t" anchorCtr="0">
            <a:noAutofit/>
          </a:bodyPr>
          <a:lstStyle/>
          <a:p>
            <a:pPr marL="0" lvl="0" indent="0" algn="l" defTabSz="2889250">
              <a:lnSpc>
                <a:spcPct val="90000"/>
              </a:lnSpc>
              <a:spcBef>
                <a:spcPct val="0"/>
              </a:spcBef>
              <a:spcAft>
                <a:spcPct val="35000"/>
              </a:spcAft>
              <a:buNone/>
            </a:pPr>
            <a:endParaRPr lang="en-GB" sz="6500" kern="1200"/>
          </a:p>
        </p:txBody>
      </p:sp>
      <p:sp>
        <p:nvSpPr>
          <p:cNvPr id="27" name="TextBox 26">
            <a:extLst>
              <a:ext uri="{FF2B5EF4-FFF2-40B4-BE49-F238E27FC236}">
                <a16:creationId xmlns:a16="http://schemas.microsoft.com/office/drawing/2014/main" id="{4589AA1B-667C-D563-68B6-A2A946DB5D76}"/>
              </a:ext>
            </a:extLst>
          </p:cNvPr>
          <p:cNvSpPr txBox="1"/>
          <p:nvPr/>
        </p:nvSpPr>
        <p:spPr>
          <a:xfrm>
            <a:off x="1114244" y="2679966"/>
            <a:ext cx="4688046" cy="1354217"/>
          </a:xfrm>
          <a:prstGeom prst="rect">
            <a:avLst/>
          </a:prstGeom>
          <a:noFill/>
        </p:spPr>
        <p:txBody>
          <a:bodyPr wrap="square">
            <a:spAutoFit/>
          </a:bodyPr>
          <a:lstStyle/>
          <a:p>
            <a:pPr marL="285750" indent="-285750">
              <a:spcAft>
                <a:spcPts val="1000"/>
              </a:spcAft>
              <a:buFont typeface="Wingdings" pitchFamily="2" charset="2"/>
              <a:buChar char="Ø"/>
            </a:pPr>
            <a:r>
              <a:rPr lang="en-US" dirty="0">
                <a:solidFill>
                  <a:sysClr val="windowText" lastClr="000000"/>
                </a:solidFill>
                <a:ea typeface="+mn-lt"/>
                <a:cs typeface="+mn-lt"/>
              </a:rPr>
              <a:t>New regulatory requirements such as EMA 0070 and </a:t>
            </a:r>
            <a:r>
              <a:rPr lang="en-US" dirty="0">
                <a:solidFill>
                  <a:sysClr val="windowText" lastClr="000000"/>
                </a:solidFill>
                <a:ea typeface="Calibri"/>
                <a:cs typeface="Calibri"/>
              </a:rPr>
              <a:t>Health Canada PRCI </a:t>
            </a:r>
          </a:p>
          <a:p>
            <a:pPr marL="285750" indent="-285750">
              <a:spcAft>
                <a:spcPts val="1000"/>
              </a:spcAft>
              <a:buFont typeface="Wingdings" pitchFamily="2" charset="2"/>
              <a:buChar char="Ø"/>
            </a:pPr>
            <a:r>
              <a:rPr lang="en-US" dirty="0">
                <a:solidFill>
                  <a:sysClr val="windowText" lastClr="000000"/>
                </a:solidFill>
                <a:ea typeface="Calibri"/>
                <a:cs typeface="Calibri"/>
              </a:rPr>
              <a:t>Specific data privacy guidelines for all reports published in the public domain </a:t>
            </a:r>
          </a:p>
        </p:txBody>
      </p:sp>
      <p:sp>
        <p:nvSpPr>
          <p:cNvPr id="30" name="TextBox 29">
            <a:extLst>
              <a:ext uri="{FF2B5EF4-FFF2-40B4-BE49-F238E27FC236}">
                <a16:creationId xmlns:a16="http://schemas.microsoft.com/office/drawing/2014/main" id="{F362AB85-2934-16C1-7EE3-9AA0D32D8776}"/>
              </a:ext>
            </a:extLst>
          </p:cNvPr>
          <p:cNvSpPr txBox="1"/>
          <p:nvPr/>
        </p:nvSpPr>
        <p:spPr>
          <a:xfrm>
            <a:off x="6427974" y="3428402"/>
            <a:ext cx="4687200" cy="1354217"/>
          </a:xfrm>
          <a:prstGeom prst="rect">
            <a:avLst/>
          </a:prstGeom>
          <a:noFill/>
        </p:spPr>
        <p:txBody>
          <a:bodyPr wrap="square">
            <a:spAutoFit/>
          </a:bodyPr>
          <a:lstStyle/>
          <a:p>
            <a:pPr marL="285750" indent="-285750">
              <a:spcAft>
                <a:spcPts val="1000"/>
              </a:spcAft>
              <a:buFont typeface="Wingdings" pitchFamily="2" charset="2"/>
              <a:buChar char="Ø"/>
            </a:pPr>
            <a:r>
              <a:rPr lang="en-US" dirty="0">
                <a:cs typeface="Calibri"/>
              </a:rPr>
              <a:t>These regulations also call for a level of data transparency </a:t>
            </a:r>
          </a:p>
          <a:p>
            <a:pPr marL="285750" indent="-285750">
              <a:spcAft>
                <a:spcPts val="1000"/>
              </a:spcAft>
              <a:buFont typeface="Wingdings" pitchFamily="2" charset="2"/>
              <a:buChar char="Ø"/>
            </a:pPr>
            <a:r>
              <a:rPr lang="en-US" dirty="0">
                <a:cs typeface="Calibri"/>
              </a:rPr>
              <a:t>Prescribe sufficient data granularity to help the scientific community</a:t>
            </a:r>
          </a:p>
        </p:txBody>
      </p:sp>
      <p:sp>
        <p:nvSpPr>
          <p:cNvPr id="3" name="Rectangle 2">
            <a:extLst>
              <a:ext uri="{FF2B5EF4-FFF2-40B4-BE49-F238E27FC236}">
                <a16:creationId xmlns:a16="http://schemas.microsoft.com/office/drawing/2014/main" id="{44EED128-1E77-9881-E05F-9CBAD8B6553E}"/>
              </a:ext>
            </a:extLst>
          </p:cNvPr>
          <p:cNvSpPr/>
          <p:nvPr/>
        </p:nvSpPr>
        <p:spPr>
          <a:xfrm>
            <a:off x="0" y="0"/>
            <a:ext cx="12192000" cy="114850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2" name="Title 1">
            <a:extLst>
              <a:ext uri="{FF2B5EF4-FFF2-40B4-BE49-F238E27FC236}">
                <a16:creationId xmlns:a16="http://schemas.microsoft.com/office/drawing/2014/main" id="{6DB764D3-8577-8CF7-FD4B-14E90C3C0765}"/>
              </a:ext>
            </a:extLst>
          </p:cNvPr>
          <p:cNvSpPr>
            <a:spLocks noGrp="1"/>
          </p:cNvSpPr>
          <p:nvPr>
            <p:ph type="title"/>
          </p:nvPr>
        </p:nvSpPr>
        <p:spPr>
          <a:xfrm>
            <a:off x="309264" y="114057"/>
            <a:ext cx="11654136" cy="1148502"/>
          </a:xfrm>
        </p:spPr>
        <p:txBody>
          <a:bodyPr anchor="t">
            <a:normAutofit/>
          </a:bodyPr>
          <a:lstStyle/>
          <a:p>
            <a:r>
              <a:rPr lang="en-US" sz="3000" dirty="0">
                <a:solidFill>
                  <a:schemeClr val="bg1"/>
                </a:solidFill>
                <a:latin typeface="Calibri"/>
                <a:ea typeface="+mj-lt"/>
                <a:cs typeface="Calibri"/>
              </a:rPr>
              <a:t>Anonymizing Clinical Study Reports (CSR) with the right balance of Privacy and Transparency is challenging</a:t>
            </a:r>
            <a:endParaRPr lang="en-US" sz="3000" dirty="0">
              <a:solidFill>
                <a:schemeClr val="bg1"/>
              </a:solidFill>
            </a:endParaRPr>
          </a:p>
        </p:txBody>
      </p:sp>
      <p:sp>
        <p:nvSpPr>
          <p:cNvPr id="8" name="Triangle 7">
            <a:extLst>
              <a:ext uri="{FF2B5EF4-FFF2-40B4-BE49-F238E27FC236}">
                <a16:creationId xmlns:a16="http://schemas.microsoft.com/office/drawing/2014/main" id="{F4E5ABE7-BDAB-E0D2-701A-0490CBA0167D}"/>
              </a:ext>
            </a:extLst>
          </p:cNvPr>
          <p:cNvSpPr/>
          <p:nvPr/>
        </p:nvSpPr>
        <p:spPr>
          <a:xfrm>
            <a:off x="5680766" y="5475465"/>
            <a:ext cx="812800" cy="812800"/>
          </a:xfrm>
          <a:prstGeom prst="triangle">
            <a:avLst/>
          </a:prstGeom>
          <a:solidFill>
            <a:srgbClr val="1F4E79">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Rectangle 9">
            <a:extLst>
              <a:ext uri="{FF2B5EF4-FFF2-40B4-BE49-F238E27FC236}">
                <a16:creationId xmlns:a16="http://schemas.microsoft.com/office/drawing/2014/main" id="{7105605F-BA16-6CFB-8E22-826C584F11B0}"/>
              </a:ext>
            </a:extLst>
          </p:cNvPr>
          <p:cNvSpPr/>
          <p:nvPr/>
        </p:nvSpPr>
        <p:spPr>
          <a:xfrm rot="240000">
            <a:off x="1133710" y="5228448"/>
            <a:ext cx="9906913" cy="245175"/>
          </a:xfrm>
          <a:prstGeom prst="rect">
            <a:avLst/>
          </a:prstGeom>
          <a:solidFill>
            <a:srgbClr val="1F4E79">
              <a:alpha val="90000"/>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cxnSp>
        <p:nvCxnSpPr>
          <p:cNvPr id="24" name="Straight Connector 23">
            <a:extLst>
              <a:ext uri="{FF2B5EF4-FFF2-40B4-BE49-F238E27FC236}">
                <a16:creationId xmlns:a16="http://schemas.microsoft.com/office/drawing/2014/main" id="{3FE2E3CE-53BD-B5FC-5B3C-8D6BA46B3F86}"/>
              </a:ext>
            </a:extLst>
          </p:cNvPr>
          <p:cNvCxnSpPr>
            <a:cxnSpLocks/>
          </p:cNvCxnSpPr>
          <p:nvPr/>
        </p:nvCxnSpPr>
        <p:spPr>
          <a:xfrm>
            <a:off x="6087166" y="2562578"/>
            <a:ext cx="0" cy="2425506"/>
          </a:xfrm>
          <a:prstGeom prst="line">
            <a:avLst/>
          </a:prstGeom>
          <a:ln w="28575">
            <a:solidFill>
              <a:srgbClr val="1F4E79"/>
            </a:solidFill>
            <a:prstDash val="dash"/>
          </a:ln>
        </p:spPr>
        <p:style>
          <a:lnRef idx="1">
            <a:schemeClr val="accent1"/>
          </a:lnRef>
          <a:fillRef idx="0">
            <a:schemeClr val="accent1"/>
          </a:fillRef>
          <a:effectRef idx="0">
            <a:schemeClr val="accent1"/>
          </a:effectRef>
          <a:fontRef idx="minor">
            <a:schemeClr val="tx1"/>
          </a:fontRef>
        </p:style>
      </p:cxnSp>
      <p:pic>
        <p:nvPicPr>
          <p:cNvPr id="28" name="Graphic 27">
            <a:extLst>
              <a:ext uri="{FF2B5EF4-FFF2-40B4-BE49-F238E27FC236}">
                <a16:creationId xmlns:a16="http://schemas.microsoft.com/office/drawing/2014/main" id="{1FB6C102-3C76-BAB9-CF86-F7CF813B255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80766" y="1756516"/>
            <a:ext cx="692005" cy="692005"/>
          </a:xfrm>
          <a:prstGeom prst="rect">
            <a:avLst/>
          </a:prstGeom>
        </p:spPr>
      </p:pic>
      <p:sp>
        <p:nvSpPr>
          <p:cNvPr id="35" name="TextBox 34">
            <a:extLst>
              <a:ext uri="{FF2B5EF4-FFF2-40B4-BE49-F238E27FC236}">
                <a16:creationId xmlns:a16="http://schemas.microsoft.com/office/drawing/2014/main" id="{C532D2F2-BB1A-E99F-2A4E-CEC708D8FB7F}"/>
              </a:ext>
            </a:extLst>
          </p:cNvPr>
          <p:cNvSpPr txBox="1"/>
          <p:nvPr/>
        </p:nvSpPr>
        <p:spPr>
          <a:xfrm>
            <a:off x="1228130" y="1800249"/>
            <a:ext cx="1377319" cy="553998"/>
          </a:xfrm>
          <a:prstGeom prst="rect">
            <a:avLst/>
          </a:prstGeom>
          <a:solidFill>
            <a:schemeClr val="bg1"/>
          </a:solidFill>
        </p:spPr>
        <p:txBody>
          <a:bodyPr wrap="square">
            <a:spAutoFit/>
          </a:bodyPr>
          <a:lstStyle/>
          <a:p>
            <a:pPr algn="ctr"/>
            <a:r>
              <a:rPr lang="en-IN" sz="3000"/>
              <a:t>Privacy</a:t>
            </a:r>
          </a:p>
        </p:txBody>
      </p:sp>
      <p:sp>
        <p:nvSpPr>
          <p:cNvPr id="36" name="TextBox 35">
            <a:extLst>
              <a:ext uri="{FF2B5EF4-FFF2-40B4-BE49-F238E27FC236}">
                <a16:creationId xmlns:a16="http://schemas.microsoft.com/office/drawing/2014/main" id="{27D17274-8B16-AC15-6E2C-309B8E8E7C70}"/>
              </a:ext>
            </a:extLst>
          </p:cNvPr>
          <p:cNvSpPr txBox="1"/>
          <p:nvPr/>
        </p:nvSpPr>
        <p:spPr>
          <a:xfrm>
            <a:off x="6563994" y="2531626"/>
            <a:ext cx="2487001" cy="553998"/>
          </a:xfrm>
          <a:prstGeom prst="rect">
            <a:avLst/>
          </a:prstGeom>
          <a:solidFill>
            <a:schemeClr val="bg1"/>
          </a:solidFill>
        </p:spPr>
        <p:txBody>
          <a:bodyPr wrap="square">
            <a:spAutoFit/>
          </a:bodyPr>
          <a:lstStyle/>
          <a:p>
            <a:pPr algn="ctr"/>
            <a:r>
              <a:rPr lang="en-IN" sz="3000"/>
              <a:t>Transparency</a:t>
            </a:r>
          </a:p>
        </p:txBody>
      </p:sp>
    </p:spTree>
    <p:extLst>
      <p:ext uri="{BB962C8B-B14F-4D97-AF65-F5344CB8AC3E}">
        <p14:creationId xmlns:p14="http://schemas.microsoft.com/office/powerpoint/2010/main" val="196436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P spid="30" grpId="0" build="p"/>
      <p:bldP spid="35" grpId="0" animBg="1"/>
      <p:bldP spid="3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75387F-A5DE-FCB5-42C9-F83E1399A2DD}"/>
              </a:ext>
            </a:extLst>
          </p:cNvPr>
          <p:cNvSpPr/>
          <p:nvPr/>
        </p:nvSpPr>
        <p:spPr>
          <a:xfrm>
            <a:off x="0" y="0"/>
            <a:ext cx="12192000" cy="6858000"/>
          </a:xfrm>
          <a:prstGeom prst="rect">
            <a:avLst/>
          </a:prstGeom>
          <a:solidFill>
            <a:srgbClr val="BAE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8E498D-C8E5-8E4E-D201-ECCAFD71E73A}"/>
              </a:ext>
            </a:extLst>
          </p:cNvPr>
          <p:cNvSpPr>
            <a:spLocks noGrp="1"/>
          </p:cNvSpPr>
          <p:nvPr>
            <p:ph type="title"/>
          </p:nvPr>
        </p:nvSpPr>
        <p:spPr/>
        <p:txBody>
          <a:bodyPr>
            <a:normAutofit/>
          </a:bodyPr>
          <a:lstStyle/>
          <a:p>
            <a:r>
              <a:rPr lang="en-US">
                <a:ea typeface="+mj-lt"/>
                <a:cs typeface="+mj-lt"/>
              </a:rPr>
              <a:t>  </a:t>
            </a:r>
          </a:p>
        </p:txBody>
      </p:sp>
      <p:sp>
        <p:nvSpPr>
          <p:cNvPr id="5" name="Rectangle 4">
            <a:extLst>
              <a:ext uri="{FF2B5EF4-FFF2-40B4-BE49-F238E27FC236}">
                <a16:creationId xmlns:a16="http://schemas.microsoft.com/office/drawing/2014/main" id="{AC07C964-F63C-D04C-A3BC-02E0BF1DAC69}"/>
              </a:ext>
            </a:extLst>
          </p:cNvPr>
          <p:cNvSpPr/>
          <p:nvPr/>
        </p:nvSpPr>
        <p:spPr>
          <a:xfrm>
            <a:off x="0" y="-3914"/>
            <a:ext cx="12192000" cy="114850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13" name="Title 1">
            <a:extLst>
              <a:ext uri="{FF2B5EF4-FFF2-40B4-BE49-F238E27FC236}">
                <a16:creationId xmlns:a16="http://schemas.microsoft.com/office/drawing/2014/main" id="{00EC8AD5-FE80-5B47-B461-E97E1844EF7F}"/>
              </a:ext>
            </a:extLst>
          </p:cNvPr>
          <p:cNvSpPr txBox="1">
            <a:spLocks/>
          </p:cNvSpPr>
          <p:nvPr/>
        </p:nvSpPr>
        <p:spPr>
          <a:xfrm>
            <a:off x="355117" y="85112"/>
            <a:ext cx="11479074" cy="892122"/>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dirty="0">
                <a:solidFill>
                  <a:schemeClr val="bg1"/>
                </a:solidFill>
                <a:latin typeface="+mn-lt"/>
                <a:cs typeface="Calibri Light"/>
              </a:rPr>
              <a:t>Anonymization of CSRs is a three-fold problem</a:t>
            </a:r>
          </a:p>
        </p:txBody>
      </p:sp>
      <p:grpSp>
        <p:nvGrpSpPr>
          <p:cNvPr id="35" name="Group 34">
            <a:extLst>
              <a:ext uri="{FF2B5EF4-FFF2-40B4-BE49-F238E27FC236}">
                <a16:creationId xmlns:a16="http://schemas.microsoft.com/office/drawing/2014/main" id="{9BB4F9B7-ADEB-2926-5870-06E5A699E1FC}"/>
              </a:ext>
            </a:extLst>
          </p:cNvPr>
          <p:cNvGrpSpPr/>
          <p:nvPr/>
        </p:nvGrpSpPr>
        <p:grpSpPr>
          <a:xfrm rot="19789495">
            <a:off x="4498721" y="3583476"/>
            <a:ext cx="2523913" cy="2499875"/>
            <a:chOff x="6287781" y="2247700"/>
            <a:chExt cx="2069486" cy="2049775"/>
          </a:xfrm>
          <a:solidFill>
            <a:schemeClr val="bg1"/>
          </a:solidFill>
        </p:grpSpPr>
        <p:sp>
          <p:nvSpPr>
            <p:cNvPr id="36" name="Hexagon 35">
              <a:extLst>
                <a:ext uri="{FF2B5EF4-FFF2-40B4-BE49-F238E27FC236}">
                  <a16:creationId xmlns:a16="http://schemas.microsoft.com/office/drawing/2014/main" id="{8F0C05B6-8770-44BB-F053-ECB328339280}"/>
                </a:ext>
              </a:extLst>
            </p:cNvPr>
            <p:cNvSpPr/>
            <p:nvPr/>
          </p:nvSpPr>
          <p:spPr>
            <a:xfrm rot="97825">
              <a:off x="6287781" y="2801944"/>
              <a:ext cx="1098653" cy="947115"/>
            </a:xfrm>
            <a:prstGeom prst="hexagon">
              <a:avLst>
                <a:gd name="adj" fmla="val 27293"/>
                <a:gd name="vf" fmla="val 115470"/>
              </a:avLst>
            </a:prstGeom>
            <a:grp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Hexagon 36">
              <a:extLst>
                <a:ext uri="{FF2B5EF4-FFF2-40B4-BE49-F238E27FC236}">
                  <a16:creationId xmlns:a16="http://schemas.microsoft.com/office/drawing/2014/main" id="{9C68E6D2-6156-731B-2E26-0939F04B26F1}"/>
                </a:ext>
              </a:extLst>
            </p:cNvPr>
            <p:cNvSpPr/>
            <p:nvPr/>
          </p:nvSpPr>
          <p:spPr>
            <a:xfrm>
              <a:off x="7258614" y="3350360"/>
              <a:ext cx="1098653" cy="947115"/>
            </a:xfrm>
            <a:prstGeom prst="hexagon">
              <a:avLst>
                <a:gd name="adj" fmla="val 28444"/>
                <a:gd name="vf" fmla="val 115470"/>
              </a:avLst>
            </a:prstGeom>
            <a:grp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Hexagon 37">
              <a:extLst>
                <a:ext uri="{FF2B5EF4-FFF2-40B4-BE49-F238E27FC236}">
                  <a16:creationId xmlns:a16="http://schemas.microsoft.com/office/drawing/2014/main" id="{CD6F7A81-B402-A6BF-3520-DC736AFF8802}"/>
                </a:ext>
              </a:extLst>
            </p:cNvPr>
            <p:cNvSpPr/>
            <p:nvPr/>
          </p:nvSpPr>
          <p:spPr>
            <a:xfrm rot="25787">
              <a:off x="7236683" y="2247700"/>
              <a:ext cx="1098653" cy="947115"/>
            </a:xfrm>
            <a:prstGeom prst="hexagon">
              <a:avLst>
                <a:gd name="adj" fmla="val 30502"/>
                <a:gd name="vf" fmla="val 115470"/>
              </a:avLst>
            </a:prstGeom>
            <a:grp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0" name="TextBox 39">
            <a:extLst>
              <a:ext uri="{FF2B5EF4-FFF2-40B4-BE49-F238E27FC236}">
                <a16:creationId xmlns:a16="http://schemas.microsoft.com/office/drawing/2014/main" id="{0999EAE3-F7DC-13C2-BB3A-CED3FB516FF1}"/>
              </a:ext>
            </a:extLst>
          </p:cNvPr>
          <p:cNvSpPr txBox="1"/>
          <p:nvPr/>
        </p:nvSpPr>
        <p:spPr>
          <a:xfrm>
            <a:off x="4641156" y="1518295"/>
            <a:ext cx="2633220" cy="523220"/>
          </a:xfrm>
          <a:prstGeom prst="rect">
            <a:avLst/>
          </a:prstGeom>
          <a:solidFill>
            <a:schemeClr val="bg1"/>
          </a:solidFill>
        </p:spPr>
        <p:txBody>
          <a:bodyPr wrap="square" rtlCol="0">
            <a:spAutoFit/>
          </a:bodyPr>
          <a:lstStyle/>
          <a:p>
            <a:pPr algn="ctr"/>
            <a:r>
              <a:rPr lang="en-US" sz="2800" dirty="0">
                <a:ea typeface="Calibri"/>
                <a:cs typeface="Calibri"/>
              </a:rPr>
              <a:t>Human Errors</a:t>
            </a:r>
            <a:endParaRPr lang="en-US" sz="2800" dirty="0"/>
          </a:p>
        </p:txBody>
      </p:sp>
      <p:sp>
        <p:nvSpPr>
          <p:cNvPr id="42" name="TextBox 41">
            <a:extLst>
              <a:ext uri="{FF2B5EF4-FFF2-40B4-BE49-F238E27FC236}">
                <a16:creationId xmlns:a16="http://schemas.microsoft.com/office/drawing/2014/main" id="{6F484952-7329-1709-722E-D394EC9C3B62}"/>
              </a:ext>
            </a:extLst>
          </p:cNvPr>
          <p:cNvSpPr txBox="1"/>
          <p:nvPr/>
        </p:nvSpPr>
        <p:spPr>
          <a:xfrm>
            <a:off x="2591561" y="2073397"/>
            <a:ext cx="6732409" cy="800219"/>
          </a:xfrm>
          <a:prstGeom prst="rect">
            <a:avLst/>
          </a:prstGeom>
          <a:noFill/>
        </p:spPr>
        <p:txBody>
          <a:bodyPr wrap="square">
            <a:spAutoFit/>
          </a:bodyPr>
          <a:lstStyle/>
          <a:p>
            <a:pPr marL="285750" indent="-285750">
              <a:spcAft>
                <a:spcPts val="1000"/>
              </a:spcAft>
              <a:buFont typeface="Wingdings" pitchFamily="2" charset="2"/>
              <a:buChar char="Ø"/>
            </a:pPr>
            <a:r>
              <a:rPr lang="en-US" dirty="0">
                <a:ea typeface="Calibri"/>
                <a:cs typeface="Calibri"/>
              </a:rPr>
              <a:t>Time consuming &amp; cumbersome process with many complex steps</a:t>
            </a:r>
          </a:p>
          <a:p>
            <a:pPr marL="285750" indent="-285750">
              <a:spcAft>
                <a:spcPts val="1000"/>
              </a:spcAft>
              <a:buFont typeface="Wingdings" pitchFamily="2" charset="2"/>
              <a:buChar char="Ø"/>
            </a:pPr>
            <a:r>
              <a:rPr lang="en-US" dirty="0">
                <a:ea typeface="Calibri"/>
                <a:cs typeface="Calibri"/>
              </a:rPr>
              <a:t>Error prone and requires multiple manual reviews</a:t>
            </a:r>
          </a:p>
        </p:txBody>
      </p:sp>
      <p:sp>
        <p:nvSpPr>
          <p:cNvPr id="44" name="TextBox 43">
            <a:extLst>
              <a:ext uri="{FF2B5EF4-FFF2-40B4-BE49-F238E27FC236}">
                <a16:creationId xmlns:a16="http://schemas.microsoft.com/office/drawing/2014/main" id="{41D4940A-D902-F75F-3B33-02370106A6B8}"/>
              </a:ext>
            </a:extLst>
          </p:cNvPr>
          <p:cNvSpPr txBox="1"/>
          <p:nvPr/>
        </p:nvSpPr>
        <p:spPr>
          <a:xfrm>
            <a:off x="543508" y="3531996"/>
            <a:ext cx="3479352" cy="523220"/>
          </a:xfrm>
          <a:prstGeom prst="rect">
            <a:avLst/>
          </a:prstGeom>
          <a:solidFill>
            <a:schemeClr val="bg1"/>
          </a:solidFill>
        </p:spPr>
        <p:txBody>
          <a:bodyPr wrap="square">
            <a:spAutoFit/>
          </a:bodyPr>
          <a:lstStyle/>
          <a:p>
            <a:pPr algn="ctr"/>
            <a:r>
              <a:rPr lang="en-US" sz="2800">
                <a:ea typeface="Calibri"/>
                <a:cs typeface="Calibri"/>
              </a:rPr>
              <a:t>Unstructured Content</a:t>
            </a:r>
          </a:p>
        </p:txBody>
      </p:sp>
      <p:sp>
        <p:nvSpPr>
          <p:cNvPr id="46" name="TextBox 45">
            <a:extLst>
              <a:ext uri="{FF2B5EF4-FFF2-40B4-BE49-F238E27FC236}">
                <a16:creationId xmlns:a16="http://schemas.microsoft.com/office/drawing/2014/main" id="{A38BB01F-A803-4FB2-6C15-2E0F89AF9BD4}"/>
              </a:ext>
            </a:extLst>
          </p:cNvPr>
          <p:cNvSpPr txBox="1"/>
          <p:nvPr/>
        </p:nvSpPr>
        <p:spPr>
          <a:xfrm>
            <a:off x="552611" y="4152912"/>
            <a:ext cx="3479352" cy="1354217"/>
          </a:xfrm>
          <a:prstGeom prst="rect">
            <a:avLst/>
          </a:prstGeom>
          <a:noFill/>
        </p:spPr>
        <p:txBody>
          <a:bodyPr wrap="square">
            <a:spAutoFit/>
          </a:bodyPr>
          <a:lstStyle/>
          <a:p>
            <a:pPr marL="285750" indent="-285750">
              <a:spcAft>
                <a:spcPts val="1000"/>
              </a:spcAft>
              <a:buFont typeface="Wingdings" pitchFamily="2" charset="2"/>
              <a:buChar char="Ø"/>
            </a:pPr>
            <a:r>
              <a:rPr lang="en-US" dirty="0">
                <a:ea typeface="Calibri"/>
                <a:cs typeface="Calibri"/>
              </a:rPr>
              <a:t>No plug &amp; play, off-the shelf Named Entity </a:t>
            </a:r>
            <a:r>
              <a:rPr lang="en-US" dirty="0" err="1">
                <a:ea typeface="Calibri"/>
                <a:cs typeface="Calibri"/>
              </a:rPr>
              <a:t>Recog</a:t>
            </a:r>
            <a:r>
              <a:rPr lang="en-US" dirty="0">
                <a:ea typeface="Calibri"/>
                <a:cs typeface="Calibri"/>
              </a:rPr>
              <a:t>. models</a:t>
            </a:r>
          </a:p>
          <a:p>
            <a:pPr marL="285750" indent="-285750">
              <a:spcAft>
                <a:spcPts val="1000"/>
              </a:spcAft>
              <a:buFont typeface="Wingdings" pitchFamily="2" charset="2"/>
              <a:buChar char="Ø"/>
            </a:pPr>
            <a:r>
              <a:rPr lang="en-US" dirty="0">
                <a:ea typeface="Calibri"/>
                <a:cs typeface="Calibri"/>
              </a:rPr>
              <a:t>Requires pharma domain specific entities</a:t>
            </a:r>
          </a:p>
        </p:txBody>
      </p:sp>
      <p:sp>
        <p:nvSpPr>
          <p:cNvPr id="47" name="TextBox 46">
            <a:extLst>
              <a:ext uri="{FF2B5EF4-FFF2-40B4-BE49-F238E27FC236}">
                <a16:creationId xmlns:a16="http://schemas.microsoft.com/office/drawing/2014/main" id="{D8A81165-A0B1-018D-939D-F272EF9DD4D0}"/>
              </a:ext>
            </a:extLst>
          </p:cNvPr>
          <p:cNvSpPr txBox="1"/>
          <p:nvPr/>
        </p:nvSpPr>
        <p:spPr>
          <a:xfrm>
            <a:off x="7820588" y="3532631"/>
            <a:ext cx="3600989" cy="521951"/>
          </a:xfrm>
          <a:prstGeom prst="rect">
            <a:avLst/>
          </a:prstGeom>
          <a:solidFill>
            <a:schemeClr val="bg1"/>
          </a:solidFill>
        </p:spPr>
        <p:txBody>
          <a:bodyPr wrap="square" rtlCol="0">
            <a:spAutoFit/>
          </a:bodyPr>
          <a:lstStyle/>
          <a:p>
            <a:pPr algn="ctr"/>
            <a:r>
              <a:rPr lang="en-US" sz="2800" dirty="0">
                <a:ea typeface="Calibri"/>
                <a:cs typeface="Calibri"/>
              </a:rPr>
              <a:t>Regulatory Constraints </a:t>
            </a:r>
            <a:endParaRPr lang="en-US" sz="2800" dirty="0"/>
          </a:p>
        </p:txBody>
      </p:sp>
      <p:sp>
        <p:nvSpPr>
          <p:cNvPr id="49" name="TextBox 48">
            <a:extLst>
              <a:ext uri="{FF2B5EF4-FFF2-40B4-BE49-F238E27FC236}">
                <a16:creationId xmlns:a16="http://schemas.microsoft.com/office/drawing/2014/main" id="{BA1CDFB5-5F4C-18B8-515B-ED3E5B00824D}"/>
              </a:ext>
            </a:extLst>
          </p:cNvPr>
          <p:cNvSpPr txBox="1"/>
          <p:nvPr/>
        </p:nvSpPr>
        <p:spPr>
          <a:xfrm>
            <a:off x="7797240" y="4152912"/>
            <a:ext cx="3624337" cy="1605568"/>
          </a:xfrm>
          <a:prstGeom prst="rect">
            <a:avLst/>
          </a:prstGeom>
          <a:noFill/>
        </p:spPr>
        <p:txBody>
          <a:bodyPr wrap="square">
            <a:spAutoFit/>
          </a:bodyPr>
          <a:lstStyle/>
          <a:p>
            <a:pPr marL="285750" indent="-285750">
              <a:spcAft>
                <a:spcPts val="1000"/>
              </a:spcAft>
              <a:buFont typeface="Wingdings" pitchFamily="2" charset="2"/>
              <a:buChar char="Ø"/>
            </a:pPr>
            <a:r>
              <a:rPr lang="en-US" dirty="0">
                <a:ea typeface="Calibri"/>
                <a:cs typeface="Calibri"/>
              </a:rPr>
              <a:t>Complex and rapidly evolving regulations </a:t>
            </a:r>
          </a:p>
          <a:p>
            <a:pPr marL="285750" indent="-285750">
              <a:spcAft>
                <a:spcPts val="1000"/>
              </a:spcAft>
              <a:buFont typeface="Wingdings" pitchFamily="2" charset="2"/>
              <a:buChar char="Ø"/>
            </a:pPr>
            <a:r>
              <a:rPr lang="en-US" dirty="0">
                <a:ea typeface="Calibri"/>
                <a:cs typeface="Calibri"/>
              </a:rPr>
              <a:t>High quality thresholds with stringent re-identification thresholds</a:t>
            </a:r>
          </a:p>
        </p:txBody>
      </p:sp>
      <p:sp>
        <p:nvSpPr>
          <p:cNvPr id="53" name="Chevron 52">
            <a:extLst>
              <a:ext uri="{FF2B5EF4-FFF2-40B4-BE49-F238E27FC236}">
                <a16:creationId xmlns:a16="http://schemas.microsoft.com/office/drawing/2014/main" id="{D2C42E7D-AD5E-F8E7-BC5E-CDAFDF64EA6C}"/>
              </a:ext>
            </a:extLst>
          </p:cNvPr>
          <p:cNvSpPr/>
          <p:nvPr/>
        </p:nvSpPr>
        <p:spPr>
          <a:xfrm rot="16200000">
            <a:off x="5740970" y="2944284"/>
            <a:ext cx="316305" cy="316305"/>
          </a:xfrm>
          <a:prstGeom prst="chevron">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4" name="Chevron 53">
            <a:extLst>
              <a:ext uri="{FF2B5EF4-FFF2-40B4-BE49-F238E27FC236}">
                <a16:creationId xmlns:a16="http://schemas.microsoft.com/office/drawing/2014/main" id="{FE05D2ED-0730-D9C6-FE49-66093270813A}"/>
              </a:ext>
            </a:extLst>
          </p:cNvPr>
          <p:cNvSpPr/>
          <p:nvPr/>
        </p:nvSpPr>
        <p:spPr>
          <a:xfrm>
            <a:off x="7326426" y="4935777"/>
            <a:ext cx="316305" cy="316305"/>
          </a:xfrm>
          <a:prstGeom prst="chevron">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5" name="Chevron 54">
            <a:extLst>
              <a:ext uri="{FF2B5EF4-FFF2-40B4-BE49-F238E27FC236}">
                <a16:creationId xmlns:a16="http://schemas.microsoft.com/office/drawing/2014/main" id="{79CF69D5-2B5A-5F63-5F1A-3F5C6D2C7669}"/>
              </a:ext>
            </a:extLst>
          </p:cNvPr>
          <p:cNvSpPr/>
          <p:nvPr/>
        </p:nvSpPr>
        <p:spPr>
          <a:xfrm rot="10800000">
            <a:off x="4170185" y="4935776"/>
            <a:ext cx="316305" cy="316305"/>
          </a:xfrm>
          <a:prstGeom prst="chevron">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7" name="Graphic 56">
            <a:extLst>
              <a:ext uri="{FF2B5EF4-FFF2-40B4-BE49-F238E27FC236}">
                <a16:creationId xmlns:a16="http://schemas.microsoft.com/office/drawing/2014/main" id="{2C2B37F8-F4DF-DBC0-0A08-B35C6DCEF37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75782" y="3597186"/>
            <a:ext cx="671166" cy="671166"/>
          </a:xfrm>
          <a:prstGeom prst="rect">
            <a:avLst/>
          </a:prstGeom>
        </p:spPr>
      </p:pic>
      <p:pic>
        <p:nvPicPr>
          <p:cNvPr id="59" name="Graphic 58">
            <a:extLst>
              <a:ext uri="{FF2B5EF4-FFF2-40B4-BE49-F238E27FC236}">
                <a16:creationId xmlns:a16="http://schemas.microsoft.com/office/drawing/2014/main" id="{3563DC31-0E3E-933B-701A-0748D422020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11406" y="4754880"/>
            <a:ext cx="663682" cy="663682"/>
          </a:xfrm>
          <a:prstGeom prst="rect">
            <a:avLst/>
          </a:prstGeom>
        </p:spPr>
      </p:pic>
      <p:pic>
        <p:nvPicPr>
          <p:cNvPr id="61" name="Graphic 60">
            <a:extLst>
              <a:ext uri="{FF2B5EF4-FFF2-40B4-BE49-F238E27FC236}">
                <a16:creationId xmlns:a16="http://schemas.microsoft.com/office/drawing/2014/main" id="{80201803-7544-F01E-36C6-DFF9EB525C2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09307" y="4709519"/>
            <a:ext cx="801373" cy="801373"/>
          </a:xfrm>
          <a:prstGeom prst="rect">
            <a:avLst/>
          </a:prstGeom>
        </p:spPr>
      </p:pic>
    </p:spTree>
    <p:extLst>
      <p:ext uri="{BB962C8B-B14F-4D97-AF65-F5344CB8AC3E}">
        <p14:creationId xmlns:p14="http://schemas.microsoft.com/office/powerpoint/2010/main" val="255480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9">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9">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2">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2">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6">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2" grpId="0" build="p"/>
      <p:bldP spid="44" grpId="0" animBg="1"/>
      <p:bldP spid="46" grpId="0" build="p"/>
      <p:bldP spid="47" grpId="0" animBg="1"/>
      <p:bldP spid="49" grpId="0" build="p"/>
      <p:bldP spid="53" grpId="0" animBg="1"/>
      <p:bldP spid="54" grpId="0" animBg="1"/>
      <p:bldP spid="5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75387F-A5DE-FCB5-42C9-F83E1399A2DD}"/>
              </a:ext>
            </a:extLst>
          </p:cNvPr>
          <p:cNvSpPr/>
          <p:nvPr/>
        </p:nvSpPr>
        <p:spPr>
          <a:xfrm>
            <a:off x="0" y="0"/>
            <a:ext cx="12192000" cy="6858000"/>
          </a:xfrm>
          <a:prstGeom prst="rect">
            <a:avLst/>
          </a:prstGeom>
          <a:solidFill>
            <a:srgbClr val="BAE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302EF82-98B4-F8B3-8386-33B166B0031D}"/>
              </a:ext>
            </a:extLst>
          </p:cNvPr>
          <p:cNvSpPr/>
          <p:nvPr/>
        </p:nvSpPr>
        <p:spPr>
          <a:xfrm>
            <a:off x="1446415" y="4102801"/>
            <a:ext cx="4006734" cy="2223480"/>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81868F5-3F36-94B1-7AC8-9D7A6824FB4C}"/>
              </a:ext>
            </a:extLst>
          </p:cNvPr>
          <p:cNvSpPr/>
          <p:nvPr/>
        </p:nvSpPr>
        <p:spPr>
          <a:xfrm>
            <a:off x="6521747" y="1350993"/>
            <a:ext cx="4006734" cy="2223480"/>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6AF3749-5C97-62EE-0211-8FB867D14974}"/>
              </a:ext>
            </a:extLst>
          </p:cNvPr>
          <p:cNvSpPr/>
          <p:nvPr/>
        </p:nvSpPr>
        <p:spPr>
          <a:xfrm>
            <a:off x="6521747" y="4102801"/>
            <a:ext cx="4006734" cy="2223480"/>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1971BD7-4BB9-2C95-11F4-CD9C6A34750F}"/>
              </a:ext>
            </a:extLst>
          </p:cNvPr>
          <p:cNvSpPr/>
          <p:nvPr/>
        </p:nvSpPr>
        <p:spPr>
          <a:xfrm>
            <a:off x="1446415" y="1350993"/>
            <a:ext cx="4006734" cy="2223480"/>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04015AF-5E55-B434-34AE-504DEAEAAF30}"/>
              </a:ext>
            </a:extLst>
          </p:cNvPr>
          <p:cNvSpPr/>
          <p:nvPr/>
        </p:nvSpPr>
        <p:spPr>
          <a:xfrm>
            <a:off x="0" y="-3914"/>
            <a:ext cx="12192000" cy="114850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2" name="Title 1">
            <a:extLst>
              <a:ext uri="{FF2B5EF4-FFF2-40B4-BE49-F238E27FC236}">
                <a16:creationId xmlns:a16="http://schemas.microsoft.com/office/drawing/2014/main" id="{608E498D-C8E5-8E4E-D201-ECCAFD71E73A}"/>
              </a:ext>
            </a:extLst>
          </p:cNvPr>
          <p:cNvSpPr>
            <a:spLocks noGrp="1"/>
          </p:cNvSpPr>
          <p:nvPr>
            <p:ph type="title"/>
          </p:nvPr>
        </p:nvSpPr>
        <p:spPr>
          <a:xfrm>
            <a:off x="295759" y="84616"/>
            <a:ext cx="11600482" cy="1148502"/>
          </a:xfrm>
        </p:spPr>
        <p:txBody>
          <a:bodyPr anchor="t">
            <a:normAutofit/>
          </a:bodyPr>
          <a:lstStyle/>
          <a:p>
            <a:r>
              <a:rPr lang="en-US" sz="3000" dirty="0">
                <a:solidFill>
                  <a:schemeClr val="bg1"/>
                </a:solidFill>
                <a:latin typeface="+mn-lt"/>
                <a:ea typeface="+mj-lt"/>
                <a:cs typeface="+mj-lt"/>
              </a:rPr>
              <a:t>1. Regulatory Constraints: Increasing regulations spike compliance costs and the likely penalties for breaches</a:t>
            </a:r>
          </a:p>
        </p:txBody>
      </p:sp>
      <p:sp>
        <p:nvSpPr>
          <p:cNvPr id="10" name="TextBox 9">
            <a:extLst>
              <a:ext uri="{FF2B5EF4-FFF2-40B4-BE49-F238E27FC236}">
                <a16:creationId xmlns:a16="http://schemas.microsoft.com/office/drawing/2014/main" id="{4E6D16F0-C18B-A603-DF3E-355B46F4E752}"/>
              </a:ext>
            </a:extLst>
          </p:cNvPr>
          <p:cNvSpPr txBox="1"/>
          <p:nvPr/>
        </p:nvSpPr>
        <p:spPr>
          <a:xfrm>
            <a:off x="1663519" y="2743045"/>
            <a:ext cx="3789630" cy="646331"/>
          </a:xfrm>
          <a:prstGeom prst="rect">
            <a:avLst/>
          </a:prstGeom>
          <a:noFill/>
        </p:spPr>
        <p:txBody>
          <a:bodyPr wrap="square">
            <a:spAutoFit/>
          </a:bodyPr>
          <a:lstStyle/>
          <a:p>
            <a:pPr rtl="0"/>
            <a:r>
              <a:rPr lang="en-GB" dirty="0">
                <a:effectLst/>
              </a:rPr>
              <a:t>Typical annual Spends of $2-3 Mn on external vendor costs</a:t>
            </a:r>
          </a:p>
        </p:txBody>
      </p:sp>
      <p:pic>
        <p:nvPicPr>
          <p:cNvPr id="16" name="Graphic 15" descr="Gavel outline">
            <a:extLst>
              <a:ext uri="{FF2B5EF4-FFF2-40B4-BE49-F238E27FC236}">
                <a16:creationId xmlns:a16="http://schemas.microsoft.com/office/drawing/2014/main" id="{FC63E859-9DD9-A1CA-E8A1-3E3226F2CFC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951929" y="1350993"/>
            <a:ext cx="1146370" cy="1146370"/>
          </a:xfrm>
          <a:prstGeom prst="rect">
            <a:avLst/>
          </a:prstGeom>
        </p:spPr>
      </p:pic>
      <p:pic>
        <p:nvPicPr>
          <p:cNvPr id="18" name="Graphic 17" descr="Warning outline">
            <a:extLst>
              <a:ext uri="{FF2B5EF4-FFF2-40B4-BE49-F238E27FC236}">
                <a16:creationId xmlns:a16="http://schemas.microsoft.com/office/drawing/2014/main" id="{48F6A647-79EF-DCBF-23C9-4864ED9E6FA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76597" y="4102801"/>
            <a:ext cx="1146370" cy="1146370"/>
          </a:xfrm>
          <a:prstGeom prst="rect">
            <a:avLst/>
          </a:prstGeom>
        </p:spPr>
      </p:pic>
      <p:pic>
        <p:nvPicPr>
          <p:cNvPr id="20" name="Graphic 19" descr="Coins outline">
            <a:extLst>
              <a:ext uri="{FF2B5EF4-FFF2-40B4-BE49-F238E27FC236}">
                <a16:creationId xmlns:a16="http://schemas.microsoft.com/office/drawing/2014/main" id="{AE013ACB-2939-BB9B-4DEB-BD2270FB45C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876597" y="1352501"/>
            <a:ext cx="1146370" cy="1146370"/>
          </a:xfrm>
          <a:prstGeom prst="rect">
            <a:avLst/>
          </a:prstGeom>
        </p:spPr>
      </p:pic>
      <p:sp>
        <p:nvSpPr>
          <p:cNvPr id="21" name="TextBox 20">
            <a:extLst>
              <a:ext uri="{FF2B5EF4-FFF2-40B4-BE49-F238E27FC236}">
                <a16:creationId xmlns:a16="http://schemas.microsoft.com/office/drawing/2014/main" id="{7BD0CE1C-3525-DD82-D2F7-320D1C235D1D}"/>
              </a:ext>
            </a:extLst>
          </p:cNvPr>
          <p:cNvSpPr txBox="1"/>
          <p:nvPr/>
        </p:nvSpPr>
        <p:spPr>
          <a:xfrm>
            <a:off x="6634530" y="2743045"/>
            <a:ext cx="3789630" cy="646331"/>
          </a:xfrm>
          <a:prstGeom prst="rect">
            <a:avLst/>
          </a:prstGeom>
          <a:noFill/>
        </p:spPr>
        <p:txBody>
          <a:bodyPr wrap="square">
            <a:spAutoFit/>
          </a:bodyPr>
          <a:lstStyle/>
          <a:p>
            <a:pPr rtl="0"/>
            <a:r>
              <a:rPr lang="en-GB" dirty="0">
                <a:effectLst/>
              </a:rPr>
              <a:t>Typical cost of a healthcare breach was $9.2 Mn per incident</a:t>
            </a:r>
          </a:p>
        </p:txBody>
      </p:sp>
      <p:sp>
        <p:nvSpPr>
          <p:cNvPr id="22" name="TextBox 21">
            <a:extLst>
              <a:ext uri="{FF2B5EF4-FFF2-40B4-BE49-F238E27FC236}">
                <a16:creationId xmlns:a16="http://schemas.microsoft.com/office/drawing/2014/main" id="{F27AAE9A-F490-2B02-D512-7AF89A4DF5AB}"/>
              </a:ext>
            </a:extLst>
          </p:cNvPr>
          <p:cNvSpPr txBox="1"/>
          <p:nvPr/>
        </p:nvSpPr>
        <p:spPr>
          <a:xfrm>
            <a:off x="6634530" y="5498244"/>
            <a:ext cx="3789630" cy="646331"/>
          </a:xfrm>
          <a:prstGeom prst="rect">
            <a:avLst/>
          </a:prstGeom>
          <a:noFill/>
        </p:spPr>
        <p:txBody>
          <a:bodyPr wrap="square">
            <a:spAutoFit/>
          </a:bodyPr>
          <a:lstStyle/>
          <a:p>
            <a:pPr rtl="0"/>
            <a:r>
              <a:rPr lang="en-GB" dirty="0">
                <a:effectLst/>
              </a:rPr>
              <a:t>84% increase in healthcare data breaches, impacting 45 million people</a:t>
            </a:r>
          </a:p>
        </p:txBody>
      </p:sp>
      <p:pic>
        <p:nvPicPr>
          <p:cNvPr id="24" name="Graphic 23" descr="Unlock outline">
            <a:extLst>
              <a:ext uri="{FF2B5EF4-FFF2-40B4-BE49-F238E27FC236}">
                <a16:creationId xmlns:a16="http://schemas.microsoft.com/office/drawing/2014/main" id="{440E3DAC-68DF-2DE9-0ED5-01C4C8B5FC1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951929" y="4102801"/>
            <a:ext cx="1146370" cy="1146370"/>
          </a:xfrm>
          <a:prstGeom prst="rect">
            <a:avLst/>
          </a:prstGeom>
        </p:spPr>
      </p:pic>
      <p:sp>
        <p:nvSpPr>
          <p:cNvPr id="25" name="TextBox 24">
            <a:extLst>
              <a:ext uri="{FF2B5EF4-FFF2-40B4-BE49-F238E27FC236}">
                <a16:creationId xmlns:a16="http://schemas.microsoft.com/office/drawing/2014/main" id="{D9D04661-A6D1-FE57-9DDE-F79DCDFEDE32}"/>
              </a:ext>
            </a:extLst>
          </p:cNvPr>
          <p:cNvSpPr txBox="1"/>
          <p:nvPr/>
        </p:nvSpPr>
        <p:spPr>
          <a:xfrm>
            <a:off x="1663519" y="5498244"/>
            <a:ext cx="3789630" cy="646331"/>
          </a:xfrm>
          <a:prstGeom prst="rect">
            <a:avLst/>
          </a:prstGeom>
          <a:noFill/>
        </p:spPr>
        <p:txBody>
          <a:bodyPr wrap="square">
            <a:spAutoFit/>
          </a:bodyPr>
          <a:lstStyle/>
          <a:p>
            <a:pPr rtl="0"/>
            <a:r>
              <a:rPr lang="en-GB" dirty="0">
                <a:effectLst/>
              </a:rPr>
              <a:t>Tech advances &amp; public data spike re-identification risks</a:t>
            </a:r>
          </a:p>
        </p:txBody>
      </p:sp>
      <p:sp>
        <p:nvSpPr>
          <p:cNvPr id="26" name="TextBox 25">
            <a:extLst>
              <a:ext uri="{FF2B5EF4-FFF2-40B4-BE49-F238E27FC236}">
                <a16:creationId xmlns:a16="http://schemas.microsoft.com/office/drawing/2014/main" id="{B34A17F0-5DD6-77C7-971F-F4F4AD678640}"/>
              </a:ext>
            </a:extLst>
          </p:cNvPr>
          <p:cNvSpPr txBox="1"/>
          <p:nvPr/>
        </p:nvSpPr>
        <p:spPr>
          <a:xfrm>
            <a:off x="6717654" y="6533029"/>
            <a:ext cx="5418925" cy="246221"/>
          </a:xfrm>
          <a:prstGeom prst="rect">
            <a:avLst/>
          </a:prstGeom>
          <a:noFill/>
        </p:spPr>
        <p:txBody>
          <a:bodyPr wrap="square">
            <a:spAutoFit/>
          </a:bodyPr>
          <a:lstStyle/>
          <a:p>
            <a:pPr algn="r" rtl="0"/>
            <a:r>
              <a:rPr lang="en-GB" sz="1000" dirty="0">
                <a:effectLst/>
              </a:rPr>
              <a:t>IBM </a:t>
            </a:r>
            <a:r>
              <a:rPr lang="en-GB" sz="1000" dirty="0">
                <a:effectLst/>
                <a:hlinkClick r:id="rId11"/>
              </a:rPr>
              <a:t>Report</a:t>
            </a:r>
            <a:r>
              <a:rPr lang="en-GB" sz="1000" dirty="0">
                <a:effectLst/>
              </a:rPr>
              <a:t> - Cost of a Data breach</a:t>
            </a:r>
          </a:p>
        </p:txBody>
      </p:sp>
    </p:spTree>
    <p:extLst>
      <p:ext uri="{BB962C8B-B14F-4D97-AF65-F5344CB8AC3E}">
        <p14:creationId xmlns:p14="http://schemas.microsoft.com/office/powerpoint/2010/main" val="427908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27" grpId="0" animBg="1"/>
      <p:bldP spid="10" grpId="0"/>
      <p:bldP spid="21" grpId="0"/>
      <p:bldP spid="22" grpId="0"/>
      <p:bldP spid="25" grpId="0"/>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75387F-A5DE-FCB5-42C9-F83E1399A2DD}"/>
              </a:ext>
            </a:extLst>
          </p:cNvPr>
          <p:cNvSpPr/>
          <p:nvPr/>
        </p:nvSpPr>
        <p:spPr>
          <a:xfrm>
            <a:off x="0" y="0"/>
            <a:ext cx="12192000" cy="6858000"/>
          </a:xfrm>
          <a:prstGeom prst="rect">
            <a:avLst/>
          </a:prstGeom>
          <a:solidFill>
            <a:srgbClr val="BAE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ounded Rectangle 49">
            <a:extLst>
              <a:ext uri="{FF2B5EF4-FFF2-40B4-BE49-F238E27FC236}">
                <a16:creationId xmlns:a16="http://schemas.microsoft.com/office/drawing/2014/main" id="{7F03DB9E-17D7-A77F-DC3A-72AE042EB36A}"/>
              </a:ext>
            </a:extLst>
          </p:cNvPr>
          <p:cNvSpPr/>
          <p:nvPr/>
        </p:nvSpPr>
        <p:spPr>
          <a:xfrm>
            <a:off x="7870959" y="2108081"/>
            <a:ext cx="3074715" cy="3786425"/>
          </a:xfrm>
          <a:prstGeom prst="roundRect">
            <a:avLst>
              <a:gd name="adj" fmla="val 3031"/>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04015AF-5E55-B434-34AE-504DEAEAAF30}"/>
              </a:ext>
            </a:extLst>
          </p:cNvPr>
          <p:cNvSpPr/>
          <p:nvPr/>
        </p:nvSpPr>
        <p:spPr>
          <a:xfrm>
            <a:off x="0" y="-3914"/>
            <a:ext cx="12192000" cy="114850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2" name="Title 1">
            <a:extLst>
              <a:ext uri="{FF2B5EF4-FFF2-40B4-BE49-F238E27FC236}">
                <a16:creationId xmlns:a16="http://schemas.microsoft.com/office/drawing/2014/main" id="{608E498D-C8E5-8E4E-D201-ECCAFD71E73A}"/>
              </a:ext>
            </a:extLst>
          </p:cNvPr>
          <p:cNvSpPr>
            <a:spLocks noGrp="1"/>
          </p:cNvSpPr>
          <p:nvPr>
            <p:ph type="title"/>
          </p:nvPr>
        </p:nvSpPr>
        <p:spPr>
          <a:xfrm>
            <a:off x="295758" y="-92445"/>
            <a:ext cx="11788389" cy="1325563"/>
          </a:xfrm>
        </p:spPr>
        <p:txBody>
          <a:bodyPr>
            <a:normAutofit/>
          </a:bodyPr>
          <a:lstStyle/>
          <a:p>
            <a:r>
              <a:rPr lang="en-US" sz="3000" dirty="0">
                <a:solidFill>
                  <a:schemeClr val="bg1"/>
                </a:solidFill>
                <a:latin typeface="+mn-lt"/>
                <a:ea typeface="+mj-lt"/>
                <a:cs typeface="+mj-lt"/>
              </a:rPr>
              <a:t>2. Human Errors: Clinical teams go through a long and cumbersome process for CSR anonymization</a:t>
            </a:r>
          </a:p>
        </p:txBody>
      </p:sp>
      <p:sp>
        <p:nvSpPr>
          <p:cNvPr id="42" name="Rounded Rectangle 41">
            <a:extLst>
              <a:ext uri="{FF2B5EF4-FFF2-40B4-BE49-F238E27FC236}">
                <a16:creationId xmlns:a16="http://schemas.microsoft.com/office/drawing/2014/main" id="{724944C6-7C56-F630-8A22-8758864B1F2D}"/>
              </a:ext>
            </a:extLst>
          </p:cNvPr>
          <p:cNvSpPr/>
          <p:nvPr/>
        </p:nvSpPr>
        <p:spPr>
          <a:xfrm>
            <a:off x="1208372" y="2108081"/>
            <a:ext cx="3074715" cy="3786425"/>
          </a:xfrm>
          <a:prstGeom prst="roundRect">
            <a:avLst>
              <a:gd name="adj" fmla="val 3031"/>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9F4A0751-3B2A-7640-3BD0-24C951BA0D45}"/>
              </a:ext>
            </a:extLst>
          </p:cNvPr>
          <p:cNvSpPr txBox="1"/>
          <p:nvPr/>
        </p:nvSpPr>
        <p:spPr>
          <a:xfrm>
            <a:off x="8233655" y="3452047"/>
            <a:ext cx="2331512" cy="1631216"/>
          </a:xfrm>
          <a:prstGeom prst="rect">
            <a:avLst/>
          </a:prstGeom>
          <a:noFill/>
        </p:spPr>
        <p:txBody>
          <a:bodyPr wrap="square">
            <a:spAutoFit/>
          </a:bodyPr>
          <a:lstStyle/>
          <a:p>
            <a:r>
              <a:rPr lang="en-US" sz="2000" dirty="0">
                <a:cs typeface="Calibri"/>
              </a:rPr>
              <a:t>Time consuming processes with cycle times up to 45 days for each summary document</a:t>
            </a:r>
          </a:p>
        </p:txBody>
      </p:sp>
      <p:pic>
        <p:nvPicPr>
          <p:cNvPr id="30" name="Graphic 29">
            <a:extLst>
              <a:ext uri="{FF2B5EF4-FFF2-40B4-BE49-F238E27FC236}">
                <a16:creationId xmlns:a16="http://schemas.microsoft.com/office/drawing/2014/main" id="{C349B4BA-CB1D-792D-F1B4-F350B4A5FB6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31211" y="2526300"/>
            <a:ext cx="936770" cy="936770"/>
          </a:xfrm>
          <a:prstGeom prst="rect">
            <a:avLst/>
          </a:prstGeom>
        </p:spPr>
      </p:pic>
      <p:sp>
        <p:nvSpPr>
          <p:cNvPr id="14" name="TextBox 13">
            <a:extLst>
              <a:ext uri="{FF2B5EF4-FFF2-40B4-BE49-F238E27FC236}">
                <a16:creationId xmlns:a16="http://schemas.microsoft.com/office/drawing/2014/main" id="{851BD03F-A104-702D-6DD3-6F78924A069D}"/>
              </a:ext>
            </a:extLst>
          </p:cNvPr>
          <p:cNvSpPr txBox="1"/>
          <p:nvPr/>
        </p:nvSpPr>
        <p:spPr>
          <a:xfrm>
            <a:off x="1546094" y="3559674"/>
            <a:ext cx="2396983" cy="1938992"/>
          </a:xfrm>
          <a:prstGeom prst="rect">
            <a:avLst/>
          </a:prstGeom>
          <a:noFill/>
        </p:spPr>
        <p:txBody>
          <a:bodyPr wrap="square">
            <a:spAutoFit/>
          </a:bodyPr>
          <a:lstStyle/>
          <a:p>
            <a:r>
              <a:rPr lang="en-US" sz="2000">
                <a:ea typeface="+mn-lt"/>
                <a:cs typeface="+mn-lt"/>
              </a:rPr>
              <a:t>25+ complex steps in achieving anonymization using different clinical trial management systems</a:t>
            </a:r>
          </a:p>
        </p:txBody>
      </p:sp>
      <p:sp>
        <p:nvSpPr>
          <p:cNvPr id="43" name="Rounded Rectangle 42">
            <a:extLst>
              <a:ext uri="{FF2B5EF4-FFF2-40B4-BE49-F238E27FC236}">
                <a16:creationId xmlns:a16="http://schemas.microsoft.com/office/drawing/2014/main" id="{500EFD49-B749-C8B1-3D5D-AB60F8AB2D57}"/>
              </a:ext>
            </a:extLst>
          </p:cNvPr>
          <p:cNvSpPr/>
          <p:nvPr/>
        </p:nvSpPr>
        <p:spPr>
          <a:xfrm>
            <a:off x="4492483" y="2108081"/>
            <a:ext cx="3074715" cy="3786425"/>
          </a:xfrm>
          <a:prstGeom prst="roundRect">
            <a:avLst>
              <a:gd name="adj" fmla="val 3031"/>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2243C66-672E-0A54-D01A-DAEFEDAA5F11}"/>
              </a:ext>
            </a:extLst>
          </p:cNvPr>
          <p:cNvSpPr txBox="1"/>
          <p:nvPr/>
        </p:nvSpPr>
        <p:spPr>
          <a:xfrm>
            <a:off x="4817521" y="3501251"/>
            <a:ext cx="2534777" cy="2246769"/>
          </a:xfrm>
          <a:prstGeom prst="rect">
            <a:avLst/>
          </a:prstGeom>
          <a:noFill/>
        </p:spPr>
        <p:txBody>
          <a:bodyPr wrap="square">
            <a:spAutoFit/>
          </a:bodyPr>
          <a:lstStyle/>
          <a:p>
            <a:r>
              <a:rPr lang="en-US" sz="2000">
                <a:cs typeface="Calibri"/>
              </a:rPr>
              <a:t>Higher potential for error with data flowing across multiple internal systems, databases and emails for reviews and approvals</a:t>
            </a:r>
          </a:p>
        </p:txBody>
      </p:sp>
      <p:pic>
        <p:nvPicPr>
          <p:cNvPr id="47" name="Graphic 46">
            <a:extLst>
              <a:ext uri="{FF2B5EF4-FFF2-40B4-BE49-F238E27FC236}">
                <a16:creationId xmlns:a16="http://schemas.microsoft.com/office/drawing/2014/main" id="{06F3D81E-8B7A-181F-1567-718E7724BB8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01648" y="2547010"/>
            <a:ext cx="841291" cy="841291"/>
          </a:xfrm>
          <a:prstGeom prst="rect">
            <a:avLst/>
          </a:prstGeom>
        </p:spPr>
      </p:pic>
      <p:pic>
        <p:nvPicPr>
          <p:cNvPr id="49" name="Graphic 48">
            <a:extLst>
              <a:ext uri="{FF2B5EF4-FFF2-40B4-BE49-F238E27FC236}">
                <a16:creationId xmlns:a16="http://schemas.microsoft.com/office/drawing/2014/main" id="{5F82C5D2-71E1-A084-C638-99E9C2698F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33655" y="2640804"/>
            <a:ext cx="689149" cy="689149"/>
          </a:xfrm>
          <a:prstGeom prst="rect">
            <a:avLst/>
          </a:prstGeom>
        </p:spPr>
      </p:pic>
      <p:sp>
        <p:nvSpPr>
          <p:cNvPr id="36" name="Extract 35">
            <a:extLst>
              <a:ext uri="{FF2B5EF4-FFF2-40B4-BE49-F238E27FC236}">
                <a16:creationId xmlns:a16="http://schemas.microsoft.com/office/drawing/2014/main" id="{10563D20-34AD-01FE-DCBC-79718B2176B8}"/>
              </a:ext>
            </a:extLst>
          </p:cNvPr>
          <p:cNvSpPr/>
          <p:nvPr/>
        </p:nvSpPr>
        <p:spPr>
          <a:xfrm rot="5400000">
            <a:off x="4108495" y="4951270"/>
            <a:ext cx="663230" cy="564264"/>
          </a:xfrm>
          <a:prstGeom prst="flowChartExtract">
            <a:avLst/>
          </a:prstGeom>
          <a:solidFill>
            <a:srgbClr val="1F4E79"/>
          </a:solidFill>
          <a:ln>
            <a:no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54" name="Extract 53">
            <a:extLst>
              <a:ext uri="{FF2B5EF4-FFF2-40B4-BE49-F238E27FC236}">
                <a16:creationId xmlns:a16="http://schemas.microsoft.com/office/drawing/2014/main" id="{7CDEB9F8-2C90-D9D3-31E6-582590A32B91}"/>
              </a:ext>
            </a:extLst>
          </p:cNvPr>
          <p:cNvSpPr/>
          <p:nvPr/>
        </p:nvSpPr>
        <p:spPr>
          <a:xfrm rot="5400000">
            <a:off x="7444979" y="4951270"/>
            <a:ext cx="663230" cy="564264"/>
          </a:xfrm>
          <a:prstGeom prst="flowChartExtract">
            <a:avLst/>
          </a:prstGeom>
          <a:solidFill>
            <a:srgbClr val="1F4E79"/>
          </a:solidFill>
          <a:ln>
            <a:no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Tree>
    <p:extLst>
      <p:ext uri="{BB962C8B-B14F-4D97-AF65-F5344CB8AC3E}">
        <p14:creationId xmlns:p14="http://schemas.microsoft.com/office/powerpoint/2010/main" val="2676087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42" grpId="0" animBg="1"/>
      <p:bldP spid="27" grpId="0"/>
      <p:bldP spid="14" grpId="0"/>
      <p:bldP spid="43" grpId="0" animBg="1"/>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C7C661-D019-C5AF-713C-5F8494ECDA1C}"/>
              </a:ext>
            </a:extLst>
          </p:cNvPr>
          <p:cNvSpPr/>
          <p:nvPr/>
        </p:nvSpPr>
        <p:spPr>
          <a:xfrm>
            <a:off x="0" y="0"/>
            <a:ext cx="12192000" cy="6858000"/>
          </a:xfrm>
          <a:prstGeom prst="rect">
            <a:avLst/>
          </a:prstGeom>
          <a:solidFill>
            <a:srgbClr val="BAE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9A8B2E85-B0E2-68C7-263C-3D15C0538B02}"/>
              </a:ext>
            </a:extLst>
          </p:cNvPr>
          <p:cNvSpPr/>
          <p:nvPr/>
        </p:nvSpPr>
        <p:spPr>
          <a:xfrm>
            <a:off x="816219" y="1902620"/>
            <a:ext cx="4089400" cy="3924300"/>
          </a:xfrm>
          <a:prstGeom prst="roundRect">
            <a:avLst>
              <a:gd name="adj" fmla="val 1005"/>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5FE111E-C149-81DF-91F6-FC5ACA746166}"/>
              </a:ext>
            </a:extLst>
          </p:cNvPr>
          <p:cNvSpPr txBox="1"/>
          <p:nvPr/>
        </p:nvSpPr>
        <p:spPr>
          <a:xfrm>
            <a:off x="6096000" y="2039144"/>
            <a:ext cx="4965700" cy="1631216"/>
          </a:xfrm>
          <a:prstGeom prst="rect">
            <a:avLst/>
          </a:prstGeom>
          <a:noFill/>
        </p:spPr>
        <p:txBody>
          <a:bodyPr wrap="square" rtlCol="0">
            <a:spAutoFit/>
          </a:bodyPr>
          <a:lstStyle/>
          <a:p>
            <a:r>
              <a:rPr lang="en-IN" sz="2800" dirty="0"/>
              <a:t>Anonymization</a:t>
            </a:r>
          </a:p>
          <a:p>
            <a:r>
              <a:rPr lang="en-GB" sz="1800" b="0" i="0" dirty="0">
                <a:solidFill>
                  <a:srgbClr val="13151E"/>
                </a:solidFill>
                <a:effectLst/>
              </a:rPr>
              <a:t>Data anonymization is the process of transforming information by removing or encrypting sensitive data (PII or PHI), in order to protect data subjects’ privacy and confidentiality</a:t>
            </a:r>
          </a:p>
        </p:txBody>
      </p:sp>
      <p:sp>
        <p:nvSpPr>
          <p:cNvPr id="5" name="Rectangle 4">
            <a:extLst>
              <a:ext uri="{FF2B5EF4-FFF2-40B4-BE49-F238E27FC236}">
                <a16:creationId xmlns:a16="http://schemas.microsoft.com/office/drawing/2014/main" id="{44EED128-1E77-9881-E05F-9CBAD8B6553E}"/>
              </a:ext>
            </a:extLst>
          </p:cNvPr>
          <p:cNvSpPr/>
          <p:nvPr/>
        </p:nvSpPr>
        <p:spPr>
          <a:xfrm>
            <a:off x="0" y="-3914"/>
            <a:ext cx="12192000" cy="114850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pic>
        <p:nvPicPr>
          <p:cNvPr id="10" name="Graphic 9">
            <a:extLst>
              <a:ext uri="{FF2B5EF4-FFF2-40B4-BE49-F238E27FC236}">
                <a16:creationId xmlns:a16="http://schemas.microsoft.com/office/drawing/2014/main" id="{AC943D2C-3247-C7FF-B028-523F952273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5007" y="2079292"/>
            <a:ext cx="914400" cy="914400"/>
          </a:xfrm>
          <a:prstGeom prst="rect">
            <a:avLst/>
          </a:prstGeom>
        </p:spPr>
      </p:pic>
      <p:sp>
        <p:nvSpPr>
          <p:cNvPr id="13" name="Rounded Rectangle 12">
            <a:extLst>
              <a:ext uri="{FF2B5EF4-FFF2-40B4-BE49-F238E27FC236}">
                <a16:creationId xmlns:a16="http://schemas.microsoft.com/office/drawing/2014/main" id="{3DB052BD-0DB0-1994-E549-31D08BF2CBC7}"/>
              </a:ext>
            </a:extLst>
          </p:cNvPr>
          <p:cNvSpPr/>
          <p:nvPr/>
        </p:nvSpPr>
        <p:spPr>
          <a:xfrm>
            <a:off x="5830276" y="1913733"/>
            <a:ext cx="5231424" cy="3902075"/>
          </a:xfrm>
          <a:prstGeom prst="roundRect">
            <a:avLst>
              <a:gd name="adj" fmla="val 1005"/>
            </a:avLst>
          </a:prstGeom>
          <a:noFill/>
          <a:ln w="19050">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20" name="Graphic 19">
            <a:extLst>
              <a:ext uri="{FF2B5EF4-FFF2-40B4-BE49-F238E27FC236}">
                <a16:creationId xmlns:a16="http://schemas.microsoft.com/office/drawing/2014/main" id="{180F61F7-E73B-6F1F-61E2-387AF1F7E4C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5071825" y="3470285"/>
            <a:ext cx="625950" cy="788970"/>
          </a:xfrm>
          <a:prstGeom prst="rect">
            <a:avLst/>
          </a:prstGeom>
        </p:spPr>
      </p:pic>
      <p:pic>
        <p:nvPicPr>
          <p:cNvPr id="22" name="Graphic 21">
            <a:extLst>
              <a:ext uri="{FF2B5EF4-FFF2-40B4-BE49-F238E27FC236}">
                <a16:creationId xmlns:a16="http://schemas.microsoft.com/office/drawing/2014/main" id="{51E1E01A-2685-A38E-DA1A-EA760A630A5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29706" y="4399722"/>
            <a:ext cx="1008034" cy="1008034"/>
          </a:xfrm>
          <a:prstGeom prst="rect">
            <a:avLst/>
          </a:prstGeom>
        </p:spPr>
      </p:pic>
      <p:sp>
        <p:nvSpPr>
          <p:cNvPr id="24" name="TextBox 23">
            <a:extLst>
              <a:ext uri="{FF2B5EF4-FFF2-40B4-BE49-F238E27FC236}">
                <a16:creationId xmlns:a16="http://schemas.microsoft.com/office/drawing/2014/main" id="{4337C20E-D4AD-CD79-6CF3-46F5172E2EA1}"/>
              </a:ext>
            </a:extLst>
          </p:cNvPr>
          <p:cNvSpPr txBox="1"/>
          <p:nvPr/>
        </p:nvSpPr>
        <p:spPr>
          <a:xfrm>
            <a:off x="972104" y="2061156"/>
            <a:ext cx="2142157" cy="584775"/>
          </a:xfrm>
          <a:prstGeom prst="rect">
            <a:avLst/>
          </a:prstGeom>
          <a:noFill/>
        </p:spPr>
        <p:txBody>
          <a:bodyPr wrap="square">
            <a:spAutoFit/>
          </a:bodyPr>
          <a:lstStyle/>
          <a:p>
            <a:pPr marL="0" indent="0">
              <a:buNone/>
            </a:pPr>
            <a:r>
              <a:rPr lang="en-IN" sz="3200" dirty="0"/>
              <a:t>NLP</a:t>
            </a:r>
          </a:p>
        </p:txBody>
      </p:sp>
      <p:sp>
        <p:nvSpPr>
          <p:cNvPr id="26" name="TextBox 25">
            <a:extLst>
              <a:ext uri="{FF2B5EF4-FFF2-40B4-BE49-F238E27FC236}">
                <a16:creationId xmlns:a16="http://schemas.microsoft.com/office/drawing/2014/main" id="{7DF9C856-8FDA-B241-0CF3-CB6546334BE2}"/>
              </a:ext>
            </a:extLst>
          </p:cNvPr>
          <p:cNvSpPr txBox="1"/>
          <p:nvPr/>
        </p:nvSpPr>
        <p:spPr>
          <a:xfrm>
            <a:off x="1000890" y="2595472"/>
            <a:ext cx="3493879" cy="1200329"/>
          </a:xfrm>
          <a:prstGeom prst="rect">
            <a:avLst/>
          </a:prstGeom>
          <a:noFill/>
        </p:spPr>
        <p:txBody>
          <a:bodyPr wrap="square">
            <a:spAutoFit/>
          </a:bodyPr>
          <a:lstStyle/>
          <a:p>
            <a:pPr marL="0" indent="0">
              <a:buNone/>
            </a:pPr>
            <a:r>
              <a:rPr lang="en-GB" sz="1800" dirty="0">
                <a:cs typeface="Arial" panose="020B0604020202020204" pitchFamily="34" charset="0"/>
              </a:rPr>
              <a:t>P</a:t>
            </a:r>
            <a:r>
              <a:rPr lang="en-GB" sz="1800" b="0" i="0" dirty="0">
                <a:effectLst/>
                <a:cs typeface="Arial" panose="020B0604020202020204" pitchFamily="34" charset="0"/>
              </a:rPr>
              <a:t>rocess of transforming and understanding human language to identify meaningful patterns and new insights</a:t>
            </a:r>
          </a:p>
        </p:txBody>
      </p:sp>
      <p:sp>
        <p:nvSpPr>
          <p:cNvPr id="11" name="Title 1">
            <a:extLst>
              <a:ext uri="{FF2B5EF4-FFF2-40B4-BE49-F238E27FC236}">
                <a16:creationId xmlns:a16="http://schemas.microsoft.com/office/drawing/2014/main" id="{C87A3CE3-D535-5F33-3184-72943B4607A0}"/>
              </a:ext>
            </a:extLst>
          </p:cNvPr>
          <p:cNvSpPr txBox="1">
            <a:spLocks/>
          </p:cNvSpPr>
          <p:nvPr/>
        </p:nvSpPr>
        <p:spPr>
          <a:xfrm>
            <a:off x="282636" y="94650"/>
            <a:ext cx="11604564" cy="9253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dirty="0">
                <a:solidFill>
                  <a:schemeClr val="bg1"/>
                </a:solidFill>
                <a:latin typeface="+mn-lt"/>
                <a:cs typeface="Calibri Light"/>
              </a:rPr>
              <a:t>3. Unstructured Content: Advanced analytics and Natural Language Processing is needed to extract PII entities with high accuracy </a:t>
            </a:r>
          </a:p>
        </p:txBody>
      </p:sp>
      <p:sp>
        <p:nvSpPr>
          <p:cNvPr id="12" name="TextBox 11">
            <a:extLst>
              <a:ext uri="{FF2B5EF4-FFF2-40B4-BE49-F238E27FC236}">
                <a16:creationId xmlns:a16="http://schemas.microsoft.com/office/drawing/2014/main" id="{746D4CF6-A68D-588A-906F-79BA00905525}"/>
              </a:ext>
            </a:extLst>
          </p:cNvPr>
          <p:cNvSpPr txBox="1"/>
          <p:nvPr/>
        </p:nvSpPr>
        <p:spPr>
          <a:xfrm>
            <a:off x="6096000" y="3864770"/>
            <a:ext cx="4965700" cy="1815882"/>
          </a:xfrm>
          <a:prstGeom prst="rect">
            <a:avLst/>
          </a:prstGeom>
          <a:noFill/>
        </p:spPr>
        <p:txBody>
          <a:bodyPr wrap="square" rtlCol="0">
            <a:spAutoFit/>
          </a:bodyPr>
          <a:lstStyle/>
          <a:p>
            <a:r>
              <a:rPr lang="en-GB" sz="2200" dirty="0">
                <a:solidFill>
                  <a:srgbClr val="13151E"/>
                </a:solidFill>
              </a:rPr>
              <a:t>Anonymization Techniques:</a:t>
            </a:r>
          </a:p>
          <a:p>
            <a:pPr marL="285750" indent="-285750">
              <a:buFont typeface="Wingdings" pitchFamily="2" charset="2"/>
              <a:buChar char="Ø"/>
            </a:pPr>
            <a:r>
              <a:rPr lang="en-GB" dirty="0">
                <a:solidFill>
                  <a:srgbClr val="13151E"/>
                </a:solidFill>
              </a:rPr>
              <a:t>Character Masking</a:t>
            </a:r>
          </a:p>
          <a:p>
            <a:pPr marL="285750" indent="-285750">
              <a:buFont typeface="Wingdings" pitchFamily="2" charset="2"/>
              <a:buChar char="Ø"/>
            </a:pPr>
            <a:r>
              <a:rPr lang="en-GB" sz="1800" b="0" i="0" dirty="0">
                <a:solidFill>
                  <a:srgbClr val="13151E"/>
                </a:solidFill>
                <a:effectLst/>
              </a:rPr>
              <a:t>Ps</a:t>
            </a:r>
            <a:r>
              <a:rPr lang="en-GB" dirty="0">
                <a:solidFill>
                  <a:srgbClr val="13151E"/>
                </a:solidFill>
              </a:rPr>
              <a:t>eudonymisation</a:t>
            </a:r>
          </a:p>
          <a:p>
            <a:pPr marL="285750" indent="-285750">
              <a:buFont typeface="Wingdings" pitchFamily="2" charset="2"/>
              <a:buChar char="Ø"/>
            </a:pPr>
            <a:r>
              <a:rPr lang="en-GB" sz="1800" b="0" i="0" dirty="0">
                <a:solidFill>
                  <a:srgbClr val="13151E"/>
                </a:solidFill>
                <a:effectLst/>
              </a:rPr>
              <a:t>Generalization</a:t>
            </a:r>
          </a:p>
          <a:p>
            <a:pPr marL="285750" indent="-285750">
              <a:buFont typeface="Wingdings" pitchFamily="2" charset="2"/>
              <a:buChar char="Ø"/>
            </a:pPr>
            <a:r>
              <a:rPr lang="en-GB" dirty="0">
                <a:solidFill>
                  <a:srgbClr val="13151E"/>
                </a:solidFill>
              </a:rPr>
              <a:t>Swapping</a:t>
            </a:r>
          </a:p>
          <a:p>
            <a:pPr marL="285750" indent="-285750">
              <a:buFont typeface="Wingdings" pitchFamily="2" charset="2"/>
              <a:buChar char="Ø"/>
            </a:pPr>
            <a:r>
              <a:rPr lang="en-GB" dirty="0">
                <a:solidFill>
                  <a:srgbClr val="13151E"/>
                </a:solidFill>
              </a:rPr>
              <a:t>Data perturbation etc</a:t>
            </a:r>
            <a:endParaRPr lang="en-IN" dirty="0"/>
          </a:p>
        </p:txBody>
      </p:sp>
      <p:sp>
        <p:nvSpPr>
          <p:cNvPr id="14" name="TextBox 13">
            <a:extLst>
              <a:ext uri="{FF2B5EF4-FFF2-40B4-BE49-F238E27FC236}">
                <a16:creationId xmlns:a16="http://schemas.microsoft.com/office/drawing/2014/main" id="{470164CB-9E52-2024-EF21-A539A43356CB}"/>
              </a:ext>
            </a:extLst>
          </p:cNvPr>
          <p:cNvSpPr txBox="1"/>
          <p:nvPr/>
        </p:nvSpPr>
        <p:spPr>
          <a:xfrm>
            <a:off x="1000890" y="3972669"/>
            <a:ext cx="3493879" cy="1677382"/>
          </a:xfrm>
          <a:prstGeom prst="rect">
            <a:avLst/>
          </a:prstGeom>
          <a:noFill/>
        </p:spPr>
        <p:txBody>
          <a:bodyPr wrap="square">
            <a:spAutoFit/>
          </a:bodyPr>
          <a:lstStyle/>
          <a:p>
            <a:r>
              <a:rPr lang="en-GB" sz="2200" dirty="0">
                <a:cs typeface="Arial" panose="020B0604020202020204" pitchFamily="34" charset="0"/>
              </a:rPr>
              <a:t> NLP Techniques:</a:t>
            </a:r>
          </a:p>
          <a:p>
            <a:pPr>
              <a:lnSpc>
                <a:spcPct val="150000"/>
              </a:lnSpc>
              <a:buFont typeface="Wingdings" pitchFamily="2" charset="2"/>
              <a:buChar char="Ø"/>
            </a:pPr>
            <a:r>
              <a:rPr lang="en-GB" dirty="0">
                <a:cs typeface="Arial" panose="020B0604020202020204" pitchFamily="34" charset="0"/>
              </a:rPr>
              <a:t>Information Retrieval</a:t>
            </a:r>
          </a:p>
          <a:p>
            <a:pPr>
              <a:buFont typeface="Wingdings" pitchFamily="2" charset="2"/>
              <a:buChar char="Ø"/>
            </a:pPr>
            <a:r>
              <a:rPr lang="en-GB" dirty="0">
                <a:cs typeface="Arial" panose="020B0604020202020204" pitchFamily="34" charset="0"/>
              </a:rPr>
              <a:t>Natural Language Processing</a:t>
            </a:r>
          </a:p>
          <a:p>
            <a:pPr>
              <a:buFont typeface="Wingdings" pitchFamily="2" charset="2"/>
              <a:buChar char="Ø"/>
            </a:pPr>
            <a:r>
              <a:rPr lang="en-GB" dirty="0">
                <a:cs typeface="Arial" panose="020B0604020202020204" pitchFamily="34" charset="0"/>
              </a:rPr>
              <a:t>Information extraction (NER-           Named entity recognition)</a:t>
            </a:r>
            <a:endParaRPr lang="en-IN" dirty="0">
              <a:cs typeface="Arial" panose="020B0604020202020204" pitchFamily="34" charset="0"/>
            </a:endParaRPr>
          </a:p>
        </p:txBody>
      </p:sp>
    </p:spTree>
    <p:extLst>
      <p:ext uri="{BB962C8B-B14F-4D97-AF65-F5344CB8AC3E}">
        <p14:creationId xmlns:p14="http://schemas.microsoft.com/office/powerpoint/2010/main" val="169055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P spid="13" grpId="0" animBg="1"/>
      <p:bldP spid="24" grpId="0"/>
      <p:bldP spid="26" grpId="0"/>
      <p:bldP spid="12"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CC9E43C-9A20-683F-0A3A-1420BAB05DF5}"/>
              </a:ext>
            </a:extLst>
          </p:cNvPr>
          <p:cNvSpPr/>
          <p:nvPr/>
        </p:nvSpPr>
        <p:spPr>
          <a:xfrm>
            <a:off x="0" y="0"/>
            <a:ext cx="12192000" cy="6858000"/>
          </a:xfrm>
          <a:prstGeom prst="rect">
            <a:avLst/>
          </a:prstGeom>
          <a:solidFill>
            <a:srgbClr val="BAE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4C2B802-8861-8D34-327E-72B37C33275C}"/>
              </a:ext>
            </a:extLst>
          </p:cNvPr>
          <p:cNvSpPr/>
          <p:nvPr/>
        </p:nvSpPr>
        <p:spPr>
          <a:xfrm>
            <a:off x="0" y="-8958"/>
            <a:ext cx="12192000" cy="114850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2" name="TextBox 1">
            <a:extLst>
              <a:ext uri="{FF2B5EF4-FFF2-40B4-BE49-F238E27FC236}">
                <a16:creationId xmlns:a16="http://schemas.microsoft.com/office/drawing/2014/main" id="{2B3794DA-13C5-3533-9A96-83956E4FB183}"/>
              </a:ext>
            </a:extLst>
          </p:cNvPr>
          <p:cNvSpPr txBox="1"/>
          <p:nvPr/>
        </p:nvSpPr>
        <p:spPr>
          <a:xfrm>
            <a:off x="358254" y="40759"/>
            <a:ext cx="1143047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000" i="0" dirty="0">
                <a:solidFill>
                  <a:schemeClr val="bg1"/>
                </a:solidFill>
                <a:effectLst/>
                <a:latin typeface="Calibri" panose="020F0502020204030204" pitchFamily="34" charset="0"/>
                <a:cs typeface="Calibri" panose="020F0502020204030204" pitchFamily="34" charset="0"/>
              </a:rPr>
              <a:t>The Solution: </a:t>
            </a:r>
            <a:r>
              <a:rPr lang="en-GB" sz="3000" b="0" i="0" dirty="0">
                <a:solidFill>
                  <a:schemeClr val="bg1"/>
                </a:solidFill>
                <a:effectLst/>
                <a:latin typeface="Calibri" panose="020F0502020204030204" pitchFamily="34" charset="0"/>
                <a:cs typeface="Calibri" panose="020F0502020204030204" pitchFamily="34" charset="0"/>
              </a:rPr>
              <a:t>A measured approach which balances human validation and judgement with analytics and automation</a:t>
            </a:r>
            <a:endParaRPr lang="en-US" sz="3000" dirty="0">
              <a:solidFill>
                <a:schemeClr val="bg1"/>
              </a:solidFill>
              <a:latin typeface="Calibri" panose="020F050202020403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8F4A4A39-9746-11D0-C509-478602DA3899}"/>
              </a:ext>
            </a:extLst>
          </p:cNvPr>
          <p:cNvGrpSpPr/>
          <p:nvPr/>
        </p:nvGrpSpPr>
        <p:grpSpPr>
          <a:xfrm rot="19789495">
            <a:off x="4646203" y="3822723"/>
            <a:ext cx="2523913" cy="2499875"/>
            <a:chOff x="6287781" y="2247700"/>
            <a:chExt cx="2069486" cy="2049775"/>
          </a:xfrm>
          <a:solidFill>
            <a:schemeClr val="bg1"/>
          </a:solidFill>
        </p:grpSpPr>
        <p:sp>
          <p:nvSpPr>
            <p:cNvPr id="10" name="Hexagon 9">
              <a:extLst>
                <a:ext uri="{FF2B5EF4-FFF2-40B4-BE49-F238E27FC236}">
                  <a16:creationId xmlns:a16="http://schemas.microsoft.com/office/drawing/2014/main" id="{8E474953-ADF9-B625-ED6C-0D453EB47E5B}"/>
                </a:ext>
              </a:extLst>
            </p:cNvPr>
            <p:cNvSpPr/>
            <p:nvPr/>
          </p:nvSpPr>
          <p:spPr>
            <a:xfrm rot="97825">
              <a:off x="6287781" y="2801944"/>
              <a:ext cx="1098653" cy="947115"/>
            </a:xfrm>
            <a:prstGeom prst="hexagon">
              <a:avLst>
                <a:gd name="adj" fmla="val 27293"/>
                <a:gd name="vf" fmla="val 115470"/>
              </a:avLst>
            </a:prstGeom>
            <a:grp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Hexagon 13">
              <a:extLst>
                <a:ext uri="{FF2B5EF4-FFF2-40B4-BE49-F238E27FC236}">
                  <a16:creationId xmlns:a16="http://schemas.microsoft.com/office/drawing/2014/main" id="{D9357FB6-7EC0-BD03-3326-928986476FBC}"/>
                </a:ext>
              </a:extLst>
            </p:cNvPr>
            <p:cNvSpPr/>
            <p:nvPr/>
          </p:nvSpPr>
          <p:spPr>
            <a:xfrm>
              <a:off x="7258614" y="3350360"/>
              <a:ext cx="1098653" cy="947115"/>
            </a:xfrm>
            <a:prstGeom prst="hexagon">
              <a:avLst>
                <a:gd name="adj" fmla="val 28444"/>
                <a:gd name="vf" fmla="val 115470"/>
              </a:avLst>
            </a:prstGeom>
            <a:grp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Hexagon 14">
              <a:extLst>
                <a:ext uri="{FF2B5EF4-FFF2-40B4-BE49-F238E27FC236}">
                  <a16:creationId xmlns:a16="http://schemas.microsoft.com/office/drawing/2014/main" id="{837BCA86-43F7-294F-ABA1-EF96D8A10A13}"/>
                </a:ext>
              </a:extLst>
            </p:cNvPr>
            <p:cNvSpPr/>
            <p:nvPr/>
          </p:nvSpPr>
          <p:spPr>
            <a:xfrm rot="25787">
              <a:off x="7236683" y="2247700"/>
              <a:ext cx="1098653" cy="947115"/>
            </a:xfrm>
            <a:prstGeom prst="hexagon">
              <a:avLst>
                <a:gd name="adj" fmla="val 30502"/>
                <a:gd name="vf" fmla="val 115470"/>
              </a:avLst>
            </a:prstGeom>
            <a:grp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A9149505-8347-2DBB-F058-44313414F65F}"/>
              </a:ext>
            </a:extLst>
          </p:cNvPr>
          <p:cNvSpPr txBox="1"/>
          <p:nvPr/>
        </p:nvSpPr>
        <p:spPr>
          <a:xfrm>
            <a:off x="3492466" y="2110138"/>
            <a:ext cx="5207065" cy="774571"/>
          </a:xfrm>
          <a:prstGeom prst="rect">
            <a:avLst/>
          </a:prstGeom>
          <a:noFill/>
        </p:spPr>
        <p:txBody>
          <a:bodyPr wrap="square">
            <a:spAutoFit/>
          </a:bodyPr>
          <a:lstStyle/>
          <a:p>
            <a:pPr marL="285750" indent="-285750">
              <a:spcAft>
                <a:spcPts val="1000"/>
              </a:spcAft>
              <a:buFont typeface="Wingdings" pitchFamily="2" charset="2"/>
              <a:buChar char="Ø"/>
            </a:pPr>
            <a:r>
              <a:rPr lang="en-US" dirty="0">
                <a:ea typeface="Calibri"/>
                <a:cs typeface="Calibri"/>
              </a:rPr>
              <a:t>User-centered solution design</a:t>
            </a:r>
          </a:p>
          <a:p>
            <a:pPr marL="285750" indent="-285750">
              <a:spcAft>
                <a:spcPts val="1000"/>
              </a:spcAft>
              <a:buFont typeface="Wingdings" pitchFamily="2" charset="2"/>
              <a:buChar char="Ø"/>
            </a:pPr>
            <a:r>
              <a:rPr lang="en-US" dirty="0">
                <a:ea typeface="Calibri"/>
                <a:cs typeface="Calibri"/>
              </a:rPr>
              <a:t>Collaborative workflows with user feedback</a:t>
            </a:r>
            <a:endParaRPr lang="en-US" dirty="0"/>
          </a:p>
        </p:txBody>
      </p:sp>
      <p:sp>
        <p:nvSpPr>
          <p:cNvPr id="19" name="TextBox 18">
            <a:extLst>
              <a:ext uri="{FF2B5EF4-FFF2-40B4-BE49-F238E27FC236}">
                <a16:creationId xmlns:a16="http://schemas.microsoft.com/office/drawing/2014/main" id="{6EF85E71-B128-9D82-4D2D-557F91A14A34}"/>
              </a:ext>
            </a:extLst>
          </p:cNvPr>
          <p:cNvSpPr txBox="1"/>
          <p:nvPr/>
        </p:nvSpPr>
        <p:spPr>
          <a:xfrm>
            <a:off x="673621" y="4161648"/>
            <a:ext cx="3651066" cy="2416046"/>
          </a:xfrm>
          <a:prstGeom prst="rect">
            <a:avLst/>
          </a:prstGeom>
          <a:noFill/>
        </p:spPr>
        <p:txBody>
          <a:bodyPr wrap="square">
            <a:spAutoFit/>
          </a:bodyPr>
          <a:lstStyle/>
          <a:p>
            <a:pPr marL="285750" indent="-285750">
              <a:spcAft>
                <a:spcPts val="1000"/>
              </a:spcAft>
              <a:buFont typeface="Wingdings" pitchFamily="2" charset="2"/>
              <a:buChar char="Ø"/>
            </a:pPr>
            <a:r>
              <a:rPr lang="en-US" dirty="0">
                <a:ea typeface="+mn-lt"/>
                <a:cs typeface="+mn-lt"/>
              </a:rPr>
              <a:t>Leveraged open-source tech</a:t>
            </a:r>
            <a:endParaRPr lang="en-US" dirty="0"/>
          </a:p>
          <a:p>
            <a:pPr marL="285750" indent="-285750">
              <a:spcAft>
                <a:spcPts val="1000"/>
              </a:spcAft>
              <a:buFont typeface="Wingdings" pitchFamily="2" charset="2"/>
              <a:buChar char="Ø"/>
            </a:pPr>
            <a:r>
              <a:rPr lang="en-US" dirty="0">
                <a:ea typeface="Calibri"/>
                <a:cs typeface="Calibri"/>
              </a:rPr>
              <a:t>Custom algorithm training for better domain understanding </a:t>
            </a:r>
          </a:p>
          <a:p>
            <a:pPr marL="285750" indent="-285750">
              <a:spcAft>
                <a:spcPts val="1000"/>
              </a:spcAft>
              <a:buFont typeface="Wingdings" pitchFamily="2" charset="2"/>
              <a:buChar char="Ø"/>
            </a:pPr>
            <a:r>
              <a:rPr lang="en-US" dirty="0">
                <a:ea typeface="Calibri"/>
                <a:cs typeface="Calibri"/>
              </a:rPr>
              <a:t>Domain experts helped tailor algorithms for unstructured data</a:t>
            </a:r>
          </a:p>
          <a:p>
            <a:pPr marL="285750" indent="-285750">
              <a:spcAft>
                <a:spcPts val="1000"/>
              </a:spcAft>
              <a:buFont typeface="Wingdings" pitchFamily="2" charset="2"/>
              <a:buChar char="Ø"/>
            </a:pPr>
            <a:r>
              <a:rPr lang="en-US" dirty="0">
                <a:ea typeface="Calibri"/>
                <a:cs typeface="Calibri"/>
              </a:rPr>
              <a:t>Strong &amp; scalable solution capabilities basis past experience</a:t>
            </a:r>
          </a:p>
        </p:txBody>
      </p:sp>
      <p:sp>
        <p:nvSpPr>
          <p:cNvPr id="21" name="TextBox 20">
            <a:extLst>
              <a:ext uri="{FF2B5EF4-FFF2-40B4-BE49-F238E27FC236}">
                <a16:creationId xmlns:a16="http://schemas.microsoft.com/office/drawing/2014/main" id="{576B1D48-865C-2F56-5071-3E010D9670B6}"/>
              </a:ext>
            </a:extLst>
          </p:cNvPr>
          <p:cNvSpPr txBox="1"/>
          <p:nvPr/>
        </p:nvSpPr>
        <p:spPr>
          <a:xfrm>
            <a:off x="8227465" y="4288923"/>
            <a:ext cx="3419759" cy="1882567"/>
          </a:xfrm>
          <a:prstGeom prst="rect">
            <a:avLst/>
          </a:prstGeom>
          <a:noFill/>
        </p:spPr>
        <p:txBody>
          <a:bodyPr wrap="square">
            <a:spAutoFit/>
          </a:bodyPr>
          <a:lstStyle/>
          <a:p>
            <a:pPr marL="285750" indent="-285750">
              <a:spcAft>
                <a:spcPts val="1000"/>
              </a:spcAft>
              <a:buFont typeface="Wingdings" pitchFamily="2" charset="2"/>
              <a:buChar char="Ø"/>
            </a:pPr>
            <a:r>
              <a:rPr lang="en-US" dirty="0">
                <a:ea typeface="Calibri"/>
                <a:cs typeface="Calibri"/>
              </a:rPr>
              <a:t>Regulatory &amp; research community help understand required quality thresholds</a:t>
            </a:r>
            <a:endParaRPr lang="en-US" dirty="0"/>
          </a:p>
          <a:p>
            <a:pPr marL="285750" indent="-285750">
              <a:spcAft>
                <a:spcPts val="1000"/>
              </a:spcAft>
              <a:buFont typeface="Wingdings" pitchFamily="2" charset="2"/>
              <a:buChar char="Ø"/>
            </a:pPr>
            <a:r>
              <a:rPr lang="en-US" dirty="0">
                <a:ea typeface="Calibri"/>
                <a:cs typeface="Calibri"/>
              </a:rPr>
              <a:t>Iterative optimization till the desired EMA and Health Canada controls were met</a:t>
            </a:r>
            <a:endParaRPr lang="en-US" dirty="0"/>
          </a:p>
        </p:txBody>
      </p:sp>
      <p:sp>
        <p:nvSpPr>
          <p:cNvPr id="22" name="Chevron 21">
            <a:extLst>
              <a:ext uri="{FF2B5EF4-FFF2-40B4-BE49-F238E27FC236}">
                <a16:creationId xmlns:a16="http://schemas.microsoft.com/office/drawing/2014/main" id="{125DE61E-13D8-2A4B-0365-96963B304100}"/>
              </a:ext>
            </a:extLst>
          </p:cNvPr>
          <p:cNvSpPr/>
          <p:nvPr/>
        </p:nvSpPr>
        <p:spPr>
          <a:xfrm rot="16200000">
            <a:off x="5888452" y="3183531"/>
            <a:ext cx="316305" cy="316305"/>
          </a:xfrm>
          <a:prstGeom prst="chevron">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Chevron 22">
            <a:extLst>
              <a:ext uri="{FF2B5EF4-FFF2-40B4-BE49-F238E27FC236}">
                <a16:creationId xmlns:a16="http://schemas.microsoft.com/office/drawing/2014/main" id="{D1314F57-AF81-6433-4965-C8EC8533DDE8}"/>
              </a:ext>
            </a:extLst>
          </p:cNvPr>
          <p:cNvSpPr/>
          <p:nvPr/>
        </p:nvSpPr>
        <p:spPr>
          <a:xfrm>
            <a:off x="7473908" y="5175024"/>
            <a:ext cx="316305" cy="316305"/>
          </a:xfrm>
          <a:prstGeom prst="chevron">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Chevron 23">
            <a:extLst>
              <a:ext uri="{FF2B5EF4-FFF2-40B4-BE49-F238E27FC236}">
                <a16:creationId xmlns:a16="http://schemas.microsoft.com/office/drawing/2014/main" id="{CDACCF6F-A3F9-166C-D0F4-186686D082F3}"/>
              </a:ext>
            </a:extLst>
          </p:cNvPr>
          <p:cNvSpPr/>
          <p:nvPr/>
        </p:nvSpPr>
        <p:spPr>
          <a:xfrm rot="10800000">
            <a:off x="4317667" y="5175023"/>
            <a:ext cx="316305" cy="316305"/>
          </a:xfrm>
          <a:prstGeom prst="chevron">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5" name="Graphic 24">
            <a:extLst>
              <a:ext uri="{FF2B5EF4-FFF2-40B4-BE49-F238E27FC236}">
                <a16:creationId xmlns:a16="http://schemas.microsoft.com/office/drawing/2014/main" id="{269DFE05-AB79-3F94-16F7-E30B8954C8B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23264" y="3836433"/>
            <a:ext cx="671166" cy="671166"/>
          </a:xfrm>
          <a:prstGeom prst="rect">
            <a:avLst/>
          </a:prstGeom>
        </p:spPr>
      </p:pic>
      <p:pic>
        <p:nvPicPr>
          <p:cNvPr id="26" name="Graphic 25">
            <a:extLst>
              <a:ext uri="{FF2B5EF4-FFF2-40B4-BE49-F238E27FC236}">
                <a16:creationId xmlns:a16="http://schemas.microsoft.com/office/drawing/2014/main" id="{7E8BC3DD-1052-1A12-B65A-07850E9001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58888" y="4994127"/>
            <a:ext cx="663682" cy="663682"/>
          </a:xfrm>
          <a:prstGeom prst="rect">
            <a:avLst/>
          </a:prstGeom>
        </p:spPr>
      </p:pic>
      <p:pic>
        <p:nvPicPr>
          <p:cNvPr id="27" name="Graphic 26">
            <a:extLst>
              <a:ext uri="{FF2B5EF4-FFF2-40B4-BE49-F238E27FC236}">
                <a16:creationId xmlns:a16="http://schemas.microsoft.com/office/drawing/2014/main" id="{A1FE0683-B77D-ADAC-1E6B-87F3DAFEE73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56789" y="4948766"/>
            <a:ext cx="801373" cy="801373"/>
          </a:xfrm>
          <a:prstGeom prst="rect">
            <a:avLst/>
          </a:prstGeom>
        </p:spPr>
      </p:pic>
      <p:sp>
        <p:nvSpPr>
          <p:cNvPr id="3" name="TextBox 2">
            <a:extLst>
              <a:ext uri="{FF2B5EF4-FFF2-40B4-BE49-F238E27FC236}">
                <a16:creationId xmlns:a16="http://schemas.microsoft.com/office/drawing/2014/main" id="{511070EF-4DA2-ADA3-E240-3923DB36D7DD}"/>
              </a:ext>
            </a:extLst>
          </p:cNvPr>
          <p:cNvSpPr txBox="1"/>
          <p:nvPr/>
        </p:nvSpPr>
        <p:spPr>
          <a:xfrm>
            <a:off x="4521471" y="1518295"/>
            <a:ext cx="3149057" cy="523220"/>
          </a:xfrm>
          <a:prstGeom prst="rect">
            <a:avLst/>
          </a:prstGeom>
          <a:solidFill>
            <a:schemeClr val="bg1"/>
          </a:solidFill>
        </p:spPr>
        <p:txBody>
          <a:bodyPr wrap="square" rtlCol="0">
            <a:spAutoFit/>
          </a:bodyPr>
          <a:lstStyle/>
          <a:p>
            <a:pPr algn="ctr"/>
            <a:r>
              <a:rPr lang="en-US" sz="2800" dirty="0">
                <a:ea typeface="Calibri"/>
                <a:cs typeface="Calibri"/>
              </a:rPr>
              <a:t>Human-in-the Loop</a:t>
            </a:r>
            <a:endParaRPr lang="en-US" sz="2800" dirty="0"/>
          </a:p>
        </p:txBody>
      </p:sp>
      <p:sp>
        <p:nvSpPr>
          <p:cNvPr id="4" name="TextBox 3">
            <a:extLst>
              <a:ext uri="{FF2B5EF4-FFF2-40B4-BE49-F238E27FC236}">
                <a16:creationId xmlns:a16="http://schemas.microsoft.com/office/drawing/2014/main" id="{D391142D-5707-F018-8F4B-413D3B826EE0}"/>
              </a:ext>
            </a:extLst>
          </p:cNvPr>
          <p:cNvSpPr txBox="1"/>
          <p:nvPr/>
        </p:nvSpPr>
        <p:spPr>
          <a:xfrm>
            <a:off x="1007138" y="3531996"/>
            <a:ext cx="3479352" cy="523220"/>
          </a:xfrm>
          <a:prstGeom prst="rect">
            <a:avLst/>
          </a:prstGeom>
          <a:solidFill>
            <a:schemeClr val="bg1"/>
          </a:solidFill>
        </p:spPr>
        <p:txBody>
          <a:bodyPr wrap="square">
            <a:spAutoFit/>
          </a:bodyPr>
          <a:lstStyle/>
          <a:p>
            <a:pPr algn="ctr"/>
            <a:r>
              <a:rPr lang="en-US" sz="2800" dirty="0">
                <a:ea typeface="Calibri"/>
                <a:cs typeface="Calibri"/>
              </a:rPr>
              <a:t>Advanced Analytics</a:t>
            </a:r>
          </a:p>
        </p:txBody>
      </p:sp>
      <p:sp>
        <p:nvSpPr>
          <p:cNvPr id="6" name="TextBox 5">
            <a:extLst>
              <a:ext uri="{FF2B5EF4-FFF2-40B4-BE49-F238E27FC236}">
                <a16:creationId xmlns:a16="http://schemas.microsoft.com/office/drawing/2014/main" id="{CC903CD7-4338-C24E-E03C-1A82927D6A09}"/>
              </a:ext>
            </a:extLst>
          </p:cNvPr>
          <p:cNvSpPr txBox="1"/>
          <p:nvPr/>
        </p:nvSpPr>
        <p:spPr>
          <a:xfrm>
            <a:off x="8103331" y="3532631"/>
            <a:ext cx="3600989" cy="521951"/>
          </a:xfrm>
          <a:prstGeom prst="rect">
            <a:avLst/>
          </a:prstGeom>
          <a:solidFill>
            <a:schemeClr val="bg1"/>
          </a:solidFill>
        </p:spPr>
        <p:txBody>
          <a:bodyPr wrap="square" rtlCol="0">
            <a:spAutoFit/>
          </a:bodyPr>
          <a:lstStyle/>
          <a:p>
            <a:pPr algn="ctr"/>
            <a:r>
              <a:rPr lang="en-US" sz="2800" dirty="0">
                <a:ea typeface="Calibri"/>
                <a:cs typeface="Calibri"/>
              </a:rPr>
              <a:t>Regulatory Compliance</a:t>
            </a:r>
            <a:endParaRPr lang="en-US" sz="2800" dirty="0"/>
          </a:p>
        </p:txBody>
      </p:sp>
    </p:spTree>
    <p:extLst>
      <p:ext uri="{BB962C8B-B14F-4D97-AF65-F5344CB8AC3E}">
        <p14:creationId xmlns:p14="http://schemas.microsoft.com/office/powerpoint/2010/main" val="616775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1" grpId="0"/>
      <p:bldP spid="22" grpId="0" animBg="1"/>
      <p:bldP spid="23" grpId="0" animBg="1"/>
      <p:bldP spid="24" grpId="0" animBg="1"/>
      <p:bldP spid="3" grpId="0" animBg="1"/>
      <p:bldP spid="4"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475053C-23A7-B6EB-6E77-DF234EBDFF06}"/>
              </a:ext>
            </a:extLst>
          </p:cNvPr>
          <p:cNvSpPr/>
          <p:nvPr/>
        </p:nvSpPr>
        <p:spPr>
          <a:xfrm>
            <a:off x="0" y="0"/>
            <a:ext cx="12192000" cy="6858000"/>
          </a:xfrm>
          <a:prstGeom prst="rect">
            <a:avLst/>
          </a:prstGeom>
          <a:solidFill>
            <a:srgbClr val="BAE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BFC729F-42AD-6BEB-5789-900E64AC6106}"/>
              </a:ext>
            </a:extLst>
          </p:cNvPr>
          <p:cNvSpPr/>
          <p:nvPr/>
        </p:nvSpPr>
        <p:spPr>
          <a:xfrm>
            <a:off x="0" y="-8958"/>
            <a:ext cx="12192000" cy="1148502"/>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endParaRPr>
          </a:p>
        </p:txBody>
      </p:sp>
      <p:sp>
        <p:nvSpPr>
          <p:cNvPr id="15" name="Rectangle 14">
            <a:extLst>
              <a:ext uri="{FF2B5EF4-FFF2-40B4-BE49-F238E27FC236}">
                <a16:creationId xmlns:a16="http://schemas.microsoft.com/office/drawing/2014/main" id="{9DB39078-0968-DC40-2283-D87EE6CF6E5D}"/>
              </a:ext>
            </a:extLst>
          </p:cNvPr>
          <p:cNvSpPr/>
          <p:nvPr/>
        </p:nvSpPr>
        <p:spPr>
          <a:xfrm>
            <a:off x="2390007" y="2887569"/>
            <a:ext cx="6025723" cy="1627632"/>
          </a:xfrm>
          <a:prstGeom prst="rect">
            <a:avLst/>
          </a:prstGeom>
          <a:ln>
            <a:solidFill>
              <a:srgbClr val="1F4E79"/>
            </a:solidFill>
            <a:prstDash val="dash"/>
          </a:ln>
        </p:spPr>
        <p:style>
          <a:lnRef idx="2">
            <a:schemeClr val="accent1"/>
          </a:lnRef>
          <a:fillRef idx="1">
            <a:schemeClr val="lt1"/>
          </a:fillRef>
          <a:effectRef idx="0">
            <a:schemeClr val="accent1"/>
          </a:effectRef>
          <a:fontRef idx="minor">
            <a:schemeClr val="dk1"/>
          </a:fontRef>
        </p:style>
        <p:txBody>
          <a:bodyPr rtlCol="0" anchor="t"/>
          <a:lstStyle/>
          <a:p>
            <a:pPr algn="ctr"/>
            <a:r>
              <a:rPr lang="en-IN" b="1">
                <a:solidFill>
                  <a:schemeClr val="tx1"/>
                </a:solidFill>
              </a:rPr>
              <a:t>Unstructured Data Transformation</a:t>
            </a:r>
          </a:p>
        </p:txBody>
      </p:sp>
      <p:sp>
        <p:nvSpPr>
          <p:cNvPr id="5" name="Title 4">
            <a:extLst>
              <a:ext uri="{FF2B5EF4-FFF2-40B4-BE49-F238E27FC236}">
                <a16:creationId xmlns:a16="http://schemas.microsoft.com/office/drawing/2014/main" id="{9FBAE5FE-0983-4838-68B9-15B4CC452165}"/>
              </a:ext>
            </a:extLst>
          </p:cNvPr>
          <p:cNvSpPr>
            <a:spLocks noGrp="1"/>
          </p:cNvSpPr>
          <p:nvPr>
            <p:ph type="title"/>
          </p:nvPr>
        </p:nvSpPr>
        <p:spPr>
          <a:xfrm>
            <a:off x="325428" y="97431"/>
            <a:ext cx="11428768" cy="1042113"/>
          </a:xfrm>
        </p:spPr>
        <p:txBody>
          <a:bodyPr anchor="t">
            <a:normAutofit/>
          </a:bodyPr>
          <a:lstStyle/>
          <a:p>
            <a:r>
              <a:rPr lang="en-US" sz="3000" dirty="0">
                <a:solidFill>
                  <a:schemeClr val="bg1"/>
                </a:solidFill>
                <a:latin typeface="+mn-lt"/>
                <a:cs typeface="Calibri Light"/>
              </a:rPr>
              <a:t>The Anonymization Solution handles structured and unstructured data with iterative risk scoring to ensure compliance</a:t>
            </a:r>
            <a:endParaRPr lang="en-US" sz="3000" dirty="0">
              <a:solidFill>
                <a:schemeClr val="bg1"/>
              </a:solidFill>
              <a:latin typeface="+mn-lt"/>
            </a:endParaRPr>
          </a:p>
        </p:txBody>
      </p:sp>
      <p:sp>
        <p:nvSpPr>
          <p:cNvPr id="2" name="Rectangle 1">
            <a:extLst>
              <a:ext uri="{FF2B5EF4-FFF2-40B4-BE49-F238E27FC236}">
                <a16:creationId xmlns:a16="http://schemas.microsoft.com/office/drawing/2014/main" id="{3ABFAE22-2C69-C593-E54D-DF3B8073F995}"/>
              </a:ext>
            </a:extLst>
          </p:cNvPr>
          <p:cNvSpPr/>
          <p:nvPr/>
        </p:nvSpPr>
        <p:spPr>
          <a:xfrm>
            <a:off x="154789" y="3967667"/>
            <a:ext cx="1505498" cy="1348618"/>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CSR documents</a:t>
            </a:r>
          </a:p>
        </p:txBody>
      </p:sp>
      <p:sp>
        <p:nvSpPr>
          <p:cNvPr id="3" name="Rectangle 2">
            <a:extLst>
              <a:ext uri="{FF2B5EF4-FFF2-40B4-BE49-F238E27FC236}">
                <a16:creationId xmlns:a16="http://schemas.microsoft.com/office/drawing/2014/main" id="{DE873E8A-6727-4A06-AF73-80694D4914C8}"/>
              </a:ext>
            </a:extLst>
          </p:cNvPr>
          <p:cNvSpPr/>
          <p:nvPr/>
        </p:nvSpPr>
        <p:spPr>
          <a:xfrm>
            <a:off x="5402869" y="1639146"/>
            <a:ext cx="2340428" cy="973666"/>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a:solidFill>
                  <a:schemeClr val="tx1"/>
                </a:solidFill>
                <a:cs typeface="Calibri"/>
              </a:rPr>
              <a:t>Reference population </a:t>
            </a:r>
            <a:r>
              <a:rPr lang="en-US" dirty="0">
                <a:solidFill>
                  <a:schemeClr val="tx1"/>
                </a:solidFill>
                <a:cs typeface="Calibri"/>
              </a:rPr>
              <a:t> (data on similar trials)  </a:t>
            </a:r>
          </a:p>
        </p:txBody>
      </p:sp>
      <p:sp>
        <p:nvSpPr>
          <p:cNvPr id="6" name="Rectangle 5">
            <a:extLst>
              <a:ext uri="{FF2B5EF4-FFF2-40B4-BE49-F238E27FC236}">
                <a16:creationId xmlns:a16="http://schemas.microsoft.com/office/drawing/2014/main" id="{627A85CA-62DF-C6A5-930D-57773619483A}"/>
              </a:ext>
            </a:extLst>
          </p:cNvPr>
          <p:cNvSpPr/>
          <p:nvPr/>
        </p:nvSpPr>
        <p:spPr>
          <a:xfrm>
            <a:off x="2535411" y="3210406"/>
            <a:ext cx="1203476" cy="1230049"/>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cs typeface="Calibri"/>
              </a:rPr>
              <a:t>Parsing CSR docs</a:t>
            </a:r>
          </a:p>
        </p:txBody>
      </p:sp>
      <p:sp>
        <p:nvSpPr>
          <p:cNvPr id="7" name="Rectangle 6">
            <a:extLst>
              <a:ext uri="{FF2B5EF4-FFF2-40B4-BE49-F238E27FC236}">
                <a16:creationId xmlns:a16="http://schemas.microsoft.com/office/drawing/2014/main" id="{C757A1B6-1194-678E-190D-9EB6088C60A8}"/>
              </a:ext>
            </a:extLst>
          </p:cNvPr>
          <p:cNvSpPr/>
          <p:nvPr/>
        </p:nvSpPr>
        <p:spPr>
          <a:xfrm>
            <a:off x="3905687" y="3198926"/>
            <a:ext cx="1290481" cy="1241530"/>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cs typeface="Calibri"/>
              </a:rPr>
              <a:t>Entity recognition</a:t>
            </a:r>
          </a:p>
        </p:txBody>
      </p:sp>
      <p:sp>
        <p:nvSpPr>
          <p:cNvPr id="8" name="Rectangle 7">
            <a:extLst>
              <a:ext uri="{FF2B5EF4-FFF2-40B4-BE49-F238E27FC236}">
                <a16:creationId xmlns:a16="http://schemas.microsoft.com/office/drawing/2014/main" id="{61BCAE57-80ED-5EA8-F586-0EFCF01457B4}"/>
              </a:ext>
            </a:extLst>
          </p:cNvPr>
          <p:cNvSpPr/>
          <p:nvPr/>
        </p:nvSpPr>
        <p:spPr>
          <a:xfrm>
            <a:off x="5445169" y="3198925"/>
            <a:ext cx="1290480" cy="1247294"/>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cs typeface="Calibri"/>
              </a:rPr>
              <a:t>Sampling for users to validate </a:t>
            </a:r>
            <a:endParaRPr lang="en-US">
              <a:solidFill>
                <a:schemeClr val="tx1"/>
              </a:solidFill>
            </a:endParaRPr>
          </a:p>
        </p:txBody>
      </p:sp>
      <p:sp>
        <p:nvSpPr>
          <p:cNvPr id="9" name="Rectangle 8">
            <a:extLst>
              <a:ext uri="{FF2B5EF4-FFF2-40B4-BE49-F238E27FC236}">
                <a16:creationId xmlns:a16="http://schemas.microsoft.com/office/drawing/2014/main" id="{23F7B1EA-3C2E-44FF-D89B-41741D7B0769}"/>
              </a:ext>
            </a:extLst>
          </p:cNvPr>
          <p:cNvSpPr/>
          <p:nvPr/>
        </p:nvSpPr>
        <p:spPr>
          <a:xfrm>
            <a:off x="6984650" y="3198925"/>
            <a:ext cx="1203476" cy="1241530"/>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tx1"/>
                </a:solidFill>
                <a:cs typeface="Calibri"/>
              </a:rPr>
              <a:t>Recall calculation</a:t>
            </a:r>
            <a:endParaRPr lang="en-US">
              <a:solidFill>
                <a:schemeClr val="tx1"/>
              </a:solidFill>
            </a:endParaRPr>
          </a:p>
        </p:txBody>
      </p:sp>
      <p:sp>
        <p:nvSpPr>
          <p:cNvPr id="10" name="Rectangle 9">
            <a:extLst>
              <a:ext uri="{FF2B5EF4-FFF2-40B4-BE49-F238E27FC236}">
                <a16:creationId xmlns:a16="http://schemas.microsoft.com/office/drawing/2014/main" id="{E47DF87F-E29F-7858-54FB-188469E1D3C0}"/>
              </a:ext>
            </a:extLst>
          </p:cNvPr>
          <p:cNvSpPr/>
          <p:nvPr/>
        </p:nvSpPr>
        <p:spPr>
          <a:xfrm>
            <a:off x="3922054" y="4939729"/>
            <a:ext cx="2813596" cy="1325563"/>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N" b="1">
                <a:solidFill>
                  <a:schemeClr val="tx1"/>
                </a:solidFill>
                <a:cs typeface="Calibri"/>
              </a:rPr>
              <a:t>Structured data transformation </a:t>
            </a:r>
            <a:endParaRPr lang="en-US" b="1">
              <a:solidFill>
                <a:schemeClr val="tx1"/>
              </a:solidFill>
              <a:cs typeface="Calibri"/>
            </a:endParaRPr>
          </a:p>
        </p:txBody>
      </p:sp>
      <p:sp>
        <p:nvSpPr>
          <p:cNvPr id="12" name="Rectangle 11">
            <a:extLst>
              <a:ext uri="{FF2B5EF4-FFF2-40B4-BE49-F238E27FC236}">
                <a16:creationId xmlns:a16="http://schemas.microsoft.com/office/drawing/2014/main" id="{81497C14-8B47-FEFF-8475-D38322D42F9B}"/>
              </a:ext>
            </a:extLst>
          </p:cNvPr>
          <p:cNvSpPr/>
          <p:nvPr/>
        </p:nvSpPr>
        <p:spPr>
          <a:xfrm>
            <a:off x="7742234" y="4945060"/>
            <a:ext cx="2261766" cy="1325562"/>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N" b="1">
                <a:solidFill>
                  <a:schemeClr val="tx1"/>
                </a:solidFill>
                <a:cs typeface="Calibri"/>
              </a:rPr>
              <a:t>Iterative risk scoring and optimization algorithm</a:t>
            </a:r>
            <a:endParaRPr lang="en-US" b="1">
              <a:solidFill>
                <a:schemeClr val="tx1"/>
              </a:solidFill>
              <a:cs typeface="Calibri"/>
            </a:endParaRPr>
          </a:p>
        </p:txBody>
      </p:sp>
      <p:sp>
        <p:nvSpPr>
          <p:cNvPr id="14" name="Rectangle 13">
            <a:extLst>
              <a:ext uri="{FF2B5EF4-FFF2-40B4-BE49-F238E27FC236}">
                <a16:creationId xmlns:a16="http://schemas.microsoft.com/office/drawing/2014/main" id="{33AA84F8-9118-BA76-C929-7A7DE4B7BB1C}"/>
              </a:ext>
            </a:extLst>
          </p:cNvPr>
          <p:cNvSpPr/>
          <p:nvPr/>
        </p:nvSpPr>
        <p:spPr>
          <a:xfrm>
            <a:off x="10414160" y="4939729"/>
            <a:ext cx="1613297" cy="1337090"/>
          </a:xfrm>
          <a:prstGeom prst="rect">
            <a:avLst/>
          </a:prstGeom>
          <a:solidFill>
            <a:schemeClr val="bg1"/>
          </a:solidFill>
          <a:ln>
            <a:solidFill>
              <a:srgbClr val="1F4E79"/>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N" b="1" dirty="0">
                <a:solidFill>
                  <a:schemeClr val="tx1"/>
                </a:solidFill>
                <a:cs typeface="Calibri"/>
              </a:rPr>
              <a:t>Final risk adjusted CSR document </a:t>
            </a:r>
            <a:endParaRPr lang="en-US" b="1" dirty="0">
              <a:solidFill>
                <a:schemeClr val="tx1"/>
              </a:solidFill>
              <a:cs typeface="Calibri"/>
            </a:endParaRPr>
          </a:p>
        </p:txBody>
      </p:sp>
      <p:cxnSp>
        <p:nvCxnSpPr>
          <p:cNvPr id="19" name="Elbow Connector 18">
            <a:extLst>
              <a:ext uri="{FF2B5EF4-FFF2-40B4-BE49-F238E27FC236}">
                <a16:creationId xmlns:a16="http://schemas.microsoft.com/office/drawing/2014/main" id="{E1B193A1-0AE5-CF51-8C04-EB200FC22CC5}"/>
              </a:ext>
            </a:extLst>
          </p:cNvPr>
          <p:cNvCxnSpPr>
            <a:cxnSpLocks/>
            <a:stCxn id="2" idx="3"/>
            <a:endCxn id="6" idx="1"/>
          </p:cNvCxnSpPr>
          <p:nvPr/>
        </p:nvCxnSpPr>
        <p:spPr>
          <a:xfrm flipV="1">
            <a:off x="1660287" y="3825431"/>
            <a:ext cx="875124" cy="816545"/>
          </a:xfrm>
          <a:prstGeom prst="bentConnector3">
            <a:avLst>
              <a:gd name="adj1" fmla="val 50000"/>
            </a:avLst>
          </a:prstGeom>
          <a:ln w="12700">
            <a:solidFill>
              <a:srgbClr val="1F4E79"/>
            </a:solidFill>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a:extLst>
              <a:ext uri="{FF2B5EF4-FFF2-40B4-BE49-F238E27FC236}">
                <a16:creationId xmlns:a16="http://schemas.microsoft.com/office/drawing/2014/main" id="{7D6674F9-1B3D-6D5F-B868-D865B1C9E567}"/>
              </a:ext>
            </a:extLst>
          </p:cNvPr>
          <p:cNvCxnSpPr>
            <a:cxnSpLocks/>
            <a:stCxn id="2" idx="3"/>
            <a:endCxn id="10" idx="1"/>
          </p:cNvCxnSpPr>
          <p:nvPr/>
        </p:nvCxnSpPr>
        <p:spPr>
          <a:xfrm>
            <a:off x="1660287" y="4641976"/>
            <a:ext cx="2261767" cy="960535"/>
          </a:xfrm>
          <a:prstGeom prst="bentConnector3">
            <a:avLst>
              <a:gd name="adj1" fmla="val 19679"/>
            </a:avLst>
          </a:prstGeom>
          <a:ln w="12700">
            <a:solidFill>
              <a:srgbClr val="1F4E79"/>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19B6DC0B-B2DE-97B0-5A0F-1D5DC9D69636}"/>
              </a:ext>
            </a:extLst>
          </p:cNvPr>
          <p:cNvCxnSpPr>
            <a:cxnSpLocks/>
            <a:stCxn id="10" idx="3"/>
            <a:endCxn id="12" idx="1"/>
          </p:cNvCxnSpPr>
          <p:nvPr/>
        </p:nvCxnSpPr>
        <p:spPr>
          <a:xfrm>
            <a:off x="6735650" y="5602511"/>
            <a:ext cx="1006584" cy="5330"/>
          </a:xfrm>
          <a:prstGeom prst="straightConnector1">
            <a:avLst/>
          </a:prstGeom>
          <a:ln>
            <a:solidFill>
              <a:srgbClr val="1F4E79"/>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3B8B8044-2142-182F-72D4-7DEC841A4B5B}"/>
              </a:ext>
            </a:extLst>
          </p:cNvPr>
          <p:cNvCxnSpPr>
            <a:stCxn id="12" idx="3"/>
            <a:endCxn id="14" idx="1"/>
          </p:cNvCxnSpPr>
          <p:nvPr/>
        </p:nvCxnSpPr>
        <p:spPr>
          <a:xfrm>
            <a:off x="10004000" y="5607841"/>
            <a:ext cx="410160" cy="433"/>
          </a:xfrm>
          <a:prstGeom prst="straightConnector1">
            <a:avLst/>
          </a:prstGeom>
          <a:ln>
            <a:solidFill>
              <a:srgbClr val="1F4E79"/>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583A376C-F3E1-67E5-0774-E15DC5ECC603}"/>
              </a:ext>
            </a:extLst>
          </p:cNvPr>
          <p:cNvCxnSpPr>
            <a:cxnSpLocks/>
            <a:stCxn id="6" idx="3"/>
            <a:endCxn id="7" idx="1"/>
          </p:cNvCxnSpPr>
          <p:nvPr/>
        </p:nvCxnSpPr>
        <p:spPr>
          <a:xfrm flipV="1">
            <a:off x="3738887" y="3819691"/>
            <a:ext cx="166800" cy="5740"/>
          </a:xfrm>
          <a:prstGeom prst="straightConnector1">
            <a:avLst/>
          </a:prstGeom>
          <a:ln>
            <a:solidFill>
              <a:srgbClr val="1F4E79"/>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3BB89438-F59B-3EF0-739D-53F5E90E0147}"/>
              </a:ext>
            </a:extLst>
          </p:cNvPr>
          <p:cNvCxnSpPr>
            <a:cxnSpLocks/>
            <a:stCxn id="7" idx="3"/>
            <a:endCxn id="8" idx="1"/>
          </p:cNvCxnSpPr>
          <p:nvPr/>
        </p:nvCxnSpPr>
        <p:spPr>
          <a:xfrm>
            <a:off x="5196168" y="3819691"/>
            <a:ext cx="249001" cy="2881"/>
          </a:xfrm>
          <a:prstGeom prst="straightConnector1">
            <a:avLst/>
          </a:prstGeom>
          <a:ln>
            <a:solidFill>
              <a:srgbClr val="1F4E79"/>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82EBBDB-9C8A-AB09-1B9F-B52006F9F704}"/>
              </a:ext>
            </a:extLst>
          </p:cNvPr>
          <p:cNvSpPr txBox="1"/>
          <p:nvPr/>
        </p:nvSpPr>
        <p:spPr>
          <a:xfrm>
            <a:off x="-139560" y="3653237"/>
            <a:ext cx="2267856" cy="369332"/>
          </a:xfrm>
          <a:prstGeom prst="rect">
            <a:avLst/>
          </a:prstGeom>
          <a:noFill/>
        </p:spPr>
        <p:txBody>
          <a:bodyPr wrap="square">
            <a:spAutoFit/>
          </a:bodyPr>
          <a:lstStyle/>
          <a:p>
            <a:pPr algn="ctr"/>
            <a:r>
              <a:rPr lang="en-US" b="1">
                <a:solidFill>
                  <a:schemeClr val="tx1"/>
                </a:solidFill>
                <a:cs typeface="Calibri"/>
              </a:rPr>
              <a:t>User Input </a:t>
            </a:r>
          </a:p>
        </p:txBody>
      </p:sp>
      <p:cxnSp>
        <p:nvCxnSpPr>
          <p:cNvPr id="42" name="Connector: Elbow 41">
            <a:extLst>
              <a:ext uri="{FF2B5EF4-FFF2-40B4-BE49-F238E27FC236}">
                <a16:creationId xmlns:a16="http://schemas.microsoft.com/office/drawing/2014/main" id="{8F2EF073-4680-2F00-8C2B-788C485DE3D4}"/>
              </a:ext>
            </a:extLst>
          </p:cNvPr>
          <p:cNvCxnSpPr>
            <a:cxnSpLocks/>
            <a:stCxn id="9" idx="3"/>
            <a:endCxn id="12" idx="0"/>
          </p:cNvCxnSpPr>
          <p:nvPr/>
        </p:nvCxnSpPr>
        <p:spPr>
          <a:xfrm>
            <a:off x="8188126" y="3819690"/>
            <a:ext cx="684991" cy="1125370"/>
          </a:xfrm>
          <a:prstGeom prst="bentConnector2">
            <a:avLst/>
          </a:prstGeom>
          <a:ln>
            <a:solidFill>
              <a:srgbClr val="1F4E79"/>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or: Elbow 49">
            <a:extLst>
              <a:ext uri="{FF2B5EF4-FFF2-40B4-BE49-F238E27FC236}">
                <a16:creationId xmlns:a16="http://schemas.microsoft.com/office/drawing/2014/main" id="{47145C46-F914-64A9-1079-1DE5CFC3E85B}"/>
              </a:ext>
            </a:extLst>
          </p:cNvPr>
          <p:cNvCxnSpPr>
            <a:stCxn id="3" idx="3"/>
            <a:endCxn id="12" idx="0"/>
          </p:cNvCxnSpPr>
          <p:nvPr/>
        </p:nvCxnSpPr>
        <p:spPr>
          <a:xfrm>
            <a:off x="7743297" y="2125979"/>
            <a:ext cx="1129820" cy="2819081"/>
          </a:xfrm>
          <a:prstGeom prst="bentConnector2">
            <a:avLst/>
          </a:prstGeom>
          <a:ln>
            <a:solidFill>
              <a:srgbClr val="1F4E79"/>
            </a:solidFill>
            <a:tailEnd type="triangle"/>
          </a:ln>
        </p:spPr>
        <p:style>
          <a:lnRef idx="1">
            <a:schemeClr val="accent1"/>
          </a:lnRef>
          <a:fillRef idx="0">
            <a:schemeClr val="accent1"/>
          </a:fillRef>
          <a:effectRef idx="0">
            <a:schemeClr val="accent1"/>
          </a:effectRef>
          <a:fontRef idx="minor">
            <a:schemeClr val="tx1"/>
          </a:fontRef>
        </p:style>
      </p:cxnSp>
      <p:cxnSp>
        <p:nvCxnSpPr>
          <p:cNvPr id="76" name="Connector: Elbow 75">
            <a:extLst>
              <a:ext uri="{FF2B5EF4-FFF2-40B4-BE49-F238E27FC236}">
                <a16:creationId xmlns:a16="http://schemas.microsoft.com/office/drawing/2014/main" id="{11417333-B0F4-F9C1-6183-F4F70A71EF39}"/>
              </a:ext>
            </a:extLst>
          </p:cNvPr>
          <p:cNvCxnSpPr>
            <a:cxnSpLocks/>
          </p:cNvCxnSpPr>
          <p:nvPr/>
        </p:nvCxnSpPr>
        <p:spPr>
          <a:xfrm rot="5400000" flipH="1" flipV="1">
            <a:off x="2234361" y="799157"/>
            <a:ext cx="1841688" cy="4495331"/>
          </a:xfrm>
          <a:prstGeom prst="bentConnector2">
            <a:avLst/>
          </a:prstGeom>
          <a:ln>
            <a:solidFill>
              <a:srgbClr val="1F4E79"/>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nector: Elbow 77">
            <a:extLst>
              <a:ext uri="{FF2B5EF4-FFF2-40B4-BE49-F238E27FC236}">
                <a16:creationId xmlns:a16="http://schemas.microsoft.com/office/drawing/2014/main" id="{FC124E95-637A-4092-90D9-EE751CA7741F}"/>
              </a:ext>
            </a:extLst>
          </p:cNvPr>
          <p:cNvCxnSpPr>
            <a:stCxn id="8" idx="3"/>
          </p:cNvCxnSpPr>
          <p:nvPr/>
        </p:nvCxnSpPr>
        <p:spPr>
          <a:xfrm flipV="1">
            <a:off x="6735649" y="3819690"/>
            <a:ext cx="249001" cy="2882"/>
          </a:xfrm>
          <a:prstGeom prst="bentConnector3">
            <a:avLst/>
          </a:prstGeom>
          <a:ln>
            <a:solidFill>
              <a:srgbClr val="1F4E79"/>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742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3" grpId="0" animBg="1"/>
      <p:bldP spid="6" grpId="0" animBg="1"/>
      <p:bldP spid="7" grpId="0" animBg="1"/>
      <p:bldP spid="8" grpId="0" animBg="1"/>
      <p:bldP spid="9" grpId="0" animBg="1"/>
      <p:bldP spid="10" grpId="0" animBg="1"/>
      <p:bldP spid="12" grpId="0" animBg="1"/>
      <p:bldP spid="14" grpId="0" animBg="1"/>
      <p:bldP spid="13" grpId="0"/>
      <p:bldP spid="13"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45996507556124AA37442761064DA98" ma:contentTypeVersion="16" ma:contentTypeDescription="Create a new document." ma:contentTypeScope="" ma:versionID="158118cd4eed1f3979a4fca8e71fd3e1">
  <xsd:schema xmlns:xsd="http://www.w3.org/2001/XMLSchema" xmlns:xs="http://www.w3.org/2001/XMLSchema" xmlns:p="http://schemas.microsoft.com/office/2006/metadata/properties" xmlns:ns2="79575e5e-bc83-4918-9c9f-9035bdab1906" xmlns:ns3="de0f158a-656d-4860-83e9-a4dfdef4f99b" targetNamespace="http://schemas.microsoft.com/office/2006/metadata/properties" ma:root="true" ma:fieldsID="5be065680b3ba872193e0050861fe1e3" ns2:_="" ns3:_="">
    <xsd:import namespace="79575e5e-bc83-4918-9c9f-9035bdab1906"/>
    <xsd:import namespace="de0f158a-656d-4860-83e9-a4dfdef4f99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575e5e-bc83-4918-9c9f-9035bdab19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49e3c31-ed93-422f-85c6-5d6f62fb859e"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e0f158a-656d-4860-83e9-a4dfdef4f99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aa1931f-ada7-4f0c-8cc7-d6726d2e98d9}" ma:internalName="TaxCatchAll" ma:showField="CatchAllData" ma:web="de0f158a-656d-4860-83e9-a4dfdef4f9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de0f158a-656d-4860-83e9-a4dfdef4f99b">
      <UserInfo>
        <DisplayName>Nutan B</DisplayName>
        <AccountId>15</AccountId>
        <AccountType/>
      </UserInfo>
      <UserInfo>
        <DisplayName>Santosh Shevade</DisplayName>
        <AccountId>273</AccountId>
        <AccountType/>
      </UserInfo>
    </SharedWithUsers>
    <MediaLengthInSeconds xmlns="79575e5e-bc83-4918-9c9f-9035bdab1906" xsi:nil="true"/>
    <TaxCatchAll xmlns="de0f158a-656d-4860-83e9-a4dfdef4f99b" xsi:nil="true"/>
    <lcf76f155ced4ddcb4097134ff3c332f xmlns="79575e5e-bc83-4918-9c9f-9035bdab190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8E38BA7-62F2-426C-A8CB-9FDCB3E95F99}">
  <ds:schemaRefs>
    <ds:schemaRef ds:uri="http://schemas.microsoft.com/sharepoint/v3/contenttype/forms"/>
  </ds:schemaRefs>
</ds:datastoreItem>
</file>

<file path=customXml/itemProps2.xml><?xml version="1.0" encoding="utf-8"?>
<ds:datastoreItem xmlns:ds="http://schemas.openxmlformats.org/officeDocument/2006/customXml" ds:itemID="{BDFD6439-855A-4051-9847-B6DA59B19FB6}"/>
</file>

<file path=customXml/itemProps3.xml><?xml version="1.0" encoding="utf-8"?>
<ds:datastoreItem xmlns:ds="http://schemas.openxmlformats.org/officeDocument/2006/customXml" ds:itemID="{BCEDEFCB-9C1E-4F4C-9B30-F4D75F513184}">
  <ds:schemaRefs>
    <ds:schemaRef ds:uri="http://schemas.microsoft.com/office/2006/metadata/properties"/>
    <ds:schemaRef ds:uri="http://purl.org/dc/dcmitype/"/>
    <ds:schemaRef ds:uri="64554876-a100-4c7c-ae8f-0812e3de5346"/>
    <ds:schemaRef ds:uri="http://purl.org/dc/elements/1.1/"/>
    <ds:schemaRef ds:uri="http://purl.org/dc/terms/"/>
    <ds:schemaRef ds:uri="d00b8eba-f04d-4bac-a7f0-b2ce9374e7e8"/>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0</TotalTime>
  <Words>851</Words>
  <Application>Microsoft Macintosh PowerPoint</Application>
  <PresentationFormat>Widescreen</PresentationFormat>
  <Paragraphs>113</Paragraphs>
  <Slides>13</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-apple-system</vt:lpstr>
      <vt:lpstr>Arial</vt:lpstr>
      <vt:lpstr>Calibri</vt:lpstr>
      <vt:lpstr>Calibri Light</vt:lpstr>
      <vt:lpstr>Helvetica</vt:lpstr>
      <vt:lpstr>Nunito Sans</vt:lpstr>
      <vt:lpstr>Segoe UI</vt:lpstr>
      <vt:lpstr>Wingdings</vt:lpstr>
      <vt:lpstr>Office Theme</vt:lpstr>
      <vt:lpstr>A human-in-loop analytics driven approach for anonymization &amp; redaction of clinical data submissions</vt:lpstr>
      <vt:lpstr>PowerPoint Presentation</vt:lpstr>
      <vt:lpstr>Anonymizing Clinical Study Reports (CSR) with the right balance of Privacy and Transparency is challenging</vt:lpstr>
      <vt:lpstr>  </vt:lpstr>
      <vt:lpstr>1. Regulatory Constraints: Increasing regulations spike compliance costs and the likely penalties for breaches</vt:lpstr>
      <vt:lpstr>2. Human Errors: Clinical teams go through a long and cumbersome process for CSR anonymization</vt:lpstr>
      <vt:lpstr>PowerPoint Presentation</vt:lpstr>
      <vt:lpstr>PowerPoint Presentation</vt:lpstr>
      <vt:lpstr>The Anonymization Solution handles structured and unstructured data with iterative risk scoring to ensure compliance</vt:lpstr>
      <vt:lpstr>Here’s a sneak-peek of the Anonymization Solution</vt:lpstr>
      <vt:lpstr>What did we learn from implementing such solutions for clients?</vt:lpstr>
      <vt:lpstr>Where are we headed? Solutions must be geared for more attacks, tightening regulations, and regional variations</vt:lpstr>
      <vt:lpstr>Please share your session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privacy vs transparency</dc:title>
  <dc:creator/>
  <cp:lastModifiedBy>Ganes Kesari</cp:lastModifiedBy>
  <cp:revision>2</cp:revision>
  <dcterms:created xsi:type="dcterms:W3CDTF">2022-06-17T04:59:18Z</dcterms:created>
  <dcterms:modified xsi:type="dcterms:W3CDTF">2022-08-16T21:34:10Z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0x010100E45996507556124AA37442761064DA98</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y fmtid="{D5CDD505-2E9C-101B-9397-08002B2CF9AE}" pid="6" name="MediaServiceImageTags">
    <vt:lpwstr/>
  </property>
</Properties>
</file>