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41"/>
  </p:notesMasterIdLst>
  <p:handoutMasterIdLst>
    <p:handoutMasterId r:id="rId42"/>
  </p:handoutMasterIdLst>
  <p:sldIdLst>
    <p:sldId id="2145705741" r:id="rId6"/>
    <p:sldId id="2347" r:id="rId7"/>
    <p:sldId id="2145705734" r:id="rId8"/>
    <p:sldId id="2145705798" r:id="rId9"/>
    <p:sldId id="258" r:id="rId10"/>
    <p:sldId id="2145705842" r:id="rId11"/>
    <p:sldId id="2145705856" r:id="rId12"/>
    <p:sldId id="2145705857" r:id="rId13"/>
    <p:sldId id="2145705855" r:id="rId14"/>
    <p:sldId id="2145705799" r:id="rId15"/>
    <p:sldId id="2145705736" r:id="rId16"/>
    <p:sldId id="2346" r:id="rId17"/>
    <p:sldId id="538" r:id="rId18"/>
    <p:sldId id="551" r:id="rId19"/>
    <p:sldId id="552" r:id="rId20"/>
    <p:sldId id="532" r:id="rId21"/>
    <p:sldId id="589" r:id="rId22"/>
    <p:sldId id="539" r:id="rId23"/>
    <p:sldId id="587" r:id="rId24"/>
    <p:sldId id="557" r:id="rId25"/>
    <p:sldId id="565" r:id="rId26"/>
    <p:sldId id="570" r:id="rId27"/>
    <p:sldId id="2145705847" r:id="rId28"/>
    <p:sldId id="2145705848" r:id="rId29"/>
    <p:sldId id="2145705844" r:id="rId30"/>
    <p:sldId id="2145705845" r:id="rId31"/>
    <p:sldId id="2145705846" r:id="rId32"/>
    <p:sldId id="2145705843" r:id="rId33"/>
    <p:sldId id="2145705850" r:id="rId34"/>
    <p:sldId id="2145705852" r:id="rId35"/>
    <p:sldId id="2145705851" r:id="rId36"/>
    <p:sldId id="579" r:id="rId37"/>
    <p:sldId id="2145705801" r:id="rId38"/>
    <p:sldId id="2145705849" r:id="rId39"/>
    <p:sldId id="2145705854"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ierer, Barbara E.,M.D." initials="BBE" lastIdx="105" clrIdx="0"/>
  <p:cmAuthor id="2" name="White, Sarah Alicia" initials="WSA" lastIdx="77" clrIdx="1">
    <p:extLst>
      <p:ext uri="{19B8F6BF-5375-455C-9EA6-DF929625EA0E}">
        <p15:presenceInfo xmlns:p15="http://schemas.microsoft.com/office/powerpoint/2012/main" userId="S::sawhite@bwh.harvard.edu::68dd742b-4f41-4b82-a4d3-1e54b712fde1" providerId="AD"/>
      </p:ext>
    </p:extLst>
  </p:cmAuthor>
  <p:cmAuthor id="3" name="Clark, Luther T" initials="CLT" lastIdx="6" clrIdx="2">
    <p:extLst>
      <p:ext uri="{19B8F6BF-5375-455C-9EA6-DF929625EA0E}">
        <p15:presenceInfo xmlns:p15="http://schemas.microsoft.com/office/powerpoint/2012/main" userId="S::clarklut@merck.com::d4a40bfd-ec66-4bbb-960a-a03f7c9f8058" providerId="AD"/>
      </p:ext>
    </p:extLst>
  </p:cmAuthor>
  <p:cmAuthor id="4" name="Meloney, Laura" initials="ML" lastIdx="24" clrIdx="3">
    <p:extLst>
      <p:ext uri="{19B8F6BF-5375-455C-9EA6-DF929625EA0E}">
        <p15:presenceInfo xmlns:p15="http://schemas.microsoft.com/office/powerpoint/2012/main" userId="S::lmeloney@bwh.harvard.edu::b8d8e263-8a35-418d-8f08-c533b66d1e6e" providerId="AD"/>
      </p:ext>
    </p:extLst>
  </p:cmAuthor>
  <p:cmAuthor id="5" name="Ahmed, Hayat" initials="AH" lastIdx="1" clrIdx="4">
    <p:extLst>
      <p:ext uri="{19B8F6BF-5375-455C-9EA6-DF929625EA0E}">
        <p15:presenceInfo xmlns:p15="http://schemas.microsoft.com/office/powerpoint/2012/main" userId="S::hahmed@bwh.harvard.edu::5bc55f66-3d44-4d98-8621-1bfe02324b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0532"/>
    <a:srgbClr val="7F1F5A"/>
    <a:srgbClr val="B2C1CA"/>
    <a:srgbClr val="0033A0"/>
    <a:srgbClr val="003D54"/>
    <a:srgbClr val="2F528F"/>
    <a:srgbClr val="DBE7EE"/>
    <a:srgbClr val="CF1F39"/>
    <a:srgbClr val="A80430"/>
    <a:srgbClr val="012C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338"/>
    <p:restoredTop sz="93842"/>
  </p:normalViewPr>
  <p:slideViewPr>
    <p:cSldViewPr snapToGrid="0" snapToObjects="1">
      <p:cViewPr>
        <p:scale>
          <a:sx n="112" d="100"/>
          <a:sy n="112" d="100"/>
        </p:scale>
        <p:origin x="416" y="160"/>
      </p:cViewPr>
      <p:guideLst/>
    </p:cSldViewPr>
  </p:slideViewPr>
  <p:outlineViewPr>
    <p:cViewPr>
      <p:scale>
        <a:sx n="33" d="100"/>
        <a:sy n="33" d="100"/>
      </p:scale>
      <p:origin x="0" y="-2256"/>
    </p:cViewPr>
  </p:outlineViewPr>
  <p:notesTextViewPr>
    <p:cViewPr>
      <p:scale>
        <a:sx n="1" d="1"/>
        <a:sy n="1" d="1"/>
      </p:scale>
      <p:origin x="0" y="0"/>
    </p:cViewPr>
  </p:notesTextViewPr>
  <p:sorterViewPr>
    <p:cViewPr>
      <p:scale>
        <a:sx n="70" d="100"/>
        <a:sy n="70" d="100"/>
      </p:scale>
      <p:origin x="0" y="0"/>
    </p:cViewPr>
  </p:sorterViewPr>
  <p:notesViewPr>
    <p:cSldViewPr snapToGrid="0" snapToObjects="1">
      <p:cViewPr varScale="1">
        <p:scale>
          <a:sx n="88" d="100"/>
          <a:sy n="88" d="100"/>
        </p:scale>
        <p:origin x="3872"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commentAuthors" Target="commentAuthor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17D654-D9AF-40B5-9656-273B7003D83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AA3E339-55B2-4CB7-AD9C-04C8ED94976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3FAC507-51E9-4A10-B92C-D5C52A1B49D9}" type="datetimeFigureOut">
              <a:rPr lang="en-US" smtClean="0"/>
              <a:t>8/16/22</a:t>
            </a:fld>
            <a:endParaRPr lang="en-US"/>
          </a:p>
        </p:txBody>
      </p:sp>
      <p:sp>
        <p:nvSpPr>
          <p:cNvPr id="4" name="Footer Placeholder 3">
            <a:extLst>
              <a:ext uri="{FF2B5EF4-FFF2-40B4-BE49-F238E27FC236}">
                <a16:creationId xmlns:a16="http://schemas.microsoft.com/office/drawing/2014/main" id="{4BB769AC-D038-4A2F-A931-C7046508D54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3CCF96D-A560-4F9A-9052-608C5AF507C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777C5F-9ED4-4A08-8614-4CED6E2862F7}" type="slidenum">
              <a:rPr lang="en-US" smtClean="0"/>
              <a:t>‹#›</a:t>
            </a:fld>
            <a:endParaRPr lang="en-US"/>
          </a:p>
        </p:txBody>
      </p:sp>
    </p:spTree>
    <p:extLst>
      <p:ext uri="{BB962C8B-B14F-4D97-AF65-F5344CB8AC3E}">
        <p14:creationId xmlns:p14="http://schemas.microsoft.com/office/powerpoint/2010/main" val="14869103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B1B3D0-A801-B142-9E1F-DB510770924B}" type="datetimeFigureOut">
              <a:rPr lang="en-US" smtClean="0"/>
              <a:t>8/16/22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33234C-1B95-A542-8C31-C37DD0EAD64B}" type="slidenum">
              <a:rPr lang="en-US" smtClean="0"/>
              <a:t>‹#›</a:t>
            </a:fld>
            <a:endParaRPr lang="en-US"/>
          </a:p>
        </p:txBody>
      </p:sp>
    </p:spTree>
    <p:extLst>
      <p:ext uri="{BB962C8B-B14F-4D97-AF65-F5344CB8AC3E}">
        <p14:creationId xmlns:p14="http://schemas.microsoft.com/office/powerpoint/2010/main" val="128224259"/>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a:extLst>
              <a:ext uri="{FF2B5EF4-FFF2-40B4-BE49-F238E27FC236}">
                <a16:creationId xmlns:a16="http://schemas.microsoft.com/office/drawing/2014/main" id="{D86440CA-0843-C34A-91C7-A85328E1199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4" name="Notes Placeholder 2">
            <a:extLst>
              <a:ext uri="{FF2B5EF4-FFF2-40B4-BE49-F238E27FC236}">
                <a16:creationId xmlns:a16="http://schemas.microsoft.com/office/drawing/2014/main" id="{B2BF7E24-ED4D-E14C-B943-40E974E4886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ea typeface="ＭＳ Ｐゴシック" panose="020B0600070205080204" pitchFamily="34" charset="-128"/>
            </a:endParaRPr>
          </a:p>
        </p:txBody>
      </p:sp>
      <p:sp>
        <p:nvSpPr>
          <p:cNvPr id="4" name="Header Placeholder 3">
            <a:extLst>
              <a:ext uri="{FF2B5EF4-FFF2-40B4-BE49-F238E27FC236}">
                <a16:creationId xmlns:a16="http://schemas.microsoft.com/office/drawing/2014/main" id="{8395D5A7-608F-FD46-BE6C-6E176800FE4A}"/>
              </a:ext>
            </a:extLst>
          </p:cNvPr>
          <p:cNvSpPr>
            <a:spLocks noGrp="1"/>
          </p:cNvSpPr>
          <p:nvPr>
            <p:ph type="hdr" sz="quarter"/>
          </p:nvPr>
        </p:nvSpPr>
        <p:spPr/>
        <p:txBody>
          <a:bodyPr/>
          <a:lstStyle/>
          <a:p>
            <a:pPr>
              <a:defRPr/>
            </a:pPr>
            <a:endParaRPr lang="en-US"/>
          </a:p>
        </p:txBody>
      </p:sp>
      <p:sp>
        <p:nvSpPr>
          <p:cNvPr id="5" name="Footer Placeholder 4">
            <a:extLst>
              <a:ext uri="{FF2B5EF4-FFF2-40B4-BE49-F238E27FC236}">
                <a16:creationId xmlns:a16="http://schemas.microsoft.com/office/drawing/2014/main" id="{800B64B7-A982-4341-A623-CB981459678F}"/>
              </a:ext>
            </a:extLst>
          </p:cNvPr>
          <p:cNvSpPr>
            <a:spLocks noGrp="1"/>
          </p:cNvSpPr>
          <p:nvPr>
            <p:ph type="ftr" sz="quarter" idx="4"/>
          </p:nvPr>
        </p:nvSpPr>
        <p:spPr/>
        <p:txBody>
          <a:bodyPr/>
          <a:lstStyle/>
          <a:p>
            <a:pPr>
              <a:defRPr/>
            </a:pPr>
            <a:endParaRPr lang="en-US"/>
          </a:p>
        </p:txBody>
      </p:sp>
      <p:sp>
        <p:nvSpPr>
          <p:cNvPr id="33797" name="Slide Number Placeholder 5">
            <a:extLst>
              <a:ext uri="{FF2B5EF4-FFF2-40B4-BE49-F238E27FC236}">
                <a16:creationId xmlns:a16="http://schemas.microsoft.com/office/drawing/2014/main" id="{477321E3-F7F3-AB49-A1D1-276897B7FED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BE6A4CD9-14DF-4C40-9BFC-E3E3ED44DDC0}" type="slidenum">
              <a:rPr lang="en-US" altLang="en-US" smtClean="0"/>
              <a:pPr/>
              <a:t>2</a:t>
            </a:fld>
            <a:endParaRPr lang="en-US" altLang="en-US"/>
          </a:p>
        </p:txBody>
      </p:sp>
    </p:spTree>
    <p:extLst>
      <p:ext uri="{BB962C8B-B14F-4D97-AF65-F5344CB8AC3E}">
        <p14:creationId xmlns:p14="http://schemas.microsoft.com/office/powerpoint/2010/main" val="38741054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E133234C-1B95-A542-8C31-C37DD0EAD64B}" type="slidenum">
              <a:rPr lang="en-US" smtClean="0"/>
              <a:t>3</a:t>
            </a:fld>
            <a:endParaRPr lang="en-US"/>
          </a:p>
        </p:txBody>
      </p:sp>
    </p:spTree>
    <p:extLst>
      <p:ext uri="{BB962C8B-B14F-4D97-AF65-F5344CB8AC3E}">
        <p14:creationId xmlns:p14="http://schemas.microsoft.com/office/powerpoint/2010/main" val="16200495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E133234C-1B95-A542-8C31-C37DD0EAD64B}" type="slidenum">
              <a:rPr lang="en-US" smtClean="0"/>
              <a:t>5</a:t>
            </a:fld>
            <a:endParaRPr lang="en-US"/>
          </a:p>
        </p:txBody>
      </p:sp>
    </p:spTree>
    <p:extLst>
      <p:ext uri="{BB962C8B-B14F-4D97-AF65-F5344CB8AC3E}">
        <p14:creationId xmlns:p14="http://schemas.microsoft.com/office/powerpoint/2010/main" val="17356949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a:extLst>
              <a:ext uri="{FF2B5EF4-FFF2-40B4-BE49-F238E27FC236}">
                <a16:creationId xmlns:a16="http://schemas.microsoft.com/office/drawing/2014/main" id="{C746319E-F076-E04B-B45A-9B05FDDE1A67}"/>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2" tIns="45716" rIns="91432" bIns="45716" anchor="b"/>
          <a:lstStyle>
            <a:lvl1pPr defTabSz="865188">
              <a:spcBef>
                <a:spcPct val="30000"/>
              </a:spcBef>
              <a:defRPr sz="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1pPr>
            <a:lvl2pPr marL="742950" indent="-285750" defTabSz="865188">
              <a:spcBef>
                <a:spcPct val="30000"/>
              </a:spcBef>
              <a:defRPr sz="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865188">
              <a:spcBef>
                <a:spcPct val="30000"/>
              </a:spcBef>
              <a:defRPr sz="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865188">
              <a:spcBef>
                <a:spcPct val="30000"/>
              </a:spcBef>
              <a:defRPr sz="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865188">
              <a:spcBef>
                <a:spcPct val="30000"/>
              </a:spcBef>
              <a:defRPr sz="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865188" eaLnBrk="0" fontAlgn="base" hangingPunct="0">
              <a:spcBef>
                <a:spcPct val="30000"/>
              </a:spcBef>
              <a:spcAft>
                <a:spcPct val="0"/>
              </a:spcAft>
              <a:defRPr sz="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865188" eaLnBrk="0" fontAlgn="base" hangingPunct="0">
              <a:spcBef>
                <a:spcPct val="30000"/>
              </a:spcBef>
              <a:spcAft>
                <a:spcPct val="0"/>
              </a:spcAft>
              <a:defRPr sz="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865188" eaLnBrk="0" fontAlgn="base" hangingPunct="0">
              <a:spcBef>
                <a:spcPct val="30000"/>
              </a:spcBef>
              <a:spcAft>
                <a:spcPct val="0"/>
              </a:spcAft>
              <a:defRPr sz="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865188" eaLnBrk="0" fontAlgn="base" hangingPunct="0">
              <a:spcBef>
                <a:spcPct val="30000"/>
              </a:spcBef>
              <a:spcAft>
                <a:spcPct val="0"/>
              </a:spcAft>
              <a:defRPr sz="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eaLnBrk="1" hangingPunct="1">
              <a:spcBef>
                <a:spcPct val="0"/>
              </a:spcBef>
            </a:pPr>
            <a:fld id="{6BA74942-319A-A04D-8EC5-E12F8B247DC6}" type="slidenum">
              <a:rPr lang="en-US" altLang="en-US">
                <a:latin typeface="Arial" panose="020B0604020202020204" pitchFamily="34" charset="0"/>
              </a:rPr>
              <a:pPr eaLnBrk="1" hangingPunct="1">
                <a:spcBef>
                  <a:spcPct val="0"/>
                </a:spcBef>
              </a:pPr>
              <a:t>6</a:t>
            </a:fld>
            <a:endParaRPr lang="en-US" altLang="en-US">
              <a:latin typeface="Arial" panose="020B0604020202020204" pitchFamily="34" charset="0"/>
            </a:endParaRPr>
          </a:p>
        </p:txBody>
      </p:sp>
      <p:sp>
        <p:nvSpPr>
          <p:cNvPr id="22530" name="Rectangle 2">
            <a:extLst>
              <a:ext uri="{FF2B5EF4-FFF2-40B4-BE49-F238E27FC236}">
                <a16:creationId xmlns:a16="http://schemas.microsoft.com/office/drawing/2014/main" id="{37FDE711-8D2B-4749-9BE4-ED9765293431}"/>
              </a:ext>
            </a:extLst>
          </p:cNvPr>
          <p:cNvSpPr>
            <a:spLocks noGrp="1" noRot="1" noChangeAspect="1" noChangeArrowheads="1" noTextEdit="1"/>
          </p:cNvSpPr>
          <p:nvPr>
            <p:ph type="sldImg"/>
          </p:nvPr>
        </p:nvSpPr>
        <p:spPr>
          <a:xfrm>
            <a:off x="382588" y="685800"/>
            <a:ext cx="6096000" cy="3429000"/>
          </a:xfrm>
          <a:ln/>
        </p:spPr>
      </p:sp>
      <p:sp>
        <p:nvSpPr>
          <p:cNvPr id="22531" name="Rectangle 3">
            <a:extLst>
              <a:ext uri="{FF2B5EF4-FFF2-40B4-BE49-F238E27FC236}">
                <a16:creationId xmlns:a16="http://schemas.microsoft.com/office/drawing/2014/main" id="{0B715DBF-7B24-0F46-A3BA-204B577CC633}"/>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2" tIns="45716" rIns="91432" bIns="45716"/>
          <a:lstStyle/>
          <a:p>
            <a:pPr eaLnBrk="1" hangingPunct="1"/>
            <a:r>
              <a:rPr lang="en-US" altLang="en-US" dirty="0">
                <a:latin typeface="Times" pitchFamily="2" charset="0"/>
                <a:cs typeface="Times New Roman" panose="02020603050405020304" pitchFamily="18" charset="0"/>
              </a:rPr>
              <a:t>Note that we shorten to DEI</a:t>
            </a:r>
          </a:p>
        </p:txBody>
      </p:sp>
    </p:spTree>
    <p:extLst>
      <p:ext uri="{BB962C8B-B14F-4D97-AF65-F5344CB8AC3E}">
        <p14:creationId xmlns:p14="http://schemas.microsoft.com/office/powerpoint/2010/main" val="1516048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a:extLst>
              <a:ext uri="{FF2B5EF4-FFF2-40B4-BE49-F238E27FC236}">
                <a16:creationId xmlns:a16="http://schemas.microsoft.com/office/drawing/2014/main" id="{C746319E-F076-E04B-B45A-9B05FDDE1A67}"/>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2" tIns="45716" rIns="91432" bIns="45716" anchor="b"/>
          <a:lstStyle>
            <a:lvl1pPr defTabSz="865188">
              <a:spcBef>
                <a:spcPct val="30000"/>
              </a:spcBef>
              <a:defRPr sz="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1pPr>
            <a:lvl2pPr marL="742950" indent="-285750" defTabSz="865188">
              <a:spcBef>
                <a:spcPct val="30000"/>
              </a:spcBef>
              <a:defRPr sz="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865188">
              <a:spcBef>
                <a:spcPct val="30000"/>
              </a:spcBef>
              <a:defRPr sz="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865188">
              <a:spcBef>
                <a:spcPct val="30000"/>
              </a:spcBef>
              <a:defRPr sz="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865188">
              <a:spcBef>
                <a:spcPct val="30000"/>
              </a:spcBef>
              <a:defRPr sz="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865188" eaLnBrk="0" fontAlgn="base" hangingPunct="0">
              <a:spcBef>
                <a:spcPct val="30000"/>
              </a:spcBef>
              <a:spcAft>
                <a:spcPct val="0"/>
              </a:spcAft>
              <a:defRPr sz="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865188" eaLnBrk="0" fontAlgn="base" hangingPunct="0">
              <a:spcBef>
                <a:spcPct val="30000"/>
              </a:spcBef>
              <a:spcAft>
                <a:spcPct val="0"/>
              </a:spcAft>
              <a:defRPr sz="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865188" eaLnBrk="0" fontAlgn="base" hangingPunct="0">
              <a:spcBef>
                <a:spcPct val="30000"/>
              </a:spcBef>
              <a:spcAft>
                <a:spcPct val="0"/>
              </a:spcAft>
              <a:defRPr sz="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865188" eaLnBrk="0" fontAlgn="base" hangingPunct="0">
              <a:spcBef>
                <a:spcPct val="30000"/>
              </a:spcBef>
              <a:spcAft>
                <a:spcPct val="0"/>
              </a:spcAft>
              <a:defRPr sz="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eaLnBrk="1" hangingPunct="1">
              <a:spcBef>
                <a:spcPct val="0"/>
              </a:spcBef>
            </a:pPr>
            <a:fld id="{6BA74942-319A-A04D-8EC5-E12F8B247DC6}" type="slidenum">
              <a:rPr lang="en-US" altLang="en-US">
                <a:latin typeface="Arial" panose="020B0604020202020204" pitchFamily="34" charset="0"/>
              </a:rPr>
              <a:pPr eaLnBrk="1" hangingPunct="1">
                <a:spcBef>
                  <a:spcPct val="0"/>
                </a:spcBef>
              </a:pPr>
              <a:t>7</a:t>
            </a:fld>
            <a:endParaRPr lang="en-US" altLang="en-US">
              <a:latin typeface="Arial" panose="020B0604020202020204" pitchFamily="34" charset="0"/>
            </a:endParaRPr>
          </a:p>
        </p:txBody>
      </p:sp>
      <p:sp>
        <p:nvSpPr>
          <p:cNvPr id="22530" name="Rectangle 2">
            <a:extLst>
              <a:ext uri="{FF2B5EF4-FFF2-40B4-BE49-F238E27FC236}">
                <a16:creationId xmlns:a16="http://schemas.microsoft.com/office/drawing/2014/main" id="{37FDE711-8D2B-4749-9BE4-ED9765293431}"/>
              </a:ext>
            </a:extLst>
          </p:cNvPr>
          <p:cNvSpPr>
            <a:spLocks noGrp="1" noRot="1" noChangeAspect="1" noChangeArrowheads="1" noTextEdit="1"/>
          </p:cNvSpPr>
          <p:nvPr>
            <p:ph type="sldImg"/>
          </p:nvPr>
        </p:nvSpPr>
        <p:spPr>
          <a:xfrm>
            <a:off x="382588" y="685800"/>
            <a:ext cx="6096000" cy="3429000"/>
          </a:xfrm>
          <a:ln/>
        </p:spPr>
      </p:sp>
      <p:sp>
        <p:nvSpPr>
          <p:cNvPr id="22531" name="Rectangle 3">
            <a:extLst>
              <a:ext uri="{FF2B5EF4-FFF2-40B4-BE49-F238E27FC236}">
                <a16:creationId xmlns:a16="http://schemas.microsoft.com/office/drawing/2014/main" id="{0B715DBF-7B24-0F46-A3BA-204B577CC633}"/>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2" tIns="45716" rIns="91432" bIns="45716"/>
          <a:lstStyle/>
          <a:p>
            <a:pPr eaLnBrk="1" hangingPunct="1"/>
            <a:r>
              <a:rPr lang="en-US" altLang="en-US" dirty="0">
                <a:latin typeface="Times" pitchFamily="2" charset="0"/>
                <a:cs typeface="Times New Roman" panose="02020603050405020304" pitchFamily="18" charset="0"/>
              </a:rPr>
              <a:t>Note that we shorten to DEI</a:t>
            </a:r>
          </a:p>
        </p:txBody>
      </p:sp>
    </p:spTree>
    <p:extLst>
      <p:ext uri="{BB962C8B-B14F-4D97-AF65-F5344CB8AC3E}">
        <p14:creationId xmlns:p14="http://schemas.microsoft.com/office/powerpoint/2010/main" val="10604501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a:extLst>
              <a:ext uri="{FF2B5EF4-FFF2-40B4-BE49-F238E27FC236}">
                <a16:creationId xmlns:a16="http://schemas.microsoft.com/office/drawing/2014/main" id="{C746319E-F076-E04B-B45A-9B05FDDE1A67}"/>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2" tIns="45716" rIns="91432" bIns="45716" anchor="b"/>
          <a:lstStyle>
            <a:lvl1pPr defTabSz="865188">
              <a:spcBef>
                <a:spcPct val="30000"/>
              </a:spcBef>
              <a:defRPr sz="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1pPr>
            <a:lvl2pPr marL="742950" indent="-285750" defTabSz="865188">
              <a:spcBef>
                <a:spcPct val="30000"/>
              </a:spcBef>
              <a:defRPr sz="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865188">
              <a:spcBef>
                <a:spcPct val="30000"/>
              </a:spcBef>
              <a:defRPr sz="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865188">
              <a:spcBef>
                <a:spcPct val="30000"/>
              </a:spcBef>
              <a:defRPr sz="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865188">
              <a:spcBef>
                <a:spcPct val="30000"/>
              </a:spcBef>
              <a:defRPr sz="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865188" eaLnBrk="0" fontAlgn="base" hangingPunct="0">
              <a:spcBef>
                <a:spcPct val="30000"/>
              </a:spcBef>
              <a:spcAft>
                <a:spcPct val="0"/>
              </a:spcAft>
              <a:defRPr sz="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865188" eaLnBrk="0" fontAlgn="base" hangingPunct="0">
              <a:spcBef>
                <a:spcPct val="30000"/>
              </a:spcBef>
              <a:spcAft>
                <a:spcPct val="0"/>
              </a:spcAft>
              <a:defRPr sz="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865188" eaLnBrk="0" fontAlgn="base" hangingPunct="0">
              <a:spcBef>
                <a:spcPct val="30000"/>
              </a:spcBef>
              <a:spcAft>
                <a:spcPct val="0"/>
              </a:spcAft>
              <a:defRPr sz="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865188" eaLnBrk="0" fontAlgn="base" hangingPunct="0">
              <a:spcBef>
                <a:spcPct val="30000"/>
              </a:spcBef>
              <a:spcAft>
                <a:spcPct val="0"/>
              </a:spcAft>
              <a:defRPr sz="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eaLnBrk="1" hangingPunct="1">
              <a:spcBef>
                <a:spcPct val="0"/>
              </a:spcBef>
            </a:pPr>
            <a:fld id="{6BA74942-319A-A04D-8EC5-E12F8B247DC6}" type="slidenum">
              <a:rPr lang="en-US" altLang="en-US">
                <a:latin typeface="Arial" panose="020B0604020202020204" pitchFamily="34" charset="0"/>
              </a:rPr>
              <a:pPr eaLnBrk="1" hangingPunct="1">
                <a:spcBef>
                  <a:spcPct val="0"/>
                </a:spcBef>
              </a:pPr>
              <a:t>8</a:t>
            </a:fld>
            <a:endParaRPr lang="en-US" altLang="en-US">
              <a:latin typeface="Arial" panose="020B0604020202020204" pitchFamily="34" charset="0"/>
            </a:endParaRPr>
          </a:p>
        </p:txBody>
      </p:sp>
      <p:sp>
        <p:nvSpPr>
          <p:cNvPr id="22530" name="Rectangle 2">
            <a:extLst>
              <a:ext uri="{FF2B5EF4-FFF2-40B4-BE49-F238E27FC236}">
                <a16:creationId xmlns:a16="http://schemas.microsoft.com/office/drawing/2014/main" id="{37FDE711-8D2B-4749-9BE4-ED9765293431}"/>
              </a:ext>
            </a:extLst>
          </p:cNvPr>
          <p:cNvSpPr>
            <a:spLocks noGrp="1" noRot="1" noChangeAspect="1" noChangeArrowheads="1" noTextEdit="1"/>
          </p:cNvSpPr>
          <p:nvPr>
            <p:ph type="sldImg"/>
          </p:nvPr>
        </p:nvSpPr>
        <p:spPr>
          <a:xfrm>
            <a:off x="382588" y="685800"/>
            <a:ext cx="6096000" cy="3429000"/>
          </a:xfrm>
          <a:ln/>
        </p:spPr>
      </p:sp>
      <p:sp>
        <p:nvSpPr>
          <p:cNvPr id="22531" name="Rectangle 3">
            <a:extLst>
              <a:ext uri="{FF2B5EF4-FFF2-40B4-BE49-F238E27FC236}">
                <a16:creationId xmlns:a16="http://schemas.microsoft.com/office/drawing/2014/main" id="{0B715DBF-7B24-0F46-A3BA-204B577CC633}"/>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2" tIns="45716" rIns="91432" bIns="45716"/>
          <a:lstStyle/>
          <a:p>
            <a:pPr eaLnBrk="1" hangingPunct="1"/>
            <a:r>
              <a:rPr lang="en-US" altLang="en-US" dirty="0">
                <a:latin typeface="Times" pitchFamily="2" charset="0"/>
                <a:cs typeface="Times New Roman" panose="02020603050405020304" pitchFamily="18" charset="0"/>
              </a:rPr>
              <a:t>Note that we shorten to DEI</a:t>
            </a:r>
          </a:p>
        </p:txBody>
      </p:sp>
    </p:spTree>
    <p:extLst>
      <p:ext uri="{BB962C8B-B14F-4D97-AF65-F5344CB8AC3E}">
        <p14:creationId xmlns:p14="http://schemas.microsoft.com/office/powerpoint/2010/main" val="1769426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a:extLst>
              <a:ext uri="{FF2B5EF4-FFF2-40B4-BE49-F238E27FC236}">
                <a16:creationId xmlns:a16="http://schemas.microsoft.com/office/drawing/2014/main" id="{C746319E-F076-E04B-B45A-9B05FDDE1A67}"/>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2" tIns="45716" rIns="91432" bIns="45716" anchor="b"/>
          <a:lstStyle>
            <a:lvl1pPr defTabSz="865188">
              <a:spcBef>
                <a:spcPct val="30000"/>
              </a:spcBef>
              <a:defRPr sz="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1pPr>
            <a:lvl2pPr marL="742950" indent="-285750" defTabSz="865188">
              <a:spcBef>
                <a:spcPct val="30000"/>
              </a:spcBef>
              <a:defRPr sz="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865188">
              <a:spcBef>
                <a:spcPct val="30000"/>
              </a:spcBef>
              <a:defRPr sz="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865188">
              <a:spcBef>
                <a:spcPct val="30000"/>
              </a:spcBef>
              <a:defRPr sz="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865188">
              <a:spcBef>
                <a:spcPct val="30000"/>
              </a:spcBef>
              <a:defRPr sz="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865188" eaLnBrk="0" fontAlgn="base" hangingPunct="0">
              <a:spcBef>
                <a:spcPct val="30000"/>
              </a:spcBef>
              <a:spcAft>
                <a:spcPct val="0"/>
              </a:spcAft>
              <a:defRPr sz="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865188" eaLnBrk="0" fontAlgn="base" hangingPunct="0">
              <a:spcBef>
                <a:spcPct val="30000"/>
              </a:spcBef>
              <a:spcAft>
                <a:spcPct val="0"/>
              </a:spcAft>
              <a:defRPr sz="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865188" eaLnBrk="0" fontAlgn="base" hangingPunct="0">
              <a:spcBef>
                <a:spcPct val="30000"/>
              </a:spcBef>
              <a:spcAft>
                <a:spcPct val="0"/>
              </a:spcAft>
              <a:defRPr sz="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865188" eaLnBrk="0" fontAlgn="base" hangingPunct="0">
              <a:spcBef>
                <a:spcPct val="30000"/>
              </a:spcBef>
              <a:spcAft>
                <a:spcPct val="0"/>
              </a:spcAft>
              <a:defRPr sz="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eaLnBrk="1" hangingPunct="1">
              <a:spcBef>
                <a:spcPct val="0"/>
              </a:spcBef>
            </a:pPr>
            <a:fld id="{6BA74942-319A-A04D-8EC5-E12F8B247DC6}" type="slidenum">
              <a:rPr lang="en-US" altLang="en-US">
                <a:latin typeface="Arial" panose="020B0604020202020204" pitchFamily="34" charset="0"/>
              </a:rPr>
              <a:pPr eaLnBrk="1" hangingPunct="1">
                <a:spcBef>
                  <a:spcPct val="0"/>
                </a:spcBef>
              </a:pPr>
              <a:t>9</a:t>
            </a:fld>
            <a:endParaRPr lang="en-US" altLang="en-US">
              <a:latin typeface="Arial" panose="020B0604020202020204" pitchFamily="34" charset="0"/>
            </a:endParaRPr>
          </a:p>
        </p:txBody>
      </p:sp>
      <p:sp>
        <p:nvSpPr>
          <p:cNvPr id="22530" name="Rectangle 2">
            <a:extLst>
              <a:ext uri="{FF2B5EF4-FFF2-40B4-BE49-F238E27FC236}">
                <a16:creationId xmlns:a16="http://schemas.microsoft.com/office/drawing/2014/main" id="{37FDE711-8D2B-4749-9BE4-ED9765293431}"/>
              </a:ext>
            </a:extLst>
          </p:cNvPr>
          <p:cNvSpPr>
            <a:spLocks noGrp="1" noRot="1" noChangeAspect="1" noChangeArrowheads="1" noTextEdit="1"/>
          </p:cNvSpPr>
          <p:nvPr>
            <p:ph type="sldImg"/>
          </p:nvPr>
        </p:nvSpPr>
        <p:spPr>
          <a:xfrm>
            <a:off x="382588" y="685800"/>
            <a:ext cx="6096000" cy="3429000"/>
          </a:xfrm>
          <a:ln/>
        </p:spPr>
      </p:sp>
      <p:sp>
        <p:nvSpPr>
          <p:cNvPr id="22531" name="Rectangle 3">
            <a:extLst>
              <a:ext uri="{FF2B5EF4-FFF2-40B4-BE49-F238E27FC236}">
                <a16:creationId xmlns:a16="http://schemas.microsoft.com/office/drawing/2014/main" id="{0B715DBF-7B24-0F46-A3BA-204B577CC633}"/>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2" tIns="45716" rIns="91432" bIns="45716"/>
          <a:lstStyle/>
          <a:p>
            <a:pPr eaLnBrk="1" hangingPunct="1"/>
            <a:r>
              <a:rPr lang="en-US" altLang="en-US" dirty="0">
                <a:latin typeface="Times" pitchFamily="2" charset="0"/>
                <a:cs typeface="Times New Roman" panose="02020603050405020304" pitchFamily="18" charset="0"/>
              </a:rPr>
              <a:t>Note that we shorten to DEI</a:t>
            </a:r>
          </a:p>
        </p:txBody>
      </p:sp>
    </p:spTree>
    <p:extLst>
      <p:ext uri="{BB962C8B-B14F-4D97-AF65-F5344CB8AC3E}">
        <p14:creationId xmlns:p14="http://schemas.microsoft.com/office/powerpoint/2010/main" val="3105506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E133234C-1B95-A542-8C31-C37DD0EAD64B}" type="slidenum">
              <a:rPr lang="en-US" smtClean="0"/>
              <a:t>12</a:t>
            </a:fld>
            <a:endParaRPr lang="en-US" dirty="0"/>
          </a:p>
        </p:txBody>
      </p:sp>
    </p:spTree>
    <p:extLst>
      <p:ext uri="{BB962C8B-B14F-4D97-AF65-F5344CB8AC3E}">
        <p14:creationId xmlns:p14="http://schemas.microsoft.com/office/powerpoint/2010/main" val="41782837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E133234C-1B95-A542-8C31-C37DD0EAD64B}" type="slidenum">
              <a:rPr lang="en-US" smtClean="0"/>
              <a:t>15</a:t>
            </a:fld>
            <a:endParaRPr lang="en-US"/>
          </a:p>
        </p:txBody>
      </p:sp>
    </p:spTree>
    <p:extLst>
      <p:ext uri="{BB962C8B-B14F-4D97-AF65-F5344CB8AC3E}">
        <p14:creationId xmlns:p14="http://schemas.microsoft.com/office/powerpoint/2010/main" val="2404300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descr="A picture containing indoor, sitting, tiled, table&#10;&#10;Description automatically generated">
            <a:extLst>
              <a:ext uri="{FF2B5EF4-FFF2-40B4-BE49-F238E27FC236}">
                <a16:creationId xmlns:a16="http://schemas.microsoft.com/office/drawing/2014/main" id="{224D1FD0-29E6-6749-9E94-6B419DB6B35F}"/>
              </a:ext>
            </a:extLst>
          </p:cNvPr>
          <p:cNvPicPr>
            <a:picLocks noChangeAspect="1"/>
          </p:cNvPicPr>
          <p:nvPr userDrawn="1"/>
        </p:nvPicPr>
        <p:blipFill>
          <a:blip r:embed="rId2"/>
          <a:stretch>
            <a:fillRect/>
          </a:stretch>
        </p:blipFill>
        <p:spPr>
          <a:xfrm>
            <a:off x="0" y="0"/>
            <a:ext cx="12257903" cy="6965575"/>
          </a:xfrm>
          <a:prstGeom prst="rect">
            <a:avLst/>
          </a:prstGeom>
        </p:spPr>
      </p:pic>
      <p:sp>
        <p:nvSpPr>
          <p:cNvPr id="4" name="Date Placeholder 3">
            <a:extLst>
              <a:ext uri="{FF2B5EF4-FFF2-40B4-BE49-F238E27FC236}">
                <a16:creationId xmlns:a16="http://schemas.microsoft.com/office/drawing/2014/main" id="{F6C47A93-41ED-054D-8457-BFA7E175EF18}"/>
              </a:ext>
            </a:extLst>
          </p:cNvPr>
          <p:cNvSpPr>
            <a:spLocks noGrp="1"/>
          </p:cNvSpPr>
          <p:nvPr>
            <p:ph type="dt" sz="half" idx="10"/>
          </p:nvPr>
        </p:nvSpPr>
        <p:spPr/>
        <p:txBody>
          <a:bodyPr/>
          <a:lstStyle/>
          <a:p>
            <a:fld id="{8548162A-B377-1349-ACE4-CC90ADF5C100}" type="datetime3">
              <a:rPr lang="en-US" smtClean="0"/>
              <a:t>22 August 2022</a:t>
            </a:fld>
            <a:endParaRPr lang="en-US"/>
          </a:p>
        </p:txBody>
      </p:sp>
      <p:sp>
        <p:nvSpPr>
          <p:cNvPr id="5" name="Footer Placeholder 4">
            <a:extLst>
              <a:ext uri="{FF2B5EF4-FFF2-40B4-BE49-F238E27FC236}">
                <a16:creationId xmlns:a16="http://schemas.microsoft.com/office/drawing/2014/main" id="{C98D33BF-84D9-CB4F-90F0-CDED4A4E6A03}"/>
              </a:ext>
            </a:extLst>
          </p:cNvPr>
          <p:cNvSpPr>
            <a:spLocks noGrp="1"/>
          </p:cNvSpPr>
          <p:nvPr>
            <p:ph type="ftr" sz="quarter" idx="11"/>
          </p:nvPr>
        </p:nvSpPr>
        <p:spPr/>
        <p:txBody>
          <a:bodyPr/>
          <a:lstStyle/>
          <a:p>
            <a:r>
              <a:rPr lang="en-US"/>
              <a:t>©MRCT Center                                      </a:t>
            </a:r>
          </a:p>
        </p:txBody>
      </p:sp>
      <p:sp>
        <p:nvSpPr>
          <p:cNvPr id="6" name="Slide Number Placeholder 5">
            <a:extLst>
              <a:ext uri="{FF2B5EF4-FFF2-40B4-BE49-F238E27FC236}">
                <a16:creationId xmlns:a16="http://schemas.microsoft.com/office/drawing/2014/main" id="{E54783D1-721C-A847-B5FD-168462BF4489}"/>
              </a:ext>
            </a:extLst>
          </p:cNvPr>
          <p:cNvSpPr>
            <a:spLocks noGrp="1"/>
          </p:cNvSpPr>
          <p:nvPr>
            <p:ph type="sldNum" sz="quarter" idx="12"/>
          </p:nvPr>
        </p:nvSpPr>
        <p:spPr/>
        <p:txBody>
          <a:bodyPr/>
          <a:lstStyle/>
          <a:p>
            <a:fld id="{9613E06C-BF75-C64F-BB3A-625D3BF6ECBE}" type="slidenum">
              <a:rPr lang="en-US" smtClean="0"/>
              <a:t>‹#›</a:t>
            </a:fld>
            <a:endParaRPr lang="en-US"/>
          </a:p>
        </p:txBody>
      </p:sp>
      <p:sp>
        <p:nvSpPr>
          <p:cNvPr id="11" name="Rounded Rectangle 10">
            <a:extLst>
              <a:ext uri="{FF2B5EF4-FFF2-40B4-BE49-F238E27FC236}">
                <a16:creationId xmlns:a16="http://schemas.microsoft.com/office/drawing/2014/main" id="{60780D16-AAE7-AD4E-94D4-E529D2957149}"/>
              </a:ext>
            </a:extLst>
          </p:cNvPr>
          <p:cNvSpPr/>
          <p:nvPr userDrawn="1"/>
        </p:nvSpPr>
        <p:spPr>
          <a:xfrm>
            <a:off x="751114" y="1114425"/>
            <a:ext cx="10450285" cy="4837113"/>
          </a:xfrm>
          <a:prstGeom prst="roundRect">
            <a:avLst>
              <a:gd name="adj" fmla="val 10760"/>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US"/>
          </a:p>
        </p:txBody>
      </p:sp>
      <p:sp>
        <p:nvSpPr>
          <p:cNvPr id="2" name="Title 1">
            <a:extLst>
              <a:ext uri="{FF2B5EF4-FFF2-40B4-BE49-F238E27FC236}">
                <a16:creationId xmlns:a16="http://schemas.microsoft.com/office/drawing/2014/main" id="{10E361E8-7AB1-524A-8F66-E170F080C084}"/>
              </a:ext>
            </a:extLst>
          </p:cNvPr>
          <p:cNvSpPr>
            <a:spLocks noGrp="1"/>
          </p:cNvSpPr>
          <p:nvPr>
            <p:ph type="ctrTitle"/>
          </p:nvPr>
        </p:nvSpPr>
        <p:spPr>
          <a:xfrm>
            <a:off x="1143000" y="2425587"/>
            <a:ext cx="9742713" cy="1546338"/>
          </a:xfrm>
          <a:noFill/>
        </p:spPr>
        <p:txBody>
          <a:bodyPr anchor="ctr" anchorCtr="0">
            <a:normAutofit/>
          </a:bodyPr>
          <a:lstStyle>
            <a:lvl1pPr algn="ctr">
              <a:defRPr sz="5400" b="1" i="0">
                <a:solidFill>
                  <a:srgbClr val="012C49"/>
                </a:solidFill>
                <a:latin typeface="Myriad Pro" panose="020B0503030403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2FC73C3D-BA12-884D-A9A7-B38064E86391}"/>
              </a:ext>
            </a:extLst>
          </p:cNvPr>
          <p:cNvSpPr>
            <a:spLocks noGrp="1"/>
          </p:cNvSpPr>
          <p:nvPr>
            <p:ph type="subTitle" idx="1"/>
          </p:nvPr>
        </p:nvSpPr>
        <p:spPr>
          <a:xfrm>
            <a:off x="1143000" y="4142695"/>
            <a:ext cx="9488599" cy="1147762"/>
          </a:xfrm>
        </p:spPr>
        <p:txBody>
          <a:bodyPr anchor="ctr" anchorCtr="0"/>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3" name="Picture 12" descr="A screenshot of a cell phone&#10;&#10;Description automatically generated">
            <a:extLst>
              <a:ext uri="{FF2B5EF4-FFF2-40B4-BE49-F238E27FC236}">
                <a16:creationId xmlns:a16="http://schemas.microsoft.com/office/drawing/2014/main" id="{9BF30130-09C8-A140-9620-1BAAB1541875}"/>
              </a:ext>
            </a:extLst>
          </p:cNvPr>
          <p:cNvPicPr>
            <a:picLocks noChangeAspect="1"/>
          </p:cNvPicPr>
          <p:nvPr userDrawn="1"/>
        </p:nvPicPr>
        <p:blipFill rotWithShape="1">
          <a:blip r:embed="rId3"/>
          <a:srcRect b="73114"/>
          <a:stretch/>
        </p:blipFill>
        <p:spPr>
          <a:xfrm>
            <a:off x="939516" y="1094581"/>
            <a:ext cx="5156200" cy="1311162"/>
          </a:xfrm>
          <a:prstGeom prst="rect">
            <a:avLst/>
          </a:prstGeom>
        </p:spPr>
      </p:pic>
    </p:spTree>
    <p:extLst>
      <p:ext uri="{BB962C8B-B14F-4D97-AF65-F5344CB8AC3E}">
        <p14:creationId xmlns:p14="http://schemas.microsoft.com/office/powerpoint/2010/main" val="1870670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1AC3F820-E4FE-DC44-9B16-3192E6BA330F}"/>
              </a:ext>
            </a:extLst>
          </p:cNvPr>
          <p:cNvSpPr>
            <a:spLocks noGrp="1"/>
          </p:cNvSpPr>
          <p:nvPr>
            <p:ph type="body" orient="vert" idx="1"/>
          </p:nvPr>
        </p:nvSpPr>
        <p:spPr>
          <a:xfrm>
            <a:off x="1157288" y="1825625"/>
            <a:ext cx="10196512" cy="4351338"/>
          </a:xfrm>
        </p:spPr>
        <p:txBody>
          <a:bodyPr vert="eaVert"/>
          <a:lstStyle>
            <a:lvl1pPr>
              <a:defRPr>
                <a:solidFill>
                  <a:srgbClr val="003D54"/>
                </a:solidFill>
              </a:defRPr>
            </a:lvl1pPr>
            <a:lvl2pPr>
              <a:defRPr>
                <a:solidFill>
                  <a:srgbClr val="003D54"/>
                </a:solidFill>
              </a:defRPr>
            </a:lvl2pPr>
            <a:lvl3pPr>
              <a:defRPr>
                <a:solidFill>
                  <a:srgbClr val="003D54"/>
                </a:solidFill>
              </a:defRPr>
            </a:lvl3pPr>
            <a:lvl4pPr>
              <a:defRPr>
                <a:solidFill>
                  <a:srgbClr val="003D54"/>
                </a:solidFill>
              </a:defRPr>
            </a:lvl4pPr>
            <a:lvl5pPr>
              <a:defRPr>
                <a:solidFill>
                  <a:srgbClr val="003D5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1D29BF-8390-894D-9B45-449CD8376AFB}"/>
              </a:ext>
            </a:extLst>
          </p:cNvPr>
          <p:cNvSpPr>
            <a:spLocks noGrp="1"/>
          </p:cNvSpPr>
          <p:nvPr>
            <p:ph type="dt" sz="half" idx="10"/>
          </p:nvPr>
        </p:nvSpPr>
        <p:spPr/>
        <p:txBody>
          <a:bodyPr/>
          <a:lstStyle/>
          <a:p>
            <a:fld id="{7E2C23F6-0DAE-014B-8109-3346BED0556E}" type="datetime3">
              <a:rPr lang="en-US" smtClean="0"/>
              <a:t>22 August 2022</a:t>
            </a:fld>
            <a:endParaRPr lang="en-US"/>
          </a:p>
        </p:txBody>
      </p:sp>
      <p:sp>
        <p:nvSpPr>
          <p:cNvPr id="5" name="Footer Placeholder 4">
            <a:extLst>
              <a:ext uri="{FF2B5EF4-FFF2-40B4-BE49-F238E27FC236}">
                <a16:creationId xmlns:a16="http://schemas.microsoft.com/office/drawing/2014/main" id="{C1925F06-6993-BB4E-A77D-F7E9465F613C}"/>
              </a:ext>
            </a:extLst>
          </p:cNvPr>
          <p:cNvSpPr>
            <a:spLocks noGrp="1"/>
          </p:cNvSpPr>
          <p:nvPr>
            <p:ph type="ftr" sz="quarter" idx="11"/>
          </p:nvPr>
        </p:nvSpPr>
        <p:spPr/>
        <p:txBody>
          <a:bodyPr/>
          <a:lstStyle/>
          <a:p>
            <a:r>
              <a:rPr lang="en-US"/>
              <a:t>©MRCT Center                                      </a:t>
            </a:r>
          </a:p>
        </p:txBody>
      </p:sp>
      <p:sp>
        <p:nvSpPr>
          <p:cNvPr id="6" name="Slide Number Placeholder 5">
            <a:extLst>
              <a:ext uri="{FF2B5EF4-FFF2-40B4-BE49-F238E27FC236}">
                <a16:creationId xmlns:a16="http://schemas.microsoft.com/office/drawing/2014/main" id="{7CF6BA63-0FFB-F742-8C93-16F737B080E3}"/>
              </a:ext>
            </a:extLst>
          </p:cNvPr>
          <p:cNvSpPr>
            <a:spLocks noGrp="1"/>
          </p:cNvSpPr>
          <p:nvPr>
            <p:ph type="sldNum" sz="quarter" idx="12"/>
          </p:nvPr>
        </p:nvSpPr>
        <p:spPr/>
        <p:txBody>
          <a:bodyPr/>
          <a:lstStyle/>
          <a:p>
            <a:fld id="{9613E06C-BF75-C64F-BB3A-625D3BF6ECBE}" type="slidenum">
              <a:rPr lang="en-US" smtClean="0"/>
              <a:t>‹#›</a:t>
            </a:fld>
            <a:endParaRPr lang="en-US"/>
          </a:p>
        </p:txBody>
      </p:sp>
      <p:sp>
        <p:nvSpPr>
          <p:cNvPr id="8" name="Title Placeholder 1">
            <a:extLst>
              <a:ext uri="{FF2B5EF4-FFF2-40B4-BE49-F238E27FC236}">
                <a16:creationId xmlns:a16="http://schemas.microsoft.com/office/drawing/2014/main" id="{77594B53-8C79-444E-9272-B732CF1304B7}"/>
              </a:ext>
            </a:extLst>
          </p:cNvPr>
          <p:cNvSpPr>
            <a:spLocks noGrp="1"/>
          </p:cNvSpPr>
          <p:nvPr>
            <p:ph type="title"/>
          </p:nvPr>
        </p:nvSpPr>
        <p:spPr>
          <a:xfrm>
            <a:off x="1304363" y="52203"/>
            <a:ext cx="10049435" cy="1325563"/>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694585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B933CF6-C53A-F74B-90BE-57391557267C}"/>
              </a:ext>
            </a:extLst>
          </p:cNvPr>
          <p:cNvSpPr>
            <a:spLocks noGrp="1"/>
          </p:cNvSpPr>
          <p:nvPr>
            <p:ph type="title" orient="vert"/>
          </p:nvPr>
        </p:nvSpPr>
        <p:spPr>
          <a:xfrm>
            <a:off x="8724900" y="1363579"/>
            <a:ext cx="2628900" cy="4813384"/>
          </a:xfrm>
        </p:spPr>
        <p:txBody>
          <a:bodyPr vert="eaVert"/>
          <a:lstStyle>
            <a:lvl1pPr>
              <a:defRPr>
                <a:solidFill>
                  <a:srgbClr val="003D54"/>
                </a:solidFill>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23C15A7C-6D74-8C4C-97BB-FF07CD2E8AEC}"/>
              </a:ext>
            </a:extLst>
          </p:cNvPr>
          <p:cNvSpPr>
            <a:spLocks noGrp="1"/>
          </p:cNvSpPr>
          <p:nvPr>
            <p:ph type="body" orient="vert" idx="1"/>
          </p:nvPr>
        </p:nvSpPr>
        <p:spPr>
          <a:xfrm>
            <a:off x="838200" y="1363577"/>
            <a:ext cx="7734300" cy="4813385"/>
          </a:xfrm>
        </p:spPr>
        <p:txBody>
          <a:bodyPr vert="eaVert"/>
          <a:lstStyle>
            <a:lvl1pPr>
              <a:defRPr>
                <a:solidFill>
                  <a:srgbClr val="003D54"/>
                </a:solidFill>
              </a:defRPr>
            </a:lvl1pPr>
            <a:lvl2pPr>
              <a:defRPr>
                <a:solidFill>
                  <a:srgbClr val="003D54"/>
                </a:solidFill>
              </a:defRPr>
            </a:lvl2pPr>
            <a:lvl3pPr>
              <a:defRPr>
                <a:solidFill>
                  <a:srgbClr val="003D54"/>
                </a:solidFill>
              </a:defRPr>
            </a:lvl3pPr>
            <a:lvl4pPr>
              <a:defRPr>
                <a:solidFill>
                  <a:srgbClr val="003D54"/>
                </a:solidFill>
              </a:defRPr>
            </a:lvl4pPr>
            <a:lvl5pPr>
              <a:defRPr>
                <a:solidFill>
                  <a:srgbClr val="003D5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BCF495-82F1-C44C-8378-3ADEA2C7475B}"/>
              </a:ext>
            </a:extLst>
          </p:cNvPr>
          <p:cNvSpPr>
            <a:spLocks noGrp="1"/>
          </p:cNvSpPr>
          <p:nvPr>
            <p:ph type="dt" sz="half" idx="10"/>
          </p:nvPr>
        </p:nvSpPr>
        <p:spPr/>
        <p:txBody>
          <a:bodyPr/>
          <a:lstStyle/>
          <a:p>
            <a:fld id="{738D5441-5425-E54B-A172-3854228E9ACD}" type="datetime3">
              <a:rPr lang="en-US" smtClean="0"/>
              <a:t>22 August 2022</a:t>
            </a:fld>
            <a:endParaRPr lang="en-US"/>
          </a:p>
        </p:txBody>
      </p:sp>
      <p:sp>
        <p:nvSpPr>
          <p:cNvPr id="5" name="Footer Placeholder 4">
            <a:extLst>
              <a:ext uri="{FF2B5EF4-FFF2-40B4-BE49-F238E27FC236}">
                <a16:creationId xmlns:a16="http://schemas.microsoft.com/office/drawing/2014/main" id="{37CECB1B-8689-6B4D-B588-6A916A0C4FF4}"/>
              </a:ext>
            </a:extLst>
          </p:cNvPr>
          <p:cNvSpPr>
            <a:spLocks noGrp="1"/>
          </p:cNvSpPr>
          <p:nvPr>
            <p:ph type="ftr" sz="quarter" idx="11"/>
          </p:nvPr>
        </p:nvSpPr>
        <p:spPr/>
        <p:txBody>
          <a:bodyPr/>
          <a:lstStyle/>
          <a:p>
            <a:r>
              <a:rPr lang="en-US"/>
              <a:t>©MRCT Center                                      </a:t>
            </a:r>
          </a:p>
        </p:txBody>
      </p:sp>
      <p:sp>
        <p:nvSpPr>
          <p:cNvPr id="6" name="Slide Number Placeholder 5">
            <a:extLst>
              <a:ext uri="{FF2B5EF4-FFF2-40B4-BE49-F238E27FC236}">
                <a16:creationId xmlns:a16="http://schemas.microsoft.com/office/drawing/2014/main" id="{1836345C-D823-104A-82B6-95AEE4A6372D}"/>
              </a:ext>
            </a:extLst>
          </p:cNvPr>
          <p:cNvSpPr>
            <a:spLocks noGrp="1"/>
          </p:cNvSpPr>
          <p:nvPr>
            <p:ph type="sldNum" sz="quarter" idx="12"/>
          </p:nvPr>
        </p:nvSpPr>
        <p:spPr/>
        <p:txBody>
          <a:bodyPr/>
          <a:lstStyle/>
          <a:p>
            <a:fld id="{9613E06C-BF75-C64F-BB3A-625D3BF6ECBE}" type="slidenum">
              <a:rPr lang="en-US" smtClean="0"/>
              <a:t>‹#›</a:t>
            </a:fld>
            <a:endParaRPr lang="en-US"/>
          </a:p>
        </p:txBody>
      </p:sp>
    </p:spTree>
    <p:extLst>
      <p:ext uri="{BB962C8B-B14F-4D97-AF65-F5344CB8AC3E}">
        <p14:creationId xmlns:p14="http://schemas.microsoft.com/office/powerpoint/2010/main" val="14673082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026370" y="1354668"/>
            <a:ext cx="7930444" cy="484011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defTabSz="457200" latinLnBrk="0">
              <a:defRPr/>
            </a:pPr>
            <a:fld id="{E4CC6B35-D8CF-464B-B03C-C590F50AAB5F}" type="datetime3">
              <a:rPr lang="en-US" smtClean="0">
                <a:solidFill>
                  <a:prstClr val="black">
                    <a:tint val="75000"/>
                  </a:prstClr>
                </a:solidFill>
              </a:rPr>
              <a:t>22 August 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©MRCT Center                                      </a:t>
            </a:r>
          </a:p>
        </p:txBody>
      </p:sp>
      <p:sp>
        <p:nvSpPr>
          <p:cNvPr id="6" name="Slide Number Placeholder 5"/>
          <p:cNvSpPr>
            <a:spLocks noGrp="1"/>
          </p:cNvSpPr>
          <p:nvPr>
            <p:ph type="sldNum" sz="quarter" idx="12"/>
          </p:nvPr>
        </p:nvSpPr>
        <p:spPr/>
        <p:txBody>
          <a:bodyPr/>
          <a:lstStyle>
            <a:lvl1pPr>
              <a:defRPr/>
            </a:lvl1pPr>
          </a:lstStyle>
          <a:p>
            <a:pPr>
              <a:defRPr/>
            </a:pPr>
            <a:fld id="{C85714E0-A0B0-8148-9877-47C6A5A931DA}"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2736953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644A16-FAF2-8940-8819-01F31548B075}" type="datetime3">
              <a:rPr lang="en-US" altLang="en-US" smtClean="0"/>
              <a:t>22 August 2022</a:t>
            </a:fld>
            <a:endParaRPr lang="en-US" altLang="en-US"/>
          </a:p>
        </p:txBody>
      </p:sp>
      <p:sp>
        <p:nvSpPr>
          <p:cNvPr id="3" name="Footer Placeholder 2"/>
          <p:cNvSpPr>
            <a:spLocks noGrp="1"/>
          </p:cNvSpPr>
          <p:nvPr>
            <p:ph type="ftr" sz="quarter" idx="11"/>
          </p:nvPr>
        </p:nvSpPr>
        <p:spPr/>
        <p:txBody>
          <a:bodyPr/>
          <a:lstStyle/>
          <a:p>
            <a:r>
              <a:rPr lang="en-US" altLang="en-US"/>
              <a:t>©MRCT Center                                      </a:t>
            </a:r>
          </a:p>
        </p:txBody>
      </p:sp>
      <p:sp>
        <p:nvSpPr>
          <p:cNvPr id="4" name="Slide Number Placeholder 3"/>
          <p:cNvSpPr>
            <a:spLocks noGrp="1"/>
          </p:cNvSpPr>
          <p:nvPr>
            <p:ph type="sldNum" sz="quarter" idx="12"/>
          </p:nvPr>
        </p:nvSpPr>
        <p:spPr/>
        <p:txBody>
          <a:bodyPr/>
          <a:lstStyle/>
          <a:p>
            <a:fld id="{D2BFC781-D6AD-477E-A2B9-F607C209C929}" type="slidenum">
              <a:rPr lang="en-US" altLang="en-US" smtClean="0"/>
              <a:pPr/>
              <a:t>‹#›</a:t>
            </a:fld>
            <a:endParaRPr lang="en-US" altLang="en-US"/>
          </a:p>
        </p:txBody>
      </p:sp>
      <p:sp>
        <p:nvSpPr>
          <p:cNvPr id="5" name="Title 1"/>
          <p:cNvSpPr>
            <a:spLocks noGrp="1"/>
          </p:cNvSpPr>
          <p:nvPr>
            <p:ph type="title"/>
          </p:nvPr>
        </p:nvSpPr>
        <p:spPr>
          <a:xfrm>
            <a:off x="339436" y="1"/>
            <a:ext cx="10515600" cy="1325563"/>
          </a:xfrm>
        </p:spPr>
        <p:txBody>
          <a:bodyPr>
            <a:normAutofit/>
          </a:bodyPr>
          <a:lstStyle>
            <a:lvl1pPr>
              <a:defRPr sz="2400">
                <a:latin typeface="+mn-lt"/>
              </a:defRPr>
            </a:lvl1pPr>
          </a:lstStyle>
          <a:p>
            <a:r>
              <a:rPr lang="en-US"/>
              <a:t>Click to edit Master title style</a:t>
            </a:r>
          </a:p>
        </p:txBody>
      </p:sp>
    </p:spTree>
    <p:extLst>
      <p:ext uri="{BB962C8B-B14F-4D97-AF65-F5344CB8AC3E}">
        <p14:creationId xmlns:p14="http://schemas.microsoft.com/office/powerpoint/2010/main" val="6610534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3E9EE8-6437-F84B-B8E0-866C76513317}" type="datetime3">
              <a:rPr lang="en-US" altLang="en-US" smtClean="0"/>
              <a:t>22 August 2022</a:t>
            </a:fld>
            <a:endParaRPr lang="en-US" altLang="en-US"/>
          </a:p>
        </p:txBody>
      </p:sp>
      <p:sp>
        <p:nvSpPr>
          <p:cNvPr id="3" name="Footer Placeholder 2"/>
          <p:cNvSpPr>
            <a:spLocks noGrp="1"/>
          </p:cNvSpPr>
          <p:nvPr>
            <p:ph type="ftr" sz="quarter" idx="11"/>
          </p:nvPr>
        </p:nvSpPr>
        <p:spPr/>
        <p:txBody>
          <a:bodyPr/>
          <a:lstStyle/>
          <a:p>
            <a:r>
              <a:rPr lang="en-US" altLang="en-US"/>
              <a:t>©MRCT Center                                      </a:t>
            </a:r>
          </a:p>
        </p:txBody>
      </p:sp>
      <p:sp>
        <p:nvSpPr>
          <p:cNvPr id="4" name="Slide Number Placeholder 3"/>
          <p:cNvSpPr>
            <a:spLocks noGrp="1"/>
          </p:cNvSpPr>
          <p:nvPr>
            <p:ph type="sldNum" sz="quarter" idx="12"/>
          </p:nvPr>
        </p:nvSpPr>
        <p:spPr/>
        <p:txBody>
          <a:bodyPr/>
          <a:lstStyle/>
          <a:p>
            <a:fld id="{D2BFC781-D6AD-477E-A2B9-F607C209C929}" type="slidenum">
              <a:rPr lang="en-US" altLang="en-US" smtClean="0"/>
              <a:pPr/>
              <a:t>‹#›</a:t>
            </a:fld>
            <a:endParaRPr lang="en-US" altLang="en-US"/>
          </a:p>
        </p:txBody>
      </p:sp>
      <p:sp>
        <p:nvSpPr>
          <p:cNvPr id="5" name="Title 1"/>
          <p:cNvSpPr>
            <a:spLocks noGrp="1"/>
          </p:cNvSpPr>
          <p:nvPr>
            <p:ph type="title"/>
          </p:nvPr>
        </p:nvSpPr>
        <p:spPr>
          <a:xfrm>
            <a:off x="339436" y="1"/>
            <a:ext cx="10515600" cy="1325563"/>
          </a:xfrm>
        </p:spPr>
        <p:txBody>
          <a:bodyPr>
            <a:normAutofit/>
          </a:bodyPr>
          <a:lstStyle>
            <a:lvl1pPr>
              <a:defRPr sz="2400">
                <a:latin typeface="+mn-lt"/>
              </a:defRPr>
            </a:lvl1pPr>
          </a:lstStyle>
          <a:p>
            <a:r>
              <a:rPr lang="en-US"/>
              <a:t>Click to edit Master title style</a:t>
            </a:r>
          </a:p>
        </p:txBody>
      </p:sp>
    </p:spTree>
    <p:extLst>
      <p:ext uri="{BB962C8B-B14F-4D97-AF65-F5344CB8AC3E}">
        <p14:creationId xmlns:p14="http://schemas.microsoft.com/office/powerpoint/2010/main" val="10109560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CCEA67-42C5-E441-AD91-2170997E9ADA}" type="datetime3">
              <a:rPr lang="en-US" altLang="en-US" smtClean="0"/>
              <a:t>22 August 2022</a:t>
            </a:fld>
            <a:endParaRPr lang="en-US" altLang="en-US"/>
          </a:p>
        </p:txBody>
      </p:sp>
      <p:sp>
        <p:nvSpPr>
          <p:cNvPr id="3" name="Footer Placeholder 2"/>
          <p:cNvSpPr>
            <a:spLocks noGrp="1"/>
          </p:cNvSpPr>
          <p:nvPr>
            <p:ph type="ftr" sz="quarter" idx="11"/>
          </p:nvPr>
        </p:nvSpPr>
        <p:spPr/>
        <p:txBody>
          <a:bodyPr/>
          <a:lstStyle/>
          <a:p>
            <a:r>
              <a:rPr lang="en-US" altLang="en-US"/>
              <a:t>©MRCT Center                                      </a:t>
            </a:r>
          </a:p>
        </p:txBody>
      </p:sp>
      <p:sp>
        <p:nvSpPr>
          <p:cNvPr id="4" name="Slide Number Placeholder 3"/>
          <p:cNvSpPr>
            <a:spLocks noGrp="1"/>
          </p:cNvSpPr>
          <p:nvPr>
            <p:ph type="sldNum" sz="quarter" idx="12"/>
          </p:nvPr>
        </p:nvSpPr>
        <p:spPr/>
        <p:txBody>
          <a:bodyPr/>
          <a:lstStyle/>
          <a:p>
            <a:fld id="{D2BFC781-D6AD-477E-A2B9-F607C209C929}" type="slidenum">
              <a:rPr lang="en-US" altLang="en-US" smtClean="0"/>
              <a:pPr/>
              <a:t>‹#›</a:t>
            </a:fld>
            <a:endParaRPr lang="en-US" altLang="en-US"/>
          </a:p>
        </p:txBody>
      </p:sp>
      <p:sp>
        <p:nvSpPr>
          <p:cNvPr id="5" name="Title 1"/>
          <p:cNvSpPr>
            <a:spLocks noGrp="1"/>
          </p:cNvSpPr>
          <p:nvPr>
            <p:ph type="title"/>
          </p:nvPr>
        </p:nvSpPr>
        <p:spPr>
          <a:xfrm>
            <a:off x="339436" y="1"/>
            <a:ext cx="10515600" cy="1325563"/>
          </a:xfrm>
        </p:spPr>
        <p:txBody>
          <a:bodyPr>
            <a:normAutofit/>
          </a:bodyPr>
          <a:lstStyle>
            <a:lvl1pPr>
              <a:defRPr sz="2400">
                <a:latin typeface="+mn-lt"/>
              </a:defRPr>
            </a:lvl1pPr>
          </a:lstStyle>
          <a:p>
            <a:r>
              <a:rPr lang="en-US"/>
              <a:t>Click to edit Master title style</a:t>
            </a:r>
          </a:p>
        </p:txBody>
      </p:sp>
    </p:spTree>
    <p:extLst>
      <p:ext uri="{BB962C8B-B14F-4D97-AF65-F5344CB8AC3E}">
        <p14:creationId xmlns:p14="http://schemas.microsoft.com/office/powerpoint/2010/main" val="34754203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0F598E-3DCD-BB4E-8E95-26AD627EF24E}" type="datetime3">
              <a:rPr lang="en-US" altLang="en-US" smtClean="0"/>
              <a:t>22 August 2022</a:t>
            </a:fld>
            <a:endParaRPr lang="en-US" altLang="en-US"/>
          </a:p>
        </p:txBody>
      </p:sp>
      <p:sp>
        <p:nvSpPr>
          <p:cNvPr id="3" name="Footer Placeholder 2"/>
          <p:cNvSpPr>
            <a:spLocks noGrp="1"/>
          </p:cNvSpPr>
          <p:nvPr>
            <p:ph type="ftr" sz="quarter" idx="11"/>
          </p:nvPr>
        </p:nvSpPr>
        <p:spPr/>
        <p:txBody>
          <a:bodyPr/>
          <a:lstStyle/>
          <a:p>
            <a:r>
              <a:rPr lang="en-US" altLang="en-US"/>
              <a:t>©MRCT Center                                      </a:t>
            </a:r>
          </a:p>
        </p:txBody>
      </p:sp>
      <p:sp>
        <p:nvSpPr>
          <p:cNvPr id="4" name="Slide Number Placeholder 3"/>
          <p:cNvSpPr>
            <a:spLocks noGrp="1"/>
          </p:cNvSpPr>
          <p:nvPr>
            <p:ph type="sldNum" sz="quarter" idx="12"/>
          </p:nvPr>
        </p:nvSpPr>
        <p:spPr/>
        <p:txBody>
          <a:bodyPr/>
          <a:lstStyle/>
          <a:p>
            <a:fld id="{D2BFC781-D6AD-477E-A2B9-F607C209C929}" type="slidenum">
              <a:rPr lang="en-US" altLang="en-US" smtClean="0"/>
              <a:pPr/>
              <a:t>‹#›</a:t>
            </a:fld>
            <a:endParaRPr lang="en-US" altLang="en-US"/>
          </a:p>
        </p:txBody>
      </p:sp>
      <p:sp>
        <p:nvSpPr>
          <p:cNvPr id="5" name="Title 1"/>
          <p:cNvSpPr>
            <a:spLocks noGrp="1"/>
          </p:cNvSpPr>
          <p:nvPr>
            <p:ph type="title"/>
          </p:nvPr>
        </p:nvSpPr>
        <p:spPr>
          <a:xfrm>
            <a:off x="339436" y="1"/>
            <a:ext cx="10515600" cy="1325563"/>
          </a:xfrm>
        </p:spPr>
        <p:txBody>
          <a:bodyPr>
            <a:normAutofit/>
          </a:bodyPr>
          <a:lstStyle>
            <a:lvl1pPr>
              <a:defRPr sz="2400">
                <a:latin typeface="+mn-lt"/>
              </a:defRPr>
            </a:lvl1pPr>
          </a:lstStyle>
          <a:p>
            <a:r>
              <a:rPr lang="en-US"/>
              <a:t>Click to edit Master title style</a:t>
            </a:r>
          </a:p>
        </p:txBody>
      </p:sp>
    </p:spTree>
    <p:extLst>
      <p:ext uri="{BB962C8B-B14F-4D97-AF65-F5344CB8AC3E}">
        <p14:creationId xmlns:p14="http://schemas.microsoft.com/office/powerpoint/2010/main" val="1096830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551ADB-02BA-C647-A752-5AB47F6052EA}"/>
              </a:ext>
            </a:extLst>
          </p:cNvPr>
          <p:cNvSpPr>
            <a:spLocks noGrp="1"/>
          </p:cNvSpPr>
          <p:nvPr>
            <p:ph idx="1"/>
          </p:nvPr>
        </p:nvSpPr>
        <p:spPr>
          <a:xfrm>
            <a:off x="579405" y="1225917"/>
            <a:ext cx="10425953" cy="4351338"/>
          </a:xfrm>
        </p:spPr>
        <p:txBody>
          <a:bodyPr/>
          <a:lstStyle>
            <a:lvl1pPr>
              <a:buClr>
                <a:srgbClr val="C00000"/>
              </a:buClr>
              <a:defRPr b="0" i="0">
                <a:solidFill>
                  <a:srgbClr val="003D54"/>
                </a:solidFill>
                <a:latin typeface="Myriad Pro" panose="020B0503030403020204" pitchFamily="34" charset="0"/>
              </a:defRPr>
            </a:lvl1pPr>
            <a:lvl2pPr>
              <a:buClr>
                <a:srgbClr val="C00000"/>
              </a:buClr>
              <a:buSzPct val="80000"/>
              <a:buFont typeface="Courier New" panose="02070309020205020404" pitchFamily="49" charset="0"/>
              <a:buChar char="o"/>
              <a:defRPr b="0" i="0">
                <a:solidFill>
                  <a:srgbClr val="003D54"/>
                </a:solidFill>
                <a:latin typeface="Myriad Pro" panose="020B0503030403020204" pitchFamily="34" charset="0"/>
              </a:defRPr>
            </a:lvl2pPr>
            <a:lvl3pPr>
              <a:buClr>
                <a:srgbClr val="C00000"/>
              </a:buClr>
              <a:buSzPct val="80000"/>
              <a:buFont typeface="Wingdings" pitchFamily="2" charset="2"/>
              <a:buChar char="§"/>
              <a:defRPr sz="2200" b="0" i="0">
                <a:solidFill>
                  <a:srgbClr val="003D54"/>
                </a:solidFill>
                <a:latin typeface="Myriad Pro" panose="020B0503030403020204" pitchFamily="34" charset="0"/>
              </a:defRPr>
            </a:lvl3pPr>
            <a:lvl4pPr>
              <a:buClr>
                <a:srgbClr val="C00000"/>
              </a:buClr>
              <a:buSzPct val="75000"/>
              <a:buFont typeface="Wingdings" pitchFamily="2" charset="2"/>
              <a:buChar char="Ø"/>
              <a:defRPr sz="2000" b="0" i="0">
                <a:solidFill>
                  <a:srgbClr val="003D54"/>
                </a:solidFill>
                <a:latin typeface="Myriad Pro" panose="020B0503030403020204" pitchFamily="34" charset="0"/>
              </a:defRPr>
            </a:lvl4pPr>
            <a:lvl5pPr>
              <a:buClr>
                <a:srgbClr val="C00000"/>
              </a:buClr>
              <a:defRPr sz="2000" b="0" i="0">
                <a:solidFill>
                  <a:srgbClr val="003D54"/>
                </a:solidFill>
                <a:latin typeface="Myriad Pro" panose="020B0503030403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4">
            <a:extLst>
              <a:ext uri="{FF2B5EF4-FFF2-40B4-BE49-F238E27FC236}">
                <a16:creationId xmlns:a16="http://schemas.microsoft.com/office/drawing/2014/main" id="{F31D828E-6722-BD49-9F93-E70C164ADDE9}"/>
              </a:ext>
            </a:extLst>
          </p:cNvPr>
          <p:cNvSpPr txBox="1">
            <a:spLocks/>
          </p:cNvSpPr>
          <p:nvPr userDrawn="1"/>
        </p:nvSpPr>
        <p:spPr>
          <a:xfrm>
            <a:off x="4038600" y="5659496"/>
            <a:ext cx="2895600" cy="273844"/>
          </a:xfrm>
          <a:prstGeom prst="rect">
            <a:avLst/>
          </a:prstGeom>
        </p:spPr>
        <p:txBody>
          <a:bodyPr vert="horz" wrap="square" lIns="91440" tIns="45720" rIns="91440" bIns="45720" numCol="1" rtlCol="0" anchor="ctr" anchorCtr="0" compatLnSpc="1">
            <a:prstTxWarp prst="textNoShape">
              <a:avLst/>
            </a:prstTxWarp>
          </a:bodyPr>
          <a:lstStyle>
            <a:defPPr>
              <a:defRPr lang="en-US"/>
            </a:defPPr>
            <a:lvl1pPr marL="0" algn="ctr" defTabSz="914400" rtl="0" eaLnBrk="1" latinLnBrk="0" hangingPunct="1">
              <a:defRPr sz="750" kern="1200">
                <a:solidFill>
                  <a:srgbClr val="898989"/>
                </a:solidFill>
                <a:latin typeface="+mn-lt"/>
                <a:ea typeface="ＭＳ Ｐゴシック" charset="-128"/>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altLang="en-US" dirty="0"/>
          </a:p>
        </p:txBody>
      </p:sp>
      <p:sp>
        <p:nvSpPr>
          <p:cNvPr id="16" name="Title Placeholder 1">
            <a:extLst>
              <a:ext uri="{FF2B5EF4-FFF2-40B4-BE49-F238E27FC236}">
                <a16:creationId xmlns:a16="http://schemas.microsoft.com/office/drawing/2014/main" id="{CD6A6B82-9EF8-CC4F-B7C9-5A16E0BAA000}"/>
              </a:ext>
            </a:extLst>
          </p:cNvPr>
          <p:cNvSpPr>
            <a:spLocks noGrp="1"/>
          </p:cNvSpPr>
          <p:nvPr>
            <p:ph type="title" hasCustomPrompt="1"/>
          </p:nvPr>
        </p:nvSpPr>
        <p:spPr>
          <a:xfrm>
            <a:off x="610073" y="-99646"/>
            <a:ext cx="10533527" cy="1325563"/>
          </a:xfrm>
          <a:prstGeom prst="rect">
            <a:avLst/>
          </a:prstGeom>
        </p:spPr>
        <p:txBody>
          <a:bodyPr vert="horz" lIns="91440" tIns="45720" rIns="91440" bIns="45720" rtlCol="0" anchor="ctr">
            <a:normAutofit/>
          </a:bodyPr>
          <a:lstStyle>
            <a:lvl1pPr>
              <a:defRPr sz="2800" b="0"/>
            </a:lvl1pPr>
          </a:lstStyle>
          <a:p>
            <a:r>
              <a:rPr lang="en-US" dirty="0"/>
              <a:t>Click to edit master title style</a:t>
            </a:r>
          </a:p>
        </p:txBody>
      </p:sp>
      <p:sp>
        <p:nvSpPr>
          <p:cNvPr id="9" name="Date Placeholder 3">
            <a:extLst>
              <a:ext uri="{FF2B5EF4-FFF2-40B4-BE49-F238E27FC236}">
                <a16:creationId xmlns:a16="http://schemas.microsoft.com/office/drawing/2014/main" id="{D3E487FC-A53B-9846-95A0-8C850096382D}"/>
              </a:ext>
            </a:extLst>
          </p:cNvPr>
          <p:cNvSpPr>
            <a:spLocks noGrp="1"/>
          </p:cNvSpPr>
          <p:nvPr>
            <p:ph type="dt" sz="half" idx="2"/>
          </p:nvPr>
        </p:nvSpPr>
        <p:spPr>
          <a:xfrm>
            <a:off x="600609" y="6401969"/>
            <a:ext cx="1738830" cy="365125"/>
          </a:xfrm>
          <a:prstGeom prst="rect">
            <a:avLst/>
          </a:prstGeom>
        </p:spPr>
        <p:txBody>
          <a:bodyPr vert="horz" lIns="91440" tIns="45720" rIns="91440" bIns="45720" rtlCol="0" anchor="ctr"/>
          <a:lstStyle>
            <a:lvl1pPr algn="l">
              <a:defRPr sz="1400">
                <a:solidFill>
                  <a:schemeClr val="tx1">
                    <a:tint val="75000"/>
                  </a:schemeClr>
                </a:solidFill>
              </a:defRPr>
            </a:lvl1pPr>
          </a:lstStyle>
          <a:p>
            <a:fld id="{9303FC2B-1A5D-1D4E-B444-FAD827CA2A80}" type="datetime3">
              <a:rPr lang="en-US" smtClean="0"/>
              <a:t>22 August 2022</a:t>
            </a:fld>
            <a:endParaRPr lang="en-US" dirty="0"/>
          </a:p>
        </p:txBody>
      </p:sp>
      <p:sp>
        <p:nvSpPr>
          <p:cNvPr id="10" name="Footer Placeholder 4">
            <a:extLst>
              <a:ext uri="{FF2B5EF4-FFF2-40B4-BE49-F238E27FC236}">
                <a16:creationId xmlns:a16="http://schemas.microsoft.com/office/drawing/2014/main" id="{7BB47E76-CF1A-ED45-B255-994BC747A15E}"/>
              </a:ext>
            </a:extLst>
          </p:cNvPr>
          <p:cNvSpPr>
            <a:spLocks noGrp="1"/>
          </p:cNvSpPr>
          <p:nvPr>
            <p:ph type="ftr" sz="quarter" idx="3"/>
          </p:nvPr>
        </p:nvSpPr>
        <p:spPr>
          <a:xfrm>
            <a:off x="2492464" y="6388062"/>
            <a:ext cx="4114800" cy="365125"/>
          </a:xfrm>
          <a:prstGeom prst="rect">
            <a:avLst/>
          </a:prstGeom>
        </p:spPr>
        <p:txBody>
          <a:bodyPr vert="horz" lIns="91440" tIns="45720" rIns="91440" bIns="45720" rtlCol="0" anchor="ctr"/>
          <a:lstStyle>
            <a:lvl1pPr algn="ctr">
              <a:defRPr sz="1400">
                <a:solidFill>
                  <a:schemeClr val="tx1">
                    <a:tint val="75000"/>
                  </a:schemeClr>
                </a:solidFill>
              </a:defRPr>
            </a:lvl1pPr>
          </a:lstStyle>
          <a:p>
            <a:r>
              <a:rPr lang="en-US" altLang="en-US">
                <a:solidFill>
                  <a:srgbClr val="898989"/>
                </a:solidFill>
              </a:rPr>
              <a:t>©MRCT Center                                      </a:t>
            </a:r>
            <a:endParaRPr lang="en-US" altLang="en-US" dirty="0">
              <a:solidFill>
                <a:srgbClr val="898989"/>
              </a:solidFill>
            </a:endParaRPr>
          </a:p>
        </p:txBody>
      </p:sp>
      <p:sp>
        <p:nvSpPr>
          <p:cNvPr id="11" name="Slide Number Placeholder 5">
            <a:extLst>
              <a:ext uri="{FF2B5EF4-FFF2-40B4-BE49-F238E27FC236}">
                <a16:creationId xmlns:a16="http://schemas.microsoft.com/office/drawing/2014/main" id="{EF24BC33-DE92-E543-9DC8-03B5E2B06F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a:solidFill>
                  <a:schemeClr val="tx1">
                    <a:tint val="75000"/>
                  </a:schemeClr>
                </a:solidFill>
              </a:defRPr>
            </a:lvl1pPr>
          </a:lstStyle>
          <a:p>
            <a:fld id="{9613E06C-BF75-C64F-BB3A-625D3BF6ECBE}" type="slidenum">
              <a:rPr lang="en-US" smtClean="0"/>
              <a:pPr/>
              <a:t>‹#›</a:t>
            </a:fld>
            <a:endParaRPr lang="en-US" dirty="0"/>
          </a:p>
        </p:txBody>
      </p:sp>
    </p:spTree>
    <p:extLst>
      <p:ext uri="{BB962C8B-B14F-4D97-AF65-F5344CB8AC3E}">
        <p14:creationId xmlns:p14="http://schemas.microsoft.com/office/powerpoint/2010/main" val="868019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B2795-460C-504E-98BF-935230AA253A}"/>
              </a:ext>
            </a:extLst>
          </p:cNvPr>
          <p:cNvSpPr>
            <a:spLocks noGrp="1"/>
          </p:cNvSpPr>
          <p:nvPr>
            <p:ph type="title"/>
          </p:nvPr>
        </p:nvSpPr>
        <p:spPr>
          <a:xfrm>
            <a:off x="831850" y="1339684"/>
            <a:ext cx="10190161" cy="2852737"/>
          </a:xfrm>
        </p:spPr>
        <p:txBody>
          <a:bodyPr anchor="b">
            <a:normAutofit/>
          </a:bodyPr>
          <a:lstStyle>
            <a:lvl1pPr>
              <a:defRPr sz="4800" b="1" i="0">
                <a:solidFill>
                  <a:srgbClr val="003D54"/>
                </a:solidFill>
                <a:latin typeface="Myriad Pro" panose="020B0503030403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98757E9-66E3-3140-B52D-FB3915DC021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266DF8-0BD9-CE4F-9E55-43710D40484E}"/>
              </a:ext>
            </a:extLst>
          </p:cNvPr>
          <p:cNvSpPr>
            <a:spLocks noGrp="1"/>
          </p:cNvSpPr>
          <p:nvPr>
            <p:ph type="dt" sz="half" idx="10"/>
          </p:nvPr>
        </p:nvSpPr>
        <p:spPr>
          <a:xfrm>
            <a:off x="600609" y="6474858"/>
            <a:ext cx="1738830" cy="365125"/>
          </a:xfrm>
        </p:spPr>
        <p:txBody>
          <a:bodyPr/>
          <a:lstStyle/>
          <a:p>
            <a:fld id="{8051D86E-55EC-5943-9CA8-EB814AB030A1}" type="datetime3">
              <a:rPr lang="en-US" smtClean="0"/>
              <a:t>22 August 2022</a:t>
            </a:fld>
            <a:endParaRPr lang="en-US"/>
          </a:p>
        </p:txBody>
      </p:sp>
      <p:sp>
        <p:nvSpPr>
          <p:cNvPr id="5" name="Footer Placeholder 4">
            <a:extLst>
              <a:ext uri="{FF2B5EF4-FFF2-40B4-BE49-F238E27FC236}">
                <a16:creationId xmlns:a16="http://schemas.microsoft.com/office/drawing/2014/main" id="{54D1F104-2007-0E44-9C40-FAB3B1C1BAB7}"/>
              </a:ext>
            </a:extLst>
          </p:cNvPr>
          <p:cNvSpPr>
            <a:spLocks noGrp="1"/>
          </p:cNvSpPr>
          <p:nvPr>
            <p:ph type="ftr" sz="quarter" idx="11"/>
          </p:nvPr>
        </p:nvSpPr>
        <p:spPr>
          <a:xfrm>
            <a:off x="4038600" y="6415768"/>
            <a:ext cx="4114800" cy="365125"/>
          </a:xfrm>
        </p:spPr>
        <p:txBody>
          <a:bodyPr/>
          <a:lstStyle/>
          <a:p>
            <a:r>
              <a:rPr lang="en-US"/>
              <a:t>©MRCT Center                                      </a:t>
            </a:r>
          </a:p>
        </p:txBody>
      </p:sp>
      <p:sp>
        <p:nvSpPr>
          <p:cNvPr id="6" name="Slide Number Placeholder 5">
            <a:extLst>
              <a:ext uri="{FF2B5EF4-FFF2-40B4-BE49-F238E27FC236}">
                <a16:creationId xmlns:a16="http://schemas.microsoft.com/office/drawing/2014/main" id="{C4152401-C35D-C048-B3EE-0E46ED4F11E9}"/>
              </a:ext>
            </a:extLst>
          </p:cNvPr>
          <p:cNvSpPr>
            <a:spLocks noGrp="1"/>
          </p:cNvSpPr>
          <p:nvPr>
            <p:ph type="sldNum" sz="quarter" idx="12"/>
          </p:nvPr>
        </p:nvSpPr>
        <p:spPr>
          <a:xfrm>
            <a:off x="8604250" y="6380183"/>
            <a:ext cx="2743200" cy="365125"/>
          </a:xfrm>
        </p:spPr>
        <p:txBody>
          <a:bodyPr/>
          <a:lstStyle/>
          <a:p>
            <a:fld id="{9613E06C-BF75-C64F-BB3A-625D3BF6ECBE}" type="slidenum">
              <a:rPr lang="en-US" smtClean="0"/>
              <a:t>‹#›</a:t>
            </a:fld>
            <a:endParaRPr lang="en-US"/>
          </a:p>
        </p:txBody>
      </p:sp>
    </p:spTree>
    <p:extLst>
      <p:ext uri="{BB962C8B-B14F-4D97-AF65-F5344CB8AC3E}">
        <p14:creationId xmlns:p14="http://schemas.microsoft.com/office/powerpoint/2010/main" val="3943216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BD453A6-A7DB-0044-8100-9EFDC92E4052}"/>
              </a:ext>
            </a:extLst>
          </p:cNvPr>
          <p:cNvSpPr>
            <a:spLocks noGrp="1"/>
          </p:cNvSpPr>
          <p:nvPr>
            <p:ph sz="half" idx="1"/>
          </p:nvPr>
        </p:nvSpPr>
        <p:spPr>
          <a:xfrm>
            <a:off x="1157288" y="1825625"/>
            <a:ext cx="4862512" cy="4351338"/>
          </a:xfrm>
        </p:spPr>
        <p:txBody>
          <a:bodyPr/>
          <a:lstStyle>
            <a:lvl1pPr>
              <a:defRPr b="0" i="0">
                <a:solidFill>
                  <a:srgbClr val="003D54"/>
                </a:solidFill>
                <a:latin typeface="Myriad Pro" panose="020B0503030403020204" pitchFamily="34" charset="0"/>
              </a:defRPr>
            </a:lvl1pPr>
            <a:lvl2pPr>
              <a:defRPr b="0" i="0">
                <a:solidFill>
                  <a:srgbClr val="003D54"/>
                </a:solidFill>
                <a:latin typeface="Myriad Pro" panose="020B0503030403020204" pitchFamily="34" charset="0"/>
              </a:defRPr>
            </a:lvl2pPr>
            <a:lvl3pPr>
              <a:defRPr b="0" i="0">
                <a:solidFill>
                  <a:srgbClr val="003D54"/>
                </a:solidFill>
                <a:latin typeface="Myriad Pro" panose="020B0503030403020204" pitchFamily="34" charset="0"/>
              </a:defRPr>
            </a:lvl3pPr>
            <a:lvl4pPr>
              <a:defRPr b="0" i="0">
                <a:solidFill>
                  <a:srgbClr val="003D54"/>
                </a:solidFill>
                <a:latin typeface="Myriad Pro" panose="020B0503030403020204" pitchFamily="34" charset="0"/>
              </a:defRPr>
            </a:lvl4pPr>
            <a:lvl5pPr>
              <a:defRPr b="0" i="0">
                <a:solidFill>
                  <a:srgbClr val="003D54"/>
                </a:solidFill>
                <a:latin typeface="Myriad Pro" panose="020B0503030403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8A26BA32-50C5-BE4A-9746-681BC5CE9224}"/>
              </a:ext>
            </a:extLst>
          </p:cNvPr>
          <p:cNvSpPr>
            <a:spLocks noGrp="1"/>
          </p:cNvSpPr>
          <p:nvPr>
            <p:ph sz="half" idx="2"/>
          </p:nvPr>
        </p:nvSpPr>
        <p:spPr>
          <a:xfrm>
            <a:off x="6172200" y="1825625"/>
            <a:ext cx="5181600" cy="4351338"/>
          </a:xfrm>
        </p:spPr>
        <p:txBody>
          <a:bodyPr/>
          <a:lstStyle>
            <a:lvl1pPr>
              <a:defRPr b="0" i="0">
                <a:solidFill>
                  <a:srgbClr val="003D54"/>
                </a:solidFill>
                <a:latin typeface="Myriad Pro" panose="020B0503030403020204" pitchFamily="34" charset="0"/>
              </a:defRPr>
            </a:lvl1pPr>
            <a:lvl2pPr>
              <a:defRPr b="0" i="0">
                <a:solidFill>
                  <a:srgbClr val="003D54"/>
                </a:solidFill>
                <a:latin typeface="Myriad Pro" panose="020B0503030403020204" pitchFamily="34" charset="0"/>
              </a:defRPr>
            </a:lvl2pPr>
            <a:lvl3pPr>
              <a:defRPr b="0" i="0">
                <a:solidFill>
                  <a:srgbClr val="003D54"/>
                </a:solidFill>
                <a:latin typeface="Myriad Pro" panose="020B0503030403020204" pitchFamily="34" charset="0"/>
              </a:defRPr>
            </a:lvl3pPr>
            <a:lvl4pPr>
              <a:defRPr b="0" i="0">
                <a:solidFill>
                  <a:srgbClr val="003D54"/>
                </a:solidFill>
                <a:latin typeface="Myriad Pro" panose="020B0503030403020204" pitchFamily="34" charset="0"/>
              </a:defRPr>
            </a:lvl4pPr>
            <a:lvl5pPr>
              <a:defRPr b="0" i="0">
                <a:solidFill>
                  <a:srgbClr val="003D54"/>
                </a:solidFill>
                <a:latin typeface="Myriad Pro" panose="020B0503030403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3311901-40D5-0B40-942A-2E355F5DF337}"/>
              </a:ext>
            </a:extLst>
          </p:cNvPr>
          <p:cNvSpPr>
            <a:spLocks noGrp="1"/>
          </p:cNvSpPr>
          <p:nvPr>
            <p:ph type="dt" sz="half" idx="10"/>
          </p:nvPr>
        </p:nvSpPr>
        <p:spPr/>
        <p:txBody>
          <a:bodyPr/>
          <a:lstStyle/>
          <a:p>
            <a:fld id="{9BB58651-2393-E24B-85A8-F184B88D660A}" type="datetime3">
              <a:rPr lang="en-US" smtClean="0"/>
              <a:t>22 August 2022</a:t>
            </a:fld>
            <a:endParaRPr lang="en-US"/>
          </a:p>
        </p:txBody>
      </p:sp>
      <p:sp>
        <p:nvSpPr>
          <p:cNvPr id="6" name="Footer Placeholder 5">
            <a:extLst>
              <a:ext uri="{FF2B5EF4-FFF2-40B4-BE49-F238E27FC236}">
                <a16:creationId xmlns:a16="http://schemas.microsoft.com/office/drawing/2014/main" id="{91DEE197-BE0E-974A-A9D6-CEF7F578654A}"/>
              </a:ext>
            </a:extLst>
          </p:cNvPr>
          <p:cNvSpPr>
            <a:spLocks noGrp="1"/>
          </p:cNvSpPr>
          <p:nvPr>
            <p:ph type="ftr" sz="quarter" idx="11"/>
          </p:nvPr>
        </p:nvSpPr>
        <p:spPr/>
        <p:txBody>
          <a:bodyPr/>
          <a:lstStyle/>
          <a:p>
            <a:r>
              <a:rPr lang="en-US"/>
              <a:t>©MRCT Center                                      </a:t>
            </a:r>
          </a:p>
        </p:txBody>
      </p:sp>
      <p:sp>
        <p:nvSpPr>
          <p:cNvPr id="7" name="Slide Number Placeholder 6">
            <a:extLst>
              <a:ext uri="{FF2B5EF4-FFF2-40B4-BE49-F238E27FC236}">
                <a16:creationId xmlns:a16="http://schemas.microsoft.com/office/drawing/2014/main" id="{F956DA03-F0FD-2245-8D00-DCA65682AB7C}"/>
              </a:ext>
            </a:extLst>
          </p:cNvPr>
          <p:cNvSpPr>
            <a:spLocks noGrp="1"/>
          </p:cNvSpPr>
          <p:nvPr>
            <p:ph type="sldNum" sz="quarter" idx="12"/>
          </p:nvPr>
        </p:nvSpPr>
        <p:spPr/>
        <p:txBody>
          <a:bodyPr/>
          <a:lstStyle/>
          <a:p>
            <a:fld id="{9613E06C-BF75-C64F-BB3A-625D3BF6ECBE}" type="slidenum">
              <a:rPr lang="en-US" smtClean="0"/>
              <a:t>‹#›</a:t>
            </a:fld>
            <a:endParaRPr lang="en-US"/>
          </a:p>
        </p:txBody>
      </p:sp>
      <p:sp>
        <p:nvSpPr>
          <p:cNvPr id="10" name="Title Placeholder 1">
            <a:extLst>
              <a:ext uri="{FF2B5EF4-FFF2-40B4-BE49-F238E27FC236}">
                <a16:creationId xmlns:a16="http://schemas.microsoft.com/office/drawing/2014/main" id="{55513C9C-91DF-6944-B222-5486D5CF484C}"/>
              </a:ext>
            </a:extLst>
          </p:cNvPr>
          <p:cNvSpPr>
            <a:spLocks noGrp="1"/>
          </p:cNvSpPr>
          <p:nvPr>
            <p:ph type="title"/>
          </p:nvPr>
        </p:nvSpPr>
        <p:spPr>
          <a:xfrm>
            <a:off x="600609" y="-17897"/>
            <a:ext cx="10049435" cy="1325563"/>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880736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F2E5D7F-007B-9941-8A52-8DE7CB3572EA}"/>
              </a:ext>
            </a:extLst>
          </p:cNvPr>
          <p:cNvSpPr>
            <a:spLocks noGrp="1"/>
          </p:cNvSpPr>
          <p:nvPr>
            <p:ph type="body" idx="1"/>
          </p:nvPr>
        </p:nvSpPr>
        <p:spPr>
          <a:xfrm>
            <a:off x="1157287" y="1681163"/>
            <a:ext cx="4840288" cy="823912"/>
          </a:xfrm>
        </p:spPr>
        <p:txBody>
          <a:bodyPr anchor="b"/>
          <a:lstStyle>
            <a:lvl1pPr marL="0" indent="0">
              <a:buNone/>
              <a:defRPr sz="2400" b="1" i="0">
                <a:solidFill>
                  <a:srgbClr val="003D54"/>
                </a:solidFill>
                <a:latin typeface="Myriad Pro Light" panose="020B05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7F273816-853F-684E-B5B8-E4D335890F22}"/>
              </a:ext>
            </a:extLst>
          </p:cNvPr>
          <p:cNvSpPr>
            <a:spLocks noGrp="1"/>
          </p:cNvSpPr>
          <p:nvPr>
            <p:ph sz="half" idx="2"/>
          </p:nvPr>
        </p:nvSpPr>
        <p:spPr>
          <a:xfrm>
            <a:off x="1157288" y="2505075"/>
            <a:ext cx="4840287" cy="3684588"/>
          </a:xfrm>
        </p:spPr>
        <p:txBody>
          <a:bodyPr/>
          <a:lstStyle>
            <a:lvl1pPr>
              <a:defRPr b="0" i="0">
                <a:solidFill>
                  <a:srgbClr val="003D54"/>
                </a:solidFill>
                <a:latin typeface="Myriad Pro" panose="020B0503030403020204" pitchFamily="34" charset="0"/>
              </a:defRPr>
            </a:lvl1pPr>
            <a:lvl2pPr>
              <a:defRPr b="0" i="0">
                <a:solidFill>
                  <a:srgbClr val="003D54"/>
                </a:solidFill>
                <a:latin typeface="Myriad Pro" panose="020B0503030403020204" pitchFamily="34" charset="0"/>
              </a:defRPr>
            </a:lvl2pPr>
            <a:lvl3pPr>
              <a:defRPr b="0" i="0">
                <a:solidFill>
                  <a:srgbClr val="003D54"/>
                </a:solidFill>
                <a:latin typeface="Myriad Pro" panose="020B0503030403020204" pitchFamily="34" charset="0"/>
              </a:defRPr>
            </a:lvl3pPr>
            <a:lvl4pPr>
              <a:defRPr b="0" i="0">
                <a:solidFill>
                  <a:srgbClr val="003D54"/>
                </a:solidFill>
                <a:latin typeface="Myriad Pro" panose="020B0503030403020204" pitchFamily="34" charset="0"/>
              </a:defRPr>
            </a:lvl4pPr>
            <a:lvl5pPr>
              <a:defRPr b="0" i="0">
                <a:solidFill>
                  <a:srgbClr val="003D54"/>
                </a:solidFill>
                <a:latin typeface="Myriad Pro" panose="020B0503030403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B3DF4BCF-6528-DD48-BC49-CDAF85218E69}"/>
              </a:ext>
            </a:extLst>
          </p:cNvPr>
          <p:cNvSpPr>
            <a:spLocks noGrp="1"/>
          </p:cNvSpPr>
          <p:nvPr>
            <p:ph type="body" sz="quarter" idx="3"/>
          </p:nvPr>
        </p:nvSpPr>
        <p:spPr>
          <a:xfrm>
            <a:off x="6172200" y="1681163"/>
            <a:ext cx="5183188" cy="823912"/>
          </a:xfrm>
        </p:spPr>
        <p:txBody>
          <a:bodyPr anchor="b"/>
          <a:lstStyle>
            <a:lvl1pPr marL="0" indent="0">
              <a:buNone/>
              <a:defRPr sz="2400" b="1" i="0">
                <a:solidFill>
                  <a:srgbClr val="003D54"/>
                </a:solidFill>
                <a:latin typeface="Myriad Pro Light" panose="020B05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6855A93-839C-9344-A536-76341BDE10E9}"/>
              </a:ext>
            </a:extLst>
          </p:cNvPr>
          <p:cNvSpPr>
            <a:spLocks noGrp="1"/>
          </p:cNvSpPr>
          <p:nvPr>
            <p:ph sz="quarter" idx="4"/>
          </p:nvPr>
        </p:nvSpPr>
        <p:spPr>
          <a:xfrm>
            <a:off x="6172200" y="2505075"/>
            <a:ext cx="5183188" cy="3684588"/>
          </a:xfrm>
        </p:spPr>
        <p:txBody>
          <a:bodyPr/>
          <a:lstStyle>
            <a:lvl1pPr>
              <a:defRPr b="0" i="0">
                <a:solidFill>
                  <a:srgbClr val="003D54"/>
                </a:solidFill>
                <a:latin typeface="Myriad Pro" panose="020B0503030403020204" pitchFamily="34" charset="0"/>
              </a:defRPr>
            </a:lvl1pPr>
            <a:lvl2pPr>
              <a:defRPr b="0" i="0">
                <a:solidFill>
                  <a:srgbClr val="003D54"/>
                </a:solidFill>
                <a:latin typeface="Myriad Pro" panose="020B0503030403020204" pitchFamily="34" charset="0"/>
              </a:defRPr>
            </a:lvl2pPr>
            <a:lvl3pPr>
              <a:defRPr b="0" i="0">
                <a:solidFill>
                  <a:srgbClr val="003D54"/>
                </a:solidFill>
                <a:latin typeface="Myriad Pro" panose="020B0503030403020204" pitchFamily="34" charset="0"/>
              </a:defRPr>
            </a:lvl3pPr>
            <a:lvl4pPr>
              <a:defRPr b="0" i="0">
                <a:solidFill>
                  <a:srgbClr val="003D54"/>
                </a:solidFill>
                <a:latin typeface="Myriad Pro" panose="020B0503030403020204" pitchFamily="34" charset="0"/>
              </a:defRPr>
            </a:lvl4pPr>
            <a:lvl5pPr>
              <a:defRPr b="0" i="0">
                <a:solidFill>
                  <a:srgbClr val="003D54"/>
                </a:solidFill>
                <a:latin typeface="Myriad Pro" panose="020B0503030403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1461ED0-CD00-F644-8CC4-43BB6F3C084A}"/>
              </a:ext>
            </a:extLst>
          </p:cNvPr>
          <p:cNvSpPr>
            <a:spLocks noGrp="1"/>
          </p:cNvSpPr>
          <p:nvPr>
            <p:ph type="dt" sz="half" idx="10"/>
          </p:nvPr>
        </p:nvSpPr>
        <p:spPr/>
        <p:txBody>
          <a:bodyPr/>
          <a:lstStyle/>
          <a:p>
            <a:fld id="{03E428B0-499C-E046-827D-6E5779736776}" type="datetime3">
              <a:rPr lang="en-US" smtClean="0"/>
              <a:t>22 August 2022</a:t>
            </a:fld>
            <a:endParaRPr lang="en-US"/>
          </a:p>
        </p:txBody>
      </p:sp>
      <p:sp>
        <p:nvSpPr>
          <p:cNvPr id="8" name="Footer Placeholder 7">
            <a:extLst>
              <a:ext uri="{FF2B5EF4-FFF2-40B4-BE49-F238E27FC236}">
                <a16:creationId xmlns:a16="http://schemas.microsoft.com/office/drawing/2014/main" id="{655E1A1B-2E81-EC42-A088-FD76A353995B}"/>
              </a:ext>
            </a:extLst>
          </p:cNvPr>
          <p:cNvSpPr>
            <a:spLocks noGrp="1"/>
          </p:cNvSpPr>
          <p:nvPr>
            <p:ph type="ftr" sz="quarter" idx="11"/>
          </p:nvPr>
        </p:nvSpPr>
        <p:spPr/>
        <p:txBody>
          <a:bodyPr/>
          <a:lstStyle/>
          <a:p>
            <a:r>
              <a:rPr lang="en-US"/>
              <a:t>©MRCT Center                                      </a:t>
            </a:r>
          </a:p>
        </p:txBody>
      </p:sp>
      <p:sp>
        <p:nvSpPr>
          <p:cNvPr id="9" name="Slide Number Placeholder 8">
            <a:extLst>
              <a:ext uri="{FF2B5EF4-FFF2-40B4-BE49-F238E27FC236}">
                <a16:creationId xmlns:a16="http://schemas.microsoft.com/office/drawing/2014/main" id="{77B2004B-86BC-7345-AE04-E40ADE1D9DDD}"/>
              </a:ext>
            </a:extLst>
          </p:cNvPr>
          <p:cNvSpPr>
            <a:spLocks noGrp="1"/>
          </p:cNvSpPr>
          <p:nvPr>
            <p:ph type="sldNum" sz="quarter" idx="12"/>
          </p:nvPr>
        </p:nvSpPr>
        <p:spPr/>
        <p:txBody>
          <a:bodyPr/>
          <a:lstStyle/>
          <a:p>
            <a:fld id="{9613E06C-BF75-C64F-BB3A-625D3BF6ECBE}" type="slidenum">
              <a:rPr lang="en-US" smtClean="0"/>
              <a:t>‹#›</a:t>
            </a:fld>
            <a:endParaRPr lang="en-US"/>
          </a:p>
        </p:txBody>
      </p:sp>
      <p:sp>
        <p:nvSpPr>
          <p:cNvPr id="11" name="Title Placeholder 1">
            <a:extLst>
              <a:ext uri="{FF2B5EF4-FFF2-40B4-BE49-F238E27FC236}">
                <a16:creationId xmlns:a16="http://schemas.microsoft.com/office/drawing/2014/main" id="{33AE1906-D2D6-0A43-A6B4-62FB525D1246}"/>
              </a:ext>
            </a:extLst>
          </p:cNvPr>
          <p:cNvSpPr>
            <a:spLocks noGrp="1"/>
          </p:cNvSpPr>
          <p:nvPr>
            <p:ph type="title"/>
          </p:nvPr>
        </p:nvSpPr>
        <p:spPr>
          <a:xfrm>
            <a:off x="1304363" y="52203"/>
            <a:ext cx="10049435" cy="1325563"/>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3790355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A0F54EF-2D31-944A-AD83-26AFA5BB718E}"/>
              </a:ext>
            </a:extLst>
          </p:cNvPr>
          <p:cNvSpPr>
            <a:spLocks noGrp="1"/>
          </p:cNvSpPr>
          <p:nvPr>
            <p:ph type="dt" sz="half" idx="10"/>
          </p:nvPr>
        </p:nvSpPr>
        <p:spPr/>
        <p:txBody>
          <a:bodyPr/>
          <a:lstStyle/>
          <a:p>
            <a:fld id="{3E617454-17CD-8343-B54E-41ECB89876D6}" type="datetime3">
              <a:rPr lang="en-US" smtClean="0"/>
              <a:t>22 August 2022</a:t>
            </a:fld>
            <a:endParaRPr lang="en-US"/>
          </a:p>
        </p:txBody>
      </p:sp>
      <p:sp>
        <p:nvSpPr>
          <p:cNvPr id="4" name="Footer Placeholder 3">
            <a:extLst>
              <a:ext uri="{FF2B5EF4-FFF2-40B4-BE49-F238E27FC236}">
                <a16:creationId xmlns:a16="http://schemas.microsoft.com/office/drawing/2014/main" id="{853AAE6F-DAA8-144B-9777-42A353ACB40A}"/>
              </a:ext>
            </a:extLst>
          </p:cNvPr>
          <p:cNvSpPr>
            <a:spLocks noGrp="1"/>
          </p:cNvSpPr>
          <p:nvPr>
            <p:ph type="ftr" sz="quarter" idx="11"/>
          </p:nvPr>
        </p:nvSpPr>
        <p:spPr/>
        <p:txBody>
          <a:bodyPr/>
          <a:lstStyle/>
          <a:p>
            <a:r>
              <a:rPr lang="en-US"/>
              <a:t>©MRCT Center                                      </a:t>
            </a:r>
          </a:p>
        </p:txBody>
      </p:sp>
      <p:sp>
        <p:nvSpPr>
          <p:cNvPr id="5" name="Slide Number Placeholder 4">
            <a:extLst>
              <a:ext uri="{FF2B5EF4-FFF2-40B4-BE49-F238E27FC236}">
                <a16:creationId xmlns:a16="http://schemas.microsoft.com/office/drawing/2014/main" id="{5DBC2ABF-AE41-FB47-BBDD-B0FED67D1407}"/>
              </a:ext>
            </a:extLst>
          </p:cNvPr>
          <p:cNvSpPr>
            <a:spLocks noGrp="1"/>
          </p:cNvSpPr>
          <p:nvPr>
            <p:ph type="sldNum" sz="quarter" idx="12"/>
          </p:nvPr>
        </p:nvSpPr>
        <p:spPr/>
        <p:txBody>
          <a:bodyPr/>
          <a:lstStyle/>
          <a:p>
            <a:fld id="{9613E06C-BF75-C64F-BB3A-625D3BF6ECBE}" type="slidenum">
              <a:rPr lang="en-US" smtClean="0"/>
              <a:t>‹#›</a:t>
            </a:fld>
            <a:endParaRPr lang="en-US"/>
          </a:p>
        </p:txBody>
      </p:sp>
      <p:sp>
        <p:nvSpPr>
          <p:cNvPr id="7" name="Title Placeholder 1">
            <a:extLst>
              <a:ext uri="{FF2B5EF4-FFF2-40B4-BE49-F238E27FC236}">
                <a16:creationId xmlns:a16="http://schemas.microsoft.com/office/drawing/2014/main" id="{763BE725-EC20-684C-BD5E-DDB7CD114604}"/>
              </a:ext>
            </a:extLst>
          </p:cNvPr>
          <p:cNvSpPr>
            <a:spLocks noGrp="1"/>
          </p:cNvSpPr>
          <p:nvPr>
            <p:ph type="title"/>
          </p:nvPr>
        </p:nvSpPr>
        <p:spPr>
          <a:xfrm>
            <a:off x="1304363" y="52203"/>
            <a:ext cx="10049435" cy="1325563"/>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545632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89D4C16-F62D-C14C-B8E6-3D2C8E4BB959}"/>
              </a:ext>
            </a:extLst>
          </p:cNvPr>
          <p:cNvSpPr>
            <a:spLocks noGrp="1"/>
          </p:cNvSpPr>
          <p:nvPr>
            <p:ph type="dt" sz="half" idx="10"/>
          </p:nvPr>
        </p:nvSpPr>
        <p:spPr/>
        <p:txBody>
          <a:bodyPr/>
          <a:lstStyle/>
          <a:p>
            <a:fld id="{7132FCFD-3AC5-DA44-9306-659F39A23810}" type="datetime3">
              <a:rPr lang="en-US" smtClean="0"/>
              <a:t>22 August 2022</a:t>
            </a:fld>
            <a:endParaRPr lang="en-US"/>
          </a:p>
        </p:txBody>
      </p:sp>
      <p:sp>
        <p:nvSpPr>
          <p:cNvPr id="3" name="Footer Placeholder 2">
            <a:extLst>
              <a:ext uri="{FF2B5EF4-FFF2-40B4-BE49-F238E27FC236}">
                <a16:creationId xmlns:a16="http://schemas.microsoft.com/office/drawing/2014/main" id="{840253CA-3DA3-E143-B67A-82E8AFB69862}"/>
              </a:ext>
            </a:extLst>
          </p:cNvPr>
          <p:cNvSpPr>
            <a:spLocks noGrp="1"/>
          </p:cNvSpPr>
          <p:nvPr>
            <p:ph type="ftr" sz="quarter" idx="11"/>
          </p:nvPr>
        </p:nvSpPr>
        <p:spPr/>
        <p:txBody>
          <a:bodyPr/>
          <a:lstStyle/>
          <a:p>
            <a:r>
              <a:rPr lang="en-US"/>
              <a:t>©MRCT Center                                      </a:t>
            </a:r>
          </a:p>
        </p:txBody>
      </p:sp>
      <p:sp>
        <p:nvSpPr>
          <p:cNvPr id="4" name="Slide Number Placeholder 3">
            <a:extLst>
              <a:ext uri="{FF2B5EF4-FFF2-40B4-BE49-F238E27FC236}">
                <a16:creationId xmlns:a16="http://schemas.microsoft.com/office/drawing/2014/main" id="{258D865B-30E8-F441-8761-A2270FCA9D8C}"/>
              </a:ext>
            </a:extLst>
          </p:cNvPr>
          <p:cNvSpPr>
            <a:spLocks noGrp="1"/>
          </p:cNvSpPr>
          <p:nvPr>
            <p:ph type="sldNum" sz="quarter" idx="12"/>
          </p:nvPr>
        </p:nvSpPr>
        <p:spPr/>
        <p:txBody>
          <a:bodyPr/>
          <a:lstStyle/>
          <a:p>
            <a:fld id="{9613E06C-BF75-C64F-BB3A-625D3BF6ECBE}" type="slidenum">
              <a:rPr lang="en-US" smtClean="0"/>
              <a:t>‹#›</a:t>
            </a:fld>
            <a:endParaRPr lang="en-US"/>
          </a:p>
        </p:txBody>
      </p:sp>
    </p:spTree>
    <p:extLst>
      <p:ext uri="{BB962C8B-B14F-4D97-AF65-F5344CB8AC3E}">
        <p14:creationId xmlns:p14="http://schemas.microsoft.com/office/powerpoint/2010/main" val="2424360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CC258-0E73-1F4E-93F8-C816F63A8DE1}"/>
              </a:ext>
            </a:extLst>
          </p:cNvPr>
          <p:cNvSpPr>
            <a:spLocks noGrp="1"/>
          </p:cNvSpPr>
          <p:nvPr>
            <p:ph type="title"/>
          </p:nvPr>
        </p:nvSpPr>
        <p:spPr>
          <a:xfrm>
            <a:off x="1304364" y="-318920"/>
            <a:ext cx="3614736" cy="1600200"/>
          </a:xfrm>
        </p:spPr>
        <p:txBody>
          <a:bodyPr anchor="b"/>
          <a:lstStyle>
            <a:lvl1pPr>
              <a:defRPr sz="3200" b="0" i="0">
                <a:solidFill>
                  <a:schemeClr val="bg1"/>
                </a:solidFill>
                <a:latin typeface="Myriad Pro" panose="020B0503030403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EC5DAE0C-28E1-9C43-95F7-ADBAE735E890}"/>
              </a:ext>
            </a:extLst>
          </p:cNvPr>
          <p:cNvSpPr>
            <a:spLocks noGrp="1"/>
          </p:cNvSpPr>
          <p:nvPr>
            <p:ph idx="1"/>
          </p:nvPr>
        </p:nvSpPr>
        <p:spPr>
          <a:xfrm>
            <a:off x="5263816" y="1847850"/>
            <a:ext cx="6172200" cy="4873625"/>
          </a:xfrm>
        </p:spPr>
        <p:txBody>
          <a:bodyPr/>
          <a:lstStyle>
            <a:lvl1pPr>
              <a:defRPr sz="3200" b="0" i="0">
                <a:solidFill>
                  <a:srgbClr val="003D54"/>
                </a:solidFill>
                <a:latin typeface="Myriad Pro" panose="020B0503030403020204" pitchFamily="34" charset="0"/>
              </a:defRPr>
            </a:lvl1pPr>
            <a:lvl2pPr>
              <a:defRPr sz="2800" b="0" i="0">
                <a:solidFill>
                  <a:srgbClr val="003D54"/>
                </a:solidFill>
                <a:latin typeface="Myriad Pro" panose="020B0503030403020204" pitchFamily="34" charset="0"/>
              </a:defRPr>
            </a:lvl2pPr>
            <a:lvl3pPr>
              <a:defRPr sz="2400" b="0" i="0">
                <a:solidFill>
                  <a:srgbClr val="003D54"/>
                </a:solidFill>
                <a:latin typeface="Myriad Pro" panose="020B0503030403020204" pitchFamily="34" charset="0"/>
              </a:defRPr>
            </a:lvl3pPr>
            <a:lvl4pPr>
              <a:defRPr sz="2000" b="0" i="0">
                <a:solidFill>
                  <a:srgbClr val="003D54"/>
                </a:solidFill>
                <a:latin typeface="Myriad Pro" panose="020B0503030403020204" pitchFamily="34" charset="0"/>
              </a:defRPr>
            </a:lvl4pPr>
            <a:lvl5pPr>
              <a:defRPr sz="2000" b="0" i="0">
                <a:solidFill>
                  <a:srgbClr val="003D54"/>
                </a:solidFill>
                <a:latin typeface="Myriad Pro" panose="020B0503030403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3846756-E2DE-404F-A8DC-86DF6AD55388}"/>
              </a:ext>
            </a:extLst>
          </p:cNvPr>
          <p:cNvSpPr>
            <a:spLocks noGrp="1"/>
          </p:cNvSpPr>
          <p:nvPr>
            <p:ph type="body" sz="half" idx="2"/>
          </p:nvPr>
        </p:nvSpPr>
        <p:spPr>
          <a:xfrm>
            <a:off x="1430005" y="1835818"/>
            <a:ext cx="3614736" cy="3811588"/>
          </a:xfrm>
        </p:spPr>
        <p:txBody>
          <a:bodyPr/>
          <a:lstStyle>
            <a:lvl1pPr marL="0" indent="0">
              <a:buNone/>
              <a:defRPr sz="1600" b="0" i="0">
                <a:solidFill>
                  <a:srgbClr val="003D54"/>
                </a:solidFill>
                <a:latin typeface="Myriad Pro" panose="020B05030304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7ED2C42-3051-8440-90E1-902A79045F3F}"/>
              </a:ext>
            </a:extLst>
          </p:cNvPr>
          <p:cNvSpPr>
            <a:spLocks noGrp="1"/>
          </p:cNvSpPr>
          <p:nvPr>
            <p:ph type="dt" sz="half" idx="10"/>
          </p:nvPr>
        </p:nvSpPr>
        <p:spPr/>
        <p:txBody>
          <a:bodyPr/>
          <a:lstStyle/>
          <a:p>
            <a:fld id="{3648D9AF-B404-1345-9A7C-5FE2BD5CA2D1}" type="datetime3">
              <a:rPr lang="en-US" smtClean="0"/>
              <a:t>22 August 2022</a:t>
            </a:fld>
            <a:endParaRPr lang="en-US"/>
          </a:p>
        </p:txBody>
      </p:sp>
      <p:sp>
        <p:nvSpPr>
          <p:cNvPr id="6" name="Footer Placeholder 5">
            <a:extLst>
              <a:ext uri="{FF2B5EF4-FFF2-40B4-BE49-F238E27FC236}">
                <a16:creationId xmlns:a16="http://schemas.microsoft.com/office/drawing/2014/main" id="{F289E157-42CC-0941-AE34-C333685C47FE}"/>
              </a:ext>
            </a:extLst>
          </p:cNvPr>
          <p:cNvSpPr>
            <a:spLocks noGrp="1"/>
          </p:cNvSpPr>
          <p:nvPr>
            <p:ph type="ftr" sz="quarter" idx="11"/>
          </p:nvPr>
        </p:nvSpPr>
        <p:spPr/>
        <p:txBody>
          <a:bodyPr/>
          <a:lstStyle/>
          <a:p>
            <a:r>
              <a:rPr lang="en-US"/>
              <a:t>©MRCT Center                                      </a:t>
            </a:r>
          </a:p>
        </p:txBody>
      </p:sp>
      <p:sp>
        <p:nvSpPr>
          <p:cNvPr id="7" name="Slide Number Placeholder 6">
            <a:extLst>
              <a:ext uri="{FF2B5EF4-FFF2-40B4-BE49-F238E27FC236}">
                <a16:creationId xmlns:a16="http://schemas.microsoft.com/office/drawing/2014/main" id="{017D1213-AE55-9645-8485-97C646C1D141}"/>
              </a:ext>
            </a:extLst>
          </p:cNvPr>
          <p:cNvSpPr>
            <a:spLocks noGrp="1"/>
          </p:cNvSpPr>
          <p:nvPr>
            <p:ph type="sldNum" sz="quarter" idx="12"/>
          </p:nvPr>
        </p:nvSpPr>
        <p:spPr/>
        <p:txBody>
          <a:bodyPr/>
          <a:lstStyle/>
          <a:p>
            <a:fld id="{9613E06C-BF75-C64F-BB3A-625D3BF6ECBE}" type="slidenum">
              <a:rPr lang="en-US" smtClean="0"/>
              <a:t>‹#›</a:t>
            </a:fld>
            <a:endParaRPr lang="en-US"/>
          </a:p>
        </p:txBody>
      </p:sp>
    </p:spTree>
    <p:extLst>
      <p:ext uri="{BB962C8B-B14F-4D97-AF65-F5344CB8AC3E}">
        <p14:creationId xmlns:p14="http://schemas.microsoft.com/office/powerpoint/2010/main" val="1310145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3350C-4943-4D41-8F3B-68148BE572B4}"/>
              </a:ext>
            </a:extLst>
          </p:cNvPr>
          <p:cNvSpPr>
            <a:spLocks noGrp="1"/>
          </p:cNvSpPr>
          <p:nvPr>
            <p:ph type="title"/>
          </p:nvPr>
        </p:nvSpPr>
        <p:spPr>
          <a:xfrm>
            <a:off x="1304364" y="-344738"/>
            <a:ext cx="3614736" cy="1600200"/>
          </a:xfrm>
        </p:spPr>
        <p:txBody>
          <a:bodyPr anchor="b"/>
          <a:lstStyle>
            <a:lvl1pPr>
              <a:defRPr sz="3200">
                <a:solidFill>
                  <a:schemeClr val="bg1"/>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id="{6FC4E58B-BA69-2B44-AA30-6C5ACC2C69AE}"/>
              </a:ext>
            </a:extLst>
          </p:cNvPr>
          <p:cNvSpPr>
            <a:spLocks noGrp="1"/>
          </p:cNvSpPr>
          <p:nvPr>
            <p:ph type="pic" idx="1"/>
          </p:nvPr>
        </p:nvSpPr>
        <p:spPr>
          <a:xfrm>
            <a:off x="5183188" y="2049462"/>
            <a:ext cx="6172200" cy="3811588"/>
          </a:xfrm>
        </p:spPr>
        <p:txBody>
          <a:bodyPr/>
          <a:lstStyle>
            <a:lvl1pPr marL="0" indent="0">
              <a:buNone/>
              <a:defRPr sz="3200">
                <a:solidFill>
                  <a:srgbClr val="003D54"/>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0BADFC2-48D4-2D40-9082-8BF94F874A6D}"/>
              </a:ext>
            </a:extLst>
          </p:cNvPr>
          <p:cNvSpPr>
            <a:spLocks noGrp="1"/>
          </p:cNvSpPr>
          <p:nvPr>
            <p:ph type="body" sz="half" idx="2"/>
          </p:nvPr>
        </p:nvSpPr>
        <p:spPr>
          <a:xfrm>
            <a:off x="1304364" y="2049462"/>
            <a:ext cx="3614736" cy="3811588"/>
          </a:xfrm>
        </p:spPr>
        <p:txBody>
          <a:bodyPr/>
          <a:lstStyle>
            <a:lvl1pPr marL="0" indent="0">
              <a:buNone/>
              <a:defRPr sz="1600">
                <a:solidFill>
                  <a:srgbClr val="003D54"/>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9E4B560-1174-554E-959B-0013DEB2C8C5}"/>
              </a:ext>
            </a:extLst>
          </p:cNvPr>
          <p:cNvSpPr>
            <a:spLocks noGrp="1"/>
          </p:cNvSpPr>
          <p:nvPr>
            <p:ph type="dt" sz="half" idx="10"/>
          </p:nvPr>
        </p:nvSpPr>
        <p:spPr/>
        <p:txBody>
          <a:bodyPr/>
          <a:lstStyle/>
          <a:p>
            <a:fld id="{AF10E34F-579B-D448-94B5-7FA4D8733D89}" type="datetime3">
              <a:rPr lang="en-US" smtClean="0"/>
              <a:t>22 August 2022</a:t>
            </a:fld>
            <a:endParaRPr lang="en-US"/>
          </a:p>
        </p:txBody>
      </p:sp>
      <p:sp>
        <p:nvSpPr>
          <p:cNvPr id="6" name="Footer Placeholder 5">
            <a:extLst>
              <a:ext uri="{FF2B5EF4-FFF2-40B4-BE49-F238E27FC236}">
                <a16:creationId xmlns:a16="http://schemas.microsoft.com/office/drawing/2014/main" id="{E23EC3FE-AD28-7044-8336-8DFE59FB0C00}"/>
              </a:ext>
            </a:extLst>
          </p:cNvPr>
          <p:cNvSpPr>
            <a:spLocks noGrp="1"/>
          </p:cNvSpPr>
          <p:nvPr>
            <p:ph type="ftr" sz="quarter" idx="11"/>
          </p:nvPr>
        </p:nvSpPr>
        <p:spPr/>
        <p:txBody>
          <a:bodyPr/>
          <a:lstStyle/>
          <a:p>
            <a:r>
              <a:rPr lang="en-US"/>
              <a:t>©MRCT Center                                      </a:t>
            </a:r>
          </a:p>
        </p:txBody>
      </p:sp>
      <p:sp>
        <p:nvSpPr>
          <p:cNvPr id="7" name="Slide Number Placeholder 6">
            <a:extLst>
              <a:ext uri="{FF2B5EF4-FFF2-40B4-BE49-F238E27FC236}">
                <a16:creationId xmlns:a16="http://schemas.microsoft.com/office/drawing/2014/main" id="{E97EFE40-6EA5-B84B-BA97-10D48D6141A4}"/>
              </a:ext>
            </a:extLst>
          </p:cNvPr>
          <p:cNvSpPr>
            <a:spLocks noGrp="1"/>
          </p:cNvSpPr>
          <p:nvPr>
            <p:ph type="sldNum" sz="quarter" idx="12"/>
          </p:nvPr>
        </p:nvSpPr>
        <p:spPr/>
        <p:txBody>
          <a:bodyPr/>
          <a:lstStyle/>
          <a:p>
            <a:fld id="{9613E06C-BF75-C64F-BB3A-625D3BF6ECBE}" type="slidenum">
              <a:rPr lang="en-US" smtClean="0"/>
              <a:t>‹#›</a:t>
            </a:fld>
            <a:endParaRPr lang="en-US"/>
          </a:p>
        </p:txBody>
      </p:sp>
    </p:spTree>
    <p:extLst>
      <p:ext uri="{BB962C8B-B14F-4D97-AF65-F5344CB8AC3E}">
        <p14:creationId xmlns:p14="http://schemas.microsoft.com/office/powerpoint/2010/main" val="99734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BE09E62-DFA6-AA4A-8AF9-E2F22FA5BBED}"/>
              </a:ext>
            </a:extLst>
          </p:cNvPr>
          <p:cNvSpPr/>
          <p:nvPr userDrawn="1"/>
        </p:nvSpPr>
        <p:spPr>
          <a:xfrm>
            <a:off x="447584" y="-1"/>
            <a:ext cx="11744417" cy="989299"/>
          </a:xfrm>
          <a:prstGeom prst="rect">
            <a:avLst/>
          </a:prstGeom>
          <a:solidFill>
            <a:srgbClr val="012C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dirty="0">
              <a:ln>
                <a:solidFill>
                  <a:schemeClr val="bg1"/>
                </a:solidFill>
              </a:ln>
              <a:solidFill>
                <a:schemeClr val="bg1"/>
              </a:solidFill>
              <a:latin typeface="Myriad Pro Light" panose="020B0503030403020204" pitchFamily="34" charset="0"/>
            </a:endParaRPr>
          </a:p>
        </p:txBody>
      </p:sp>
      <p:sp>
        <p:nvSpPr>
          <p:cNvPr id="2" name="Title Placeholder 1">
            <a:extLst>
              <a:ext uri="{FF2B5EF4-FFF2-40B4-BE49-F238E27FC236}">
                <a16:creationId xmlns:a16="http://schemas.microsoft.com/office/drawing/2014/main" id="{EA5B5859-E312-D347-BF64-B75B63143BD7}"/>
              </a:ext>
            </a:extLst>
          </p:cNvPr>
          <p:cNvSpPr>
            <a:spLocks noGrp="1"/>
          </p:cNvSpPr>
          <p:nvPr>
            <p:ph type="title"/>
          </p:nvPr>
        </p:nvSpPr>
        <p:spPr>
          <a:xfrm>
            <a:off x="600609" y="-99032"/>
            <a:ext cx="10577184"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D30625-FA1C-804E-A923-D85E0D82E691}"/>
              </a:ext>
            </a:extLst>
          </p:cNvPr>
          <p:cNvSpPr>
            <a:spLocks noGrp="1"/>
          </p:cNvSpPr>
          <p:nvPr>
            <p:ph type="body" idx="1"/>
          </p:nvPr>
        </p:nvSpPr>
        <p:spPr>
          <a:xfrm>
            <a:off x="600609" y="1310782"/>
            <a:ext cx="10577184" cy="50562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B6B53C0-F403-BB42-96DA-7DE5D7229253}"/>
              </a:ext>
            </a:extLst>
          </p:cNvPr>
          <p:cNvSpPr>
            <a:spLocks noGrp="1"/>
          </p:cNvSpPr>
          <p:nvPr>
            <p:ph type="dt" sz="half" idx="2"/>
          </p:nvPr>
        </p:nvSpPr>
        <p:spPr>
          <a:xfrm>
            <a:off x="600609" y="6401969"/>
            <a:ext cx="1738830" cy="365125"/>
          </a:xfrm>
          <a:prstGeom prst="rect">
            <a:avLst/>
          </a:prstGeom>
        </p:spPr>
        <p:txBody>
          <a:bodyPr vert="horz" lIns="91440" tIns="45720" rIns="91440" bIns="45720" rtlCol="0" anchor="ctr"/>
          <a:lstStyle>
            <a:lvl1pPr algn="l">
              <a:defRPr sz="1400">
                <a:solidFill>
                  <a:schemeClr val="tx1">
                    <a:tint val="75000"/>
                  </a:schemeClr>
                </a:solidFill>
              </a:defRPr>
            </a:lvl1pPr>
          </a:lstStyle>
          <a:p>
            <a:fld id="{59A056B4-EFAE-5245-816A-7109013FA4B5}" type="datetime3">
              <a:rPr lang="en-US" smtClean="0"/>
              <a:t>22 August 2022</a:t>
            </a:fld>
            <a:endParaRPr lang="en-US" dirty="0"/>
          </a:p>
        </p:txBody>
      </p:sp>
      <p:sp>
        <p:nvSpPr>
          <p:cNvPr id="5" name="Footer Placeholder 4">
            <a:extLst>
              <a:ext uri="{FF2B5EF4-FFF2-40B4-BE49-F238E27FC236}">
                <a16:creationId xmlns:a16="http://schemas.microsoft.com/office/drawing/2014/main" id="{B96BF731-D68F-8E41-9D69-E120B62B368E}"/>
              </a:ext>
            </a:extLst>
          </p:cNvPr>
          <p:cNvSpPr>
            <a:spLocks noGrp="1"/>
          </p:cNvSpPr>
          <p:nvPr>
            <p:ph type="ftr" sz="quarter" idx="3"/>
          </p:nvPr>
        </p:nvSpPr>
        <p:spPr>
          <a:xfrm>
            <a:off x="2471692" y="6401969"/>
            <a:ext cx="4114800" cy="365125"/>
          </a:xfrm>
          <a:prstGeom prst="rect">
            <a:avLst/>
          </a:prstGeom>
        </p:spPr>
        <p:txBody>
          <a:bodyPr vert="horz" lIns="91440" tIns="45720" rIns="91440" bIns="45720" rtlCol="0" anchor="ctr"/>
          <a:lstStyle>
            <a:lvl1pPr algn="ctr">
              <a:defRPr sz="1400">
                <a:solidFill>
                  <a:schemeClr val="tx1">
                    <a:tint val="75000"/>
                  </a:schemeClr>
                </a:solidFill>
              </a:defRPr>
            </a:lvl1pPr>
          </a:lstStyle>
          <a:p>
            <a:r>
              <a:rPr lang="en-US" altLang="en-US">
                <a:solidFill>
                  <a:srgbClr val="898989"/>
                </a:solidFill>
              </a:rPr>
              <a:t>©MRCT Center                                      </a:t>
            </a:r>
            <a:endParaRPr lang="en-US" altLang="en-US" dirty="0">
              <a:solidFill>
                <a:srgbClr val="898989"/>
              </a:solidFill>
            </a:endParaRPr>
          </a:p>
        </p:txBody>
      </p:sp>
      <p:sp>
        <p:nvSpPr>
          <p:cNvPr id="6" name="Slide Number Placeholder 5">
            <a:extLst>
              <a:ext uri="{FF2B5EF4-FFF2-40B4-BE49-F238E27FC236}">
                <a16:creationId xmlns:a16="http://schemas.microsoft.com/office/drawing/2014/main" id="{ED9092E4-11FB-4D43-8F16-23FB032CBA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a:solidFill>
                  <a:schemeClr val="tx1">
                    <a:tint val="75000"/>
                  </a:schemeClr>
                </a:solidFill>
              </a:defRPr>
            </a:lvl1pPr>
          </a:lstStyle>
          <a:p>
            <a:fld id="{9613E06C-BF75-C64F-BB3A-625D3BF6ECBE}" type="slidenum">
              <a:rPr lang="en-US" smtClean="0"/>
              <a:pPr/>
              <a:t>‹#›</a:t>
            </a:fld>
            <a:endParaRPr lang="en-US" dirty="0"/>
          </a:p>
        </p:txBody>
      </p:sp>
      <p:pic>
        <p:nvPicPr>
          <p:cNvPr id="7" name="Picture 7">
            <a:extLst>
              <a:ext uri="{FF2B5EF4-FFF2-40B4-BE49-F238E27FC236}">
                <a16:creationId xmlns:a16="http://schemas.microsoft.com/office/drawing/2014/main" id="{FFDB234A-072F-EF4D-9902-125D03963351}"/>
              </a:ext>
            </a:extLst>
          </p:cNvPr>
          <p:cNvPicPr>
            <a:picLocks noChangeAspect="1"/>
          </p:cNvPicPr>
          <p:nvPr userDrawn="1"/>
        </p:nvPicPr>
        <p:blipFill>
          <a:blip r:embed="rId18" cstate="screen">
            <a:extLst>
              <a:ext uri="{28A0092B-C50C-407E-A947-70E740481C1C}">
                <a14:useLocalDpi xmlns:a14="http://schemas.microsoft.com/office/drawing/2010/main"/>
              </a:ext>
            </a:extLst>
          </a:blip>
          <a:srcRect/>
          <a:stretch>
            <a:fillRect/>
          </a:stretch>
        </p:blipFill>
        <p:spPr bwMode="auto">
          <a:xfrm>
            <a:off x="11353800" y="6005037"/>
            <a:ext cx="631372" cy="70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10">
            <a:extLst>
              <a:ext uri="{FF2B5EF4-FFF2-40B4-BE49-F238E27FC236}">
                <a16:creationId xmlns:a16="http://schemas.microsoft.com/office/drawing/2014/main" id="{7C6C3262-8239-8742-AEA4-DA9A34100690}"/>
              </a:ext>
            </a:extLst>
          </p:cNvPr>
          <p:cNvCxnSpPr>
            <a:cxnSpLocks/>
            <a:endCxn id="7" idx="1"/>
          </p:cNvCxnSpPr>
          <p:nvPr userDrawn="1"/>
        </p:nvCxnSpPr>
        <p:spPr>
          <a:xfrm>
            <a:off x="447584" y="6335066"/>
            <a:ext cx="10906216" cy="21284"/>
          </a:xfrm>
          <a:prstGeom prst="line">
            <a:avLst/>
          </a:prstGeom>
          <a:ln w="31750" cmpd="sng">
            <a:solidFill>
              <a:srgbClr val="012C49"/>
            </a:solidFill>
          </a:ln>
        </p:spPr>
        <p:style>
          <a:lnRef idx="1">
            <a:schemeClr val="accent1"/>
          </a:lnRef>
          <a:fillRef idx="0">
            <a:schemeClr val="accent1"/>
          </a:fillRef>
          <a:effectRef idx="0">
            <a:schemeClr val="accent1"/>
          </a:effectRef>
          <a:fontRef idx="minor">
            <a:schemeClr val="tx1"/>
          </a:fontRef>
        </p:style>
      </p:cxnSp>
      <p:pic>
        <p:nvPicPr>
          <p:cNvPr id="16" name="Picture 15" descr="A picture containing indoor, sitting, tiled, table&#10;&#10;Description automatically generated">
            <a:extLst>
              <a:ext uri="{FF2B5EF4-FFF2-40B4-BE49-F238E27FC236}">
                <a16:creationId xmlns:a16="http://schemas.microsoft.com/office/drawing/2014/main" id="{9234AF31-715B-E247-A016-DCC78F05894C}"/>
              </a:ext>
            </a:extLst>
          </p:cNvPr>
          <p:cNvPicPr>
            <a:picLocks noChangeAspect="1"/>
          </p:cNvPicPr>
          <p:nvPr userDrawn="1"/>
        </p:nvPicPr>
        <p:blipFill rotWithShape="1">
          <a:blip r:embed="rId19"/>
          <a:srcRect b="74919"/>
          <a:stretch/>
        </p:blipFill>
        <p:spPr>
          <a:xfrm rot="5400000">
            <a:off x="-3209758" y="3209758"/>
            <a:ext cx="6867099" cy="447584"/>
          </a:xfrm>
          <a:prstGeom prst="rect">
            <a:avLst/>
          </a:prstGeom>
        </p:spPr>
      </p:pic>
    </p:spTree>
    <p:extLst>
      <p:ext uri="{BB962C8B-B14F-4D97-AF65-F5344CB8AC3E}">
        <p14:creationId xmlns:p14="http://schemas.microsoft.com/office/powerpoint/2010/main" val="283949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 id="2147483663" r:id="rId14"/>
    <p:sldLayoutId id="2147483665" r:id="rId15"/>
    <p:sldLayoutId id="2147483666" r:id="rId16"/>
  </p:sldLayoutIdLst>
  <p:hf hdr="0"/>
  <p:txStyles>
    <p:titleStyle>
      <a:lvl1pPr algn="l" defTabSz="914400" rtl="0" eaLnBrk="1" latinLnBrk="0" hangingPunct="1">
        <a:lnSpc>
          <a:spcPct val="90000"/>
        </a:lnSpc>
        <a:spcBef>
          <a:spcPct val="0"/>
        </a:spcBef>
        <a:buNone/>
        <a:defRPr sz="2800" b="0" i="0" kern="1200">
          <a:solidFill>
            <a:schemeClr val="bg1"/>
          </a:solidFill>
          <a:latin typeface="Myriad Pro Light" panose="020B05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rgbClr val="003D54"/>
          </a:solidFill>
          <a:latin typeface="Myriad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003D54"/>
          </a:solidFill>
          <a:latin typeface="Myriad Pro"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003D54"/>
          </a:solidFill>
          <a:latin typeface="Myriad Pro"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rgbClr val="003D54"/>
          </a:solidFill>
          <a:latin typeface="Myriad Pro"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rgbClr val="003D54"/>
          </a:solidFill>
          <a:latin typeface="Myriad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bbierer@bwh.harvard.edu"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hyperlink" Target="https://www.fda.gov/media/145718/download"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mrctcenter.org/diversity-in-clinical-trials/" TargetMode="External"/><Relationship Id="rId2" Type="http://schemas.openxmlformats.org/officeDocument/2006/relationships/image" Target="../media/image14.jpeg"/><Relationship Id="rId1" Type="http://schemas.openxmlformats.org/officeDocument/2006/relationships/slideLayout" Target="../slideLayouts/slideLayout12.xml"/><Relationship Id="rId5" Type="http://schemas.openxmlformats.org/officeDocument/2006/relationships/image" Target="../media/image16.gif"/><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svg"/><Relationship Id="rId3" Type="http://schemas.openxmlformats.org/officeDocument/2006/relationships/image" Target="../media/image18.svg"/><Relationship Id="rId7" Type="http://schemas.openxmlformats.org/officeDocument/2006/relationships/image" Target="../media/image22.svg"/><Relationship Id="rId12" Type="http://schemas.openxmlformats.org/officeDocument/2006/relationships/image" Target="../media/image27.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26.svg"/><Relationship Id="rId5" Type="http://schemas.openxmlformats.org/officeDocument/2006/relationships/image" Target="../media/image20.svg"/><Relationship Id="rId15" Type="http://schemas.openxmlformats.org/officeDocument/2006/relationships/image" Target="../media/image30.sv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svg"/><Relationship Id="rId14" Type="http://schemas.openxmlformats.org/officeDocument/2006/relationships/image" Target="../media/image29.png"/></Relationships>
</file>

<file path=ppt/slides/_rels/slide1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hyperlink" Target="https://doi.org/10.1038/d41586-022-02083-2" TargetMode="External"/><Relationship Id="rId5" Type="http://schemas.openxmlformats.org/officeDocument/2006/relationships/hyperlink" Target="https://www.nature.com/articles/d41586-022-02083-2" TargetMode="External"/><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hyperlink" Target="http://www.mrctcenter.org/"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44.emf"/><Relationship Id="rId13" Type="http://schemas.openxmlformats.org/officeDocument/2006/relationships/image" Target="../media/image49.emf"/><Relationship Id="rId18" Type="http://schemas.openxmlformats.org/officeDocument/2006/relationships/image" Target="../media/image54.svg"/><Relationship Id="rId3" Type="http://schemas.openxmlformats.org/officeDocument/2006/relationships/image" Target="../media/image39.emf"/><Relationship Id="rId7" Type="http://schemas.openxmlformats.org/officeDocument/2006/relationships/image" Target="../media/image43.emf"/><Relationship Id="rId12" Type="http://schemas.openxmlformats.org/officeDocument/2006/relationships/image" Target="../media/image48.emf"/><Relationship Id="rId17" Type="http://schemas.openxmlformats.org/officeDocument/2006/relationships/image" Target="../media/image53.png"/><Relationship Id="rId2" Type="http://schemas.openxmlformats.org/officeDocument/2006/relationships/image" Target="../media/image38.emf"/><Relationship Id="rId16" Type="http://schemas.openxmlformats.org/officeDocument/2006/relationships/image" Target="../media/image52.emf"/><Relationship Id="rId1" Type="http://schemas.openxmlformats.org/officeDocument/2006/relationships/slideLayout" Target="../slideLayouts/slideLayout2.xml"/><Relationship Id="rId6" Type="http://schemas.openxmlformats.org/officeDocument/2006/relationships/image" Target="../media/image42.emf"/><Relationship Id="rId11" Type="http://schemas.openxmlformats.org/officeDocument/2006/relationships/image" Target="../media/image47.emf"/><Relationship Id="rId5" Type="http://schemas.openxmlformats.org/officeDocument/2006/relationships/image" Target="../media/image41.emf"/><Relationship Id="rId15" Type="http://schemas.openxmlformats.org/officeDocument/2006/relationships/image" Target="../media/image51.emf"/><Relationship Id="rId10" Type="http://schemas.openxmlformats.org/officeDocument/2006/relationships/image" Target="../media/image46.emf"/><Relationship Id="rId4" Type="http://schemas.openxmlformats.org/officeDocument/2006/relationships/image" Target="../media/image40.emf"/><Relationship Id="rId9" Type="http://schemas.openxmlformats.org/officeDocument/2006/relationships/image" Target="../media/image45.emf"/><Relationship Id="rId14" Type="http://schemas.openxmlformats.org/officeDocument/2006/relationships/image" Target="../media/image50.emf"/></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s://becominghuman.ai/every-database-is-biased-6a402224b8a9"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hyperlink" Target="https://www.genome.gov/Funded-Programs-Projects/Implementing-Genomics-in-Practice-IGNITE" TargetMode="External"/><Relationship Id="rId3" Type="http://schemas.openxmlformats.org/officeDocument/2006/relationships/image" Target="../media/image59.png"/><Relationship Id="rId7" Type="http://schemas.openxmlformats.org/officeDocument/2006/relationships/hyperlink" Target="https://www.genome.gov/Funded-Programs-Projects/Polygenic-Risk-Score-Diversity-Consortium" TargetMode="External"/><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hyperlink" Target="https://h3africa.org/" TargetMode="External"/><Relationship Id="rId5" Type="http://schemas.openxmlformats.org/officeDocument/2006/relationships/hyperlink" Target="https://www.internationalgenome.org/" TargetMode="External"/><Relationship Id="rId4" Type="http://schemas.openxmlformats.org/officeDocument/2006/relationships/hyperlink" Target="https://www.genome.gov/about-genomics/fact-sheets/Diversity-in-Genomic-Research" TargetMode="External"/><Relationship Id="rId9" Type="http://schemas.openxmlformats.org/officeDocument/2006/relationships/hyperlink" Target="https://www.genome.gov/Funded-Programs-Projects/Electronic-Medical-Records-and-Genomics-Network-eMERGE"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hyperlink" Target="https://www.nejm.org/doi/pdf/10.1056/NEJMc2029240?articleTools=true"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 Id="rId5" Type="http://schemas.openxmlformats.org/officeDocument/2006/relationships/hyperlink" Target="https://dl.acm.org/doi/pdf/10.1145/3531146.3533138" TargetMode="External"/><Relationship Id="rId4" Type="http://schemas.openxmlformats.org/officeDocument/2006/relationships/image" Target="../media/image6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mailto:MRCTCenter@bwh.Harvard.edu" TargetMode="External"/><Relationship Id="rId2" Type="http://schemas.openxmlformats.org/officeDocument/2006/relationships/hyperlink" Target="mailto:bbierer@bwh.harvard.edu"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hyperlink" Target="https://www.apmresearchlab.org/covid/deaths-by-race" TargetMode="External"/><Relationship Id="rId1" Type="http://schemas.openxmlformats.org/officeDocument/2006/relationships/slideLayout" Target="../slideLayouts/slideLayout2.xml"/><Relationship Id="rId6" Type="http://schemas.openxmlformats.org/officeDocument/2006/relationships/hyperlink" Target="https://coronavirus.jhu.edu/data" TargetMode="Externa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paperpinecone.com/blog/teaching-difference-between-equality-equity-and-justice-preschool"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paperpinecone.com/blog/teaching-difference-between-equality-equity-and-justice-preschool"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paperpinecone.com/blog/teaching-difference-between-equality-equity-and-justice-preschool"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paperpinecone.com/blog/teaching-difference-between-equality-equity-and-justice-preschoo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AC501A0-5F15-F048-99E7-23874BF12F2E}"/>
              </a:ext>
            </a:extLst>
          </p:cNvPr>
          <p:cNvSpPr>
            <a:spLocks noGrp="1"/>
          </p:cNvSpPr>
          <p:nvPr>
            <p:ph type="dt" sz="half" idx="2"/>
          </p:nvPr>
        </p:nvSpPr>
        <p:spPr>
          <a:xfrm>
            <a:off x="563897" y="6428538"/>
            <a:ext cx="1970756" cy="365125"/>
          </a:xfrm>
        </p:spPr>
        <p:txBody>
          <a:bodyPr/>
          <a:lstStyle/>
          <a:p>
            <a:fld id="{826E664C-48AD-2848-B17F-F4442046EA38}" type="datetime3">
              <a:rPr lang="en-US" smtClean="0"/>
              <a:t>22 August 2022</a:t>
            </a:fld>
            <a:endParaRPr lang="en-US" dirty="0"/>
          </a:p>
        </p:txBody>
      </p:sp>
      <p:sp>
        <p:nvSpPr>
          <p:cNvPr id="4" name="Footer Placeholder 3">
            <a:extLst>
              <a:ext uri="{FF2B5EF4-FFF2-40B4-BE49-F238E27FC236}">
                <a16:creationId xmlns:a16="http://schemas.microsoft.com/office/drawing/2014/main" id="{B57622F3-DA9F-4345-94BA-503EDDB46983}"/>
              </a:ext>
            </a:extLst>
          </p:cNvPr>
          <p:cNvSpPr>
            <a:spLocks noGrp="1"/>
          </p:cNvSpPr>
          <p:nvPr>
            <p:ph type="ftr" sz="quarter" idx="3"/>
          </p:nvPr>
        </p:nvSpPr>
        <p:spPr>
          <a:xfrm>
            <a:off x="3873645" y="6486323"/>
            <a:ext cx="4114800" cy="365125"/>
          </a:xfrm>
        </p:spPr>
        <p:txBody>
          <a:bodyPr/>
          <a:lstStyle/>
          <a:p>
            <a:r>
              <a:rPr lang="en-US" altLang="en-US" dirty="0"/>
              <a:t>©MRCT Center                                      </a:t>
            </a:r>
          </a:p>
        </p:txBody>
      </p:sp>
      <p:sp>
        <p:nvSpPr>
          <p:cNvPr id="5" name="Slide Number Placeholder 4">
            <a:extLst>
              <a:ext uri="{FF2B5EF4-FFF2-40B4-BE49-F238E27FC236}">
                <a16:creationId xmlns:a16="http://schemas.microsoft.com/office/drawing/2014/main" id="{568BE9A9-45F8-134A-92E7-CBE7B90A4E19}"/>
              </a:ext>
            </a:extLst>
          </p:cNvPr>
          <p:cNvSpPr>
            <a:spLocks noGrp="1"/>
          </p:cNvSpPr>
          <p:nvPr>
            <p:ph type="sldNum" sz="quarter" idx="4"/>
          </p:nvPr>
        </p:nvSpPr>
        <p:spPr>
          <a:xfrm>
            <a:off x="9483484" y="6412329"/>
            <a:ext cx="1713904" cy="365125"/>
          </a:xfrm>
        </p:spPr>
        <p:txBody>
          <a:bodyPr/>
          <a:lstStyle/>
          <a:p>
            <a:fld id="{9613E06C-BF75-C64F-BB3A-625D3BF6ECBE}" type="slidenum">
              <a:rPr lang="en-US" smtClean="0"/>
              <a:t>1</a:t>
            </a:fld>
            <a:endParaRPr lang="en-US"/>
          </a:p>
        </p:txBody>
      </p:sp>
      <p:sp>
        <p:nvSpPr>
          <p:cNvPr id="9" name="Rectangle 8">
            <a:extLst>
              <a:ext uri="{FF2B5EF4-FFF2-40B4-BE49-F238E27FC236}">
                <a16:creationId xmlns:a16="http://schemas.microsoft.com/office/drawing/2014/main" id="{29D6F34D-FA31-DB4D-8E42-68AFCB12AFE1}"/>
              </a:ext>
            </a:extLst>
          </p:cNvPr>
          <p:cNvSpPr/>
          <p:nvPr/>
        </p:nvSpPr>
        <p:spPr>
          <a:xfrm>
            <a:off x="2592203" y="2311400"/>
            <a:ext cx="6677685" cy="1569660"/>
          </a:xfrm>
          <a:prstGeom prst="rect">
            <a:avLst/>
          </a:prstGeom>
        </p:spPr>
        <p:txBody>
          <a:bodyPr wrap="square">
            <a:spAutoFit/>
          </a:bodyPr>
          <a:lstStyle/>
          <a:p>
            <a:pPr algn="ctr"/>
            <a:r>
              <a:rPr lang="en-GB" sz="3200" dirty="0"/>
              <a:t>Not net neutral: </a:t>
            </a:r>
          </a:p>
          <a:p>
            <a:pPr algn="ctr"/>
            <a:r>
              <a:rPr lang="en-GB" sz="3200" dirty="0"/>
              <a:t>data science, technology, ethics, and social impact</a:t>
            </a:r>
            <a:endParaRPr lang="en-US" sz="3200" dirty="0"/>
          </a:p>
        </p:txBody>
      </p:sp>
      <p:pic>
        <p:nvPicPr>
          <p:cNvPr id="8" name="Picture 7" descr="Text&#10;&#10;Description automatically generated with medium confidence">
            <a:extLst>
              <a:ext uri="{FF2B5EF4-FFF2-40B4-BE49-F238E27FC236}">
                <a16:creationId xmlns:a16="http://schemas.microsoft.com/office/drawing/2014/main" id="{3BDEEE42-FA25-B74D-93B9-BC2CAA927445}"/>
              </a:ext>
            </a:extLst>
          </p:cNvPr>
          <p:cNvPicPr>
            <a:picLocks noChangeAspect="1"/>
          </p:cNvPicPr>
          <p:nvPr/>
        </p:nvPicPr>
        <p:blipFill>
          <a:blip r:embed="rId2"/>
          <a:stretch>
            <a:fillRect/>
          </a:stretch>
        </p:blipFill>
        <p:spPr>
          <a:xfrm>
            <a:off x="443345" y="0"/>
            <a:ext cx="11748655" cy="2311400"/>
          </a:xfrm>
          <a:prstGeom prst="rect">
            <a:avLst/>
          </a:prstGeom>
        </p:spPr>
      </p:pic>
      <p:sp>
        <p:nvSpPr>
          <p:cNvPr id="2" name="Rectangle 1">
            <a:extLst>
              <a:ext uri="{FF2B5EF4-FFF2-40B4-BE49-F238E27FC236}">
                <a16:creationId xmlns:a16="http://schemas.microsoft.com/office/drawing/2014/main" id="{C531A689-BDEE-344C-AB47-A90062CE4C5E}"/>
              </a:ext>
            </a:extLst>
          </p:cNvPr>
          <p:cNvSpPr/>
          <p:nvPr/>
        </p:nvSpPr>
        <p:spPr>
          <a:xfrm>
            <a:off x="2807836" y="4049844"/>
            <a:ext cx="6246421" cy="2019014"/>
          </a:xfrm>
          <a:prstGeom prst="rect">
            <a:avLst/>
          </a:prstGeom>
        </p:spPr>
        <p:txBody>
          <a:bodyPr wrap="square">
            <a:spAutoFit/>
          </a:bodyPr>
          <a:lstStyle/>
          <a:p>
            <a:pPr algn="ctr">
              <a:lnSpc>
                <a:spcPct val="120000"/>
              </a:lnSpc>
            </a:pPr>
            <a:r>
              <a:rPr lang="en-US" altLang="en-US" sz="2800" dirty="0">
                <a:ea typeface="ＭＳ Ｐゴシック" panose="020B0600070205080204" pitchFamily="34" charset="-128"/>
              </a:rPr>
              <a:t>Barbara E. Bierer, MD</a:t>
            </a:r>
          </a:p>
          <a:p>
            <a:pPr algn="ctr">
              <a:lnSpc>
                <a:spcPct val="120000"/>
              </a:lnSpc>
            </a:pPr>
            <a:r>
              <a:rPr lang="en-US" altLang="en-US" dirty="0">
                <a:ea typeface="ＭＳ Ｐゴシック" panose="020B0600070205080204" pitchFamily="34" charset="-128"/>
              </a:rPr>
              <a:t>Professor of Medicine, Harvard Medical School</a:t>
            </a:r>
            <a:endParaRPr lang="en-US" altLang="en-US" dirty="0">
              <a:solidFill>
                <a:schemeClr val="bg1"/>
              </a:solidFill>
              <a:ea typeface="ＭＳ Ｐゴシック" panose="020B0600070205080204" pitchFamily="34" charset="-128"/>
            </a:endParaRPr>
          </a:p>
          <a:p>
            <a:pPr algn="ctr">
              <a:spcBef>
                <a:spcPct val="0"/>
              </a:spcBef>
            </a:pPr>
            <a:r>
              <a:rPr lang="en-US" altLang="en-US" dirty="0">
                <a:ea typeface="ＭＳ Ｐゴシック" panose="020B0600070205080204" pitchFamily="34" charset="-128"/>
              </a:rPr>
              <a:t>Faculty Director, MRCT Center of BWH &amp; Harvard</a:t>
            </a:r>
          </a:p>
          <a:p>
            <a:pPr algn="ctr"/>
            <a:r>
              <a:rPr lang="en-US" altLang="en-US" dirty="0">
                <a:solidFill>
                  <a:srgbClr val="404040"/>
                </a:solidFill>
                <a:ea typeface="ＭＳ Ｐゴシック" panose="020B0600070205080204" pitchFamily="34" charset="-128"/>
                <a:hlinkClick r:id="rId3"/>
              </a:rPr>
              <a:t>bbierer@bwh.harvard.edu</a:t>
            </a:r>
            <a:endParaRPr lang="en-US" altLang="en-US" dirty="0">
              <a:solidFill>
                <a:srgbClr val="404040"/>
              </a:solidFill>
              <a:ea typeface="ＭＳ Ｐゴシック" panose="020B0600070205080204" pitchFamily="34" charset="-128"/>
            </a:endParaRPr>
          </a:p>
          <a:p>
            <a:pPr algn="ctr"/>
            <a:endParaRPr lang="en-US" altLang="en-US" dirty="0">
              <a:solidFill>
                <a:srgbClr val="404040"/>
              </a:solidFill>
              <a:ea typeface="ＭＳ Ｐゴシック" panose="020B0600070205080204" pitchFamily="34" charset="-128"/>
            </a:endParaRPr>
          </a:p>
          <a:p>
            <a:pPr algn="ctr"/>
            <a:r>
              <a:rPr lang="en-US" sz="1600" dirty="0">
                <a:solidFill>
                  <a:srgbClr val="404040"/>
                </a:solidFill>
                <a:ea typeface="ＭＳ Ｐゴシック" panose="020B0600070205080204" pitchFamily="34" charset="-128"/>
              </a:rPr>
              <a:t>PHUSE</a:t>
            </a:r>
            <a:r>
              <a:rPr lang="en-US" sz="1400" dirty="0">
                <a:solidFill>
                  <a:schemeClr val="tx1">
                    <a:lumMod val="75000"/>
                    <a:lumOff val="25000"/>
                  </a:schemeClr>
                </a:solidFill>
              </a:rPr>
              <a:t>	</a:t>
            </a:r>
            <a:r>
              <a:rPr lang="en-US" altLang="en-US" sz="1600" dirty="0">
                <a:solidFill>
                  <a:srgbClr val="404040"/>
                </a:solidFill>
                <a:ea typeface="ＭＳ Ｐゴシック" panose="020B0600070205080204" pitchFamily="34" charset="-128"/>
              </a:rPr>
              <a:t>		August 23, 2022</a:t>
            </a:r>
            <a:endParaRPr lang="en-US" altLang="en-US" sz="1600" dirty="0"/>
          </a:p>
        </p:txBody>
      </p:sp>
    </p:spTree>
    <p:extLst>
      <p:ext uri="{BB962C8B-B14F-4D97-AF65-F5344CB8AC3E}">
        <p14:creationId xmlns:p14="http://schemas.microsoft.com/office/powerpoint/2010/main" val="4130198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7CBAC-A9A5-9043-AA70-1AC6B41014E2}"/>
              </a:ext>
            </a:extLst>
          </p:cNvPr>
          <p:cNvSpPr>
            <a:spLocks noGrp="1"/>
          </p:cNvSpPr>
          <p:nvPr>
            <p:ph type="title"/>
          </p:nvPr>
        </p:nvSpPr>
        <p:spPr/>
        <p:txBody>
          <a:bodyPr>
            <a:normAutofit/>
          </a:bodyPr>
          <a:lstStyle/>
          <a:p>
            <a:r>
              <a:rPr lang="en-US" sz="2400" dirty="0"/>
              <a:t>Application to clinical research</a:t>
            </a:r>
          </a:p>
        </p:txBody>
      </p:sp>
      <p:sp>
        <p:nvSpPr>
          <p:cNvPr id="4" name="Date Placeholder 3">
            <a:extLst>
              <a:ext uri="{FF2B5EF4-FFF2-40B4-BE49-F238E27FC236}">
                <a16:creationId xmlns:a16="http://schemas.microsoft.com/office/drawing/2014/main" id="{967F88E7-3468-4146-BB31-2F1C9ED11621}"/>
              </a:ext>
            </a:extLst>
          </p:cNvPr>
          <p:cNvSpPr>
            <a:spLocks noGrp="1"/>
          </p:cNvSpPr>
          <p:nvPr>
            <p:ph type="dt" sz="half" idx="2"/>
          </p:nvPr>
        </p:nvSpPr>
        <p:spPr>
          <a:xfrm>
            <a:off x="558432" y="6464337"/>
            <a:ext cx="1738830" cy="365125"/>
          </a:xfrm>
        </p:spPr>
        <p:txBody>
          <a:bodyPr/>
          <a:lstStyle/>
          <a:p>
            <a:fld id="{492960C7-4AFD-9646-A094-3D5690B77429}" type="datetime3">
              <a:rPr lang="en-US" smtClean="0"/>
              <a:t>22 August 2022</a:t>
            </a:fld>
            <a:endParaRPr lang="en-US" dirty="0"/>
          </a:p>
        </p:txBody>
      </p:sp>
      <p:pic>
        <p:nvPicPr>
          <p:cNvPr id="7" name="Content Placeholder 5" descr="Graphical user interface, website&#10;&#10;Description automatically generated">
            <a:extLst>
              <a:ext uri="{FF2B5EF4-FFF2-40B4-BE49-F238E27FC236}">
                <a16:creationId xmlns:a16="http://schemas.microsoft.com/office/drawing/2014/main" id="{8E92E8C4-DF38-6244-8F49-849757EA4C86}"/>
              </a:ext>
            </a:extLst>
          </p:cNvPr>
          <p:cNvPicPr>
            <a:picLocks noChangeAspect="1"/>
          </p:cNvPicPr>
          <p:nvPr/>
        </p:nvPicPr>
        <p:blipFill>
          <a:blip r:embed="rId2"/>
          <a:stretch>
            <a:fillRect/>
          </a:stretch>
        </p:blipFill>
        <p:spPr>
          <a:xfrm>
            <a:off x="9899098" y="3629218"/>
            <a:ext cx="1895113" cy="1470959"/>
          </a:xfrm>
          <a:prstGeom prst="rect">
            <a:avLst/>
          </a:prstGeom>
        </p:spPr>
      </p:pic>
      <p:pic>
        <p:nvPicPr>
          <p:cNvPr id="12" name="Content Placeholder 11" descr="Table&#10;&#10;Description automatically generated">
            <a:extLst>
              <a:ext uri="{FF2B5EF4-FFF2-40B4-BE49-F238E27FC236}">
                <a16:creationId xmlns:a16="http://schemas.microsoft.com/office/drawing/2014/main" id="{63DA9D8F-DF32-F149-8756-49F309C01D1C}"/>
              </a:ext>
            </a:extLst>
          </p:cNvPr>
          <p:cNvPicPr>
            <a:picLocks noGrp="1" noChangeAspect="1"/>
          </p:cNvPicPr>
          <p:nvPr>
            <p:ph idx="1"/>
          </p:nvPr>
        </p:nvPicPr>
        <p:blipFill>
          <a:blip r:embed="rId3"/>
          <a:stretch>
            <a:fillRect/>
          </a:stretch>
        </p:blipFill>
        <p:spPr>
          <a:xfrm>
            <a:off x="1857629" y="1062242"/>
            <a:ext cx="8041469" cy="1836087"/>
          </a:xfrm>
        </p:spPr>
      </p:pic>
      <p:sp>
        <p:nvSpPr>
          <p:cNvPr id="10" name="Rectangle 9">
            <a:extLst>
              <a:ext uri="{FF2B5EF4-FFF2-40B4-BE49-F238E27FC236}">
                <a16:creationId xmlns:a16="http://schemas.microsoft.com/office/drawing/2014/main" id="{7BB0F080-C8D3-DA41-83C6-CF93E4235EE6}"/>
              </a:ext>
            </a:extLst>
          </p:cNvPr>
          <p:cNvSpPr/>
          <p:nvPr/>
        </p:nvSpPr>
        <p:spPr>
          <a:xfrm>
            <a:off x="9820770" y="5301630"/>
            <a:ext cx="2371230" cy="584775"/>
          </a:xfrm>
          <a:prstGeom prst="rect">
            <a:avLst/>
          </a:prstGeom>
        </p:spPr>
        <p:txBody>
          <a:bodyPr wrap="square">
            <a:spAutoFit/>
          </a:bodyPr>
          <a:lstStyle/>
          <a:p>
            <a:r>
              <a:rPr lang="en-US" sz="1600" dirty="0">
                <a:hlinkClick r:id="rId4"/>
              </a:rPr>
              <a:t>https://www.fda.gov/ media/145718/download</a:t>
            </a:r>
            <a:r>
              <a:rPr lang="en-US" sz="1600" dirty="0"/>
              <a:t> </a:t>
            </a:r>
          </a:p>
        </p:txBody>
      </p:sp>
      <p:sp>
        <p:nvSpPr>
          <p:cNvPr id="13" name="TextBox 12">
            <a:extLst>
              <a:ext uri="{FF2B5EF4-FFF2-40B4-BE49-F238E27FC236}">
                <a16:creationId xmlns:a16="http://schemas.microsoft.com/office/drawing/2014/main" id="{EA1B76A9-616E-3540-ABEC-1157288C36FF}"/>
              </a:ext>
            </a:extLst>
          </p:cNvPr>
          <p:cNvSpPr txBox="1"/>
          <p:nvPr/>
        </p:nvSpPr>
        <p:spPr>
          <a:xfrm>
            <a:off x="610073" y="1740072"/>
            <a:ext cx="7770215" cy="4524315"/>
          </a:xfrm>
          <a:prstGeom prst="rect">
            <a:avLst/>
          </a:prstGeom>
          <a:noFill/>
        </p:spPr>
        <p:txBody>
          <a:bodyPr wrap="square" rtlCol="0">
            <a:spAutoFit/>
          </a:bodyPr>
          <a:lstStyle/>
          <a:p>
            <a:r>
              <a:rPr lang="en-US" dirty="0"/>
              <a:t>Diversity (#)</a:t>
            </a:r>
          </a:p>
          <a:p>
            <a:endParaRPr lang="en-US" dirty="0"/>
          </a:p>
          <a:p>
            <a:endParaRPr lang="en-US" dirty="0"/>
          </a:p>
          <a:p>
            <a:endParaRPr lang="en-US" dirty="0"/>
          </a:p>
          <a:p>
            <a:pPr>
              <a:defRPr/>
            </a:pPr>
            <a:endParaRPr lang="en-US" altLang="en-US" dirty="0"/>
          </a:p>
          <a:p>
            <a:pPr>
              <a:defRPr/>
            </a:pPr>
            <a:r>
              <a:rPr lang="en-US" altLang="en-US" dirty="0"/>
              <a:t>Inclusion		Were an equal number of individuals, from each group and 		each subgroup, invited to participate in the trials?</a:t>
            </a:r>
          </a:p>
          <a:p>
            <a:pPr>
              <a:defRPr/>
            </a:pPr>
            <a:endParaRPr lang="en-US" altLang="en-US" dirty="0"/>
          </a:p>
          <a:p>
            <a:pPr>
              <a:defRPr/>
            </a:pPr>
            <a:r>
              <a:rPr lang="en-US" altLang="en-US" dirty="0"/>
              <a:t>Equity		Were all individuals provided the support that they needed to 		consider participation?</a:t>
            </a:r>
          </a:p>
          <a:p>
            <a:pPr>
              <a:defRPr/>
            </a:pPr>
            <a:endParaRPr lang="en-US" altLang="en-US" dirty="0"/>
          </a:p>
          <a:p>
            <a:pPr>
              <a:defRPr/>
            </a:pPr>
            <a:r>
              <a:rPr lang="en-US" dirty="0"/>
              <a:t>Justice		Did all prospective participants have an opportunity to 			express what they needed, how they wished to be engaged, 		and how the research would be conducted? Did it impact 			health equity? Had the underlying structural issues been 			addressed?</a:t>
            </a:r>
          </a:p>
        </p:txBody>
      </p:sp>
      <p:sp>
        <p:nvSpPr>
          <p:cNvPr id="3" name="Footer Placeholder 2">
            <a:extLst>
              <a:ext uri="{FF2B5EF4-FFF2-40B4-BE49-F238E27FC236}">
                <a16:creationId xmlns:a16="http://schemas.microsoft.com/office/drawing/2014/main" id="{B618B2DF-B10E-A8D4-E713-BF95C9F37318}"/>
              </a:ext>
            </a:extLst>
          </p:cNvPr>
          <p:cNvSpPr>
            <a:spLocks noGrp="1"/>
          </p:cNvSpPr>
          <p:nvPr>
            <p:ph type="ftr" sz="quarter" idx="3"/>
          </p:nvPr>
        </p:nvSpPr>
        <p:spPr/>
        <p:txBody>
          <a:bodyPr/>
          <a:lstStyle/>
          <a:p>
            <a:r>
              <a:rPr lang="en-US" altLang="en-US">
                <a:solidFill>
                  <a:srgbClr val="898989"/>
                </a:solidFill>
              </a:rPr>
              <a:t>©MRCT Center                                      </a:t>
            </a:r>
            <a:endParaRPr lang="en-US" altLang="en-US" dirty="0">
              <a:solidFill>
                <a:srgbClr val="898989"/>
              </a:solidFill>
            </a:endParaRPr>
          </a:p>
        </p:txBody>
      </p:sp>
      <p:sp>
        <p:nvSpPr>
          <p:cNvPr id="5" name="Slide Number Placeholder 4">
            <a:extLst>
              <a:ext uri="{FF2B5EF4-FFF2-40B4-BE49-F238E27FC236}">
                <a16:creationId xmlns:a16="http://schemas.microsoft.com/office/drawing/2014/main" id="{F470A7BA-29D2-4A97-8434-A587AB0CA467}"/>
              </a:ext>
            </a:extLst>
          </p:cNvPr>
          <p:cNvSpPr>
            <a:spLocks noGrp="1"/>
          </p:cNvSpPr>
          <p:nvPr>
            <p:ph type="sldNum" sz="quarter" idx="4"/>
          </p:nvPr>
        </p:nvSpPr>
        <p:spPr/>
        <p:txBody>
          <a:bodyPr/>
          <a:lstStyle/>
          <a:p>
            <a:fld id="{9613E06C-BF75-C64F-BB3A-625D3BF6ECBE}" type="slidenum">
              <a:rPr lang="en-US" smtClean="0"/>
              <a:pPr/>
              <a:t>10</a:t>
            </a:fld>
            <a:endParaRPr lang="en-US" dirty="0"/>
          </a:p>
        </p:txBody>
      </p:sp>
    </p:spTree>
    <p:extLst>
      <p:ext uri="{BB962C8B-B14F-4D97-AF65-F5344CB8AC3E}">
        <p14:creationId xmlns:p14="http://schemas.microsoft.com/office/powerpoint/2010/main" val="10516120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BC7B03C-D369-7A48-B161-53138427D1E1}"/>
              </a:ext>
            </a:extLst>
          </p:cNvPr>
          <p:cNvSpPr txBox="1"/>
          <p:nvPr/>
        </p:nvSpPr>
        <p:spPr>
          <a:xfrm>
            <a:off x="884695" y="1496651"/>
            <a:ext cx="3657601" cy="707886"/>
          </a:xfrm>
          <a:prstGeom prst="rect">
            <a:avLst/>
          </a:prstGeom>
          <a:noFill/>
        </p:spPr>
        <p:txBody>
          <a:bodyPr wrap="square" rtlCol="0">
            <a:spAutoFit/>
          </a:bodyPr>
          <a:lstStyle/>
          <a:p>
            <a:pPr algn="ctr"/>
            <a:r>
              <a:rPr lang="en-US" sz="2000" dirty="0">
                <a:solidFill>
                  <a:srgbClr val="003D54"/>
                </a:solidFill>
              </a:rPr>
              <a:t>Achieving Diversity, Inclusion, Equity In Clinical Research</a:t>
            </a:r>
          </a:p>
        </p:txBody>
      </p:sp>
      <p:pic>
        <p:nvPicPr>
          <p:cNvPr id="9" name="Picture 8" descr="A close up of a sign&#10;&#10;Description automatically generated">
            <a:extLst>
              <a:ext uri="{FF2B5EF4-FFF2-40B4-BE49-F238E27FC236}">
                <a16:creationId xmlns:a16="http://schemas.microsoft.com/office/drawing/2014/main" id="{2B017590-2C1E-3C49-B31E-6CE1FDF272BF}"/>
              </a:ext>
            </a:extLst>
          </p:cNvPr>
          <p:cNvPicPr>
            <a:picLocks noChangeAspect="1"/>
          </p:cNvPicPr>
          <p:nvPr/>
        </p:nvPicPr>
        <p:blipFill>
          <a:blip r:embed="rId2"/>
          <a:stretch>
            <a:fillRect/>
          </a:stretch>
        </p:blipFill>
        <p:spPr>
          <a:xfrm>
            <a:off x="1270551" y="2341062"/>
            <a:ext cx="2500356" cy="3235755"/>
          </a:xfrm>
          <a:prstGeom prst="rect">
            <a:avLst/>
          </a:prstGeom>
        </p:spPr>
      </p:pic>
      <p:sp>
        <p:nvSpPr>
          <p:cNvPr id="10" name="Rectangle 9">
            <a:extLst>
              <a:ext uri="{FF2B5EF4-FFF2-40B4-BE49-F238E27FC236}">
                <a16:creationId xmlns:a16="http://schemas.microsoft.com/office/drawing/2014/main" id="{AA699183-586A-3C41-992E-C0329A47C103}"/>
              </a:ext>
            </a:extLst>
          </p:cNvPr>
          <p:cNvSpPr/>
          <p:nvPr/>
        </p:nvSpPr>
        <p:spPr>
          <a:xfrm>
            <a:off x="1096779" y="5735949"/>
            <a:ext cx="4800673" cy="369332"/>
          </a:xfrm>
          <a:prstGeom prst="rect">
            <a:avLst/>
          </a:prstGeom>
        </p:spPr>
        <p:txBody>
          <a:bodyPr wrap="none">
            <a:spAutoFit/>
          </a:bodyPr>
          <a:lstStyle/>
          <a:p>
            <a:r>
              <a:rPr lang="en-US" dirty="0">
                <a:hlinkClick r:id="rId3"/>
              </a:rPr>
              <a:t>https://mrctcenter.org/diversity-in-clinical-trials/</a:t>
            </a:r>
            <a:r>
              <a:rPr lang="en-US" dirty="0"/>
              <a:t> </a:t>
            </a:r>
          </a:p>
        </p:txBody>
      </p:sp>
      <p:pic>
        <p:nvPicPr>
          <p:cNvPr id="15" name="Picture 14">
            <a:extLst>
              <a:ext uri="{FF2B5EF4-FFF2-40B4-BE49-F238E27FC236}">
                <a16:creationId xmlns:a16="http://schemas.microsoft.com/office/drawing/2014/main" id="{774697D9-FAE1-7649-AA13-2A5269CD444E}"/>
              </a:ext>
            </a:extLst>
          </p:cNvPr>
          <p:cNvPicPr>
            <a:picLocks noChangeAspect="1"/>
          </p:cNvPicPr>
          <p:nvPr/>
        </p:nvPicPr>
        <p:blipFill>
          <a:blip r:embed="rId4"/>
          <a:stretch>
            <a:fillRect/>
          </a:stretch>
        </p:blipFill>
        <p:spPr>
          <a:xfrm>
            <a:off x="3926346" y="5351583"/>
            <a:ext cx="1231900" cy="304800"/>
          </a:xfrm>
          <a:prstGeom prst="rect">
            <a:avLst/>
          </a:prstGeom>
        </p:spPr>
      </p:pic>
      <p:pic>
        <p:nvPicPr>
          <p:cNvPr id="18" name="Picture 6" descr="cartoon2 - The Research Companion">
            <a:extLst>
              <a:ext uri="{FF2B5EF4-FFF2-40B4-BE49-F238E27FC236}">
                <a16:creationId xmlns:a16="http://schemas.microsoft.com/office/drawing/2014/main" id="{C995D028-24A6-644B-81BB-A2305C5C84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68226" y="2188662"/>
            <a:ext cx="4084747" cy="3315321"/>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93D1385A-D26E-984D-8205-6DAFA3A6E277}"/>
              </a:ext>
            </a:extLst>
          </p:cNvPr>
          <p:cNvSpPr>
            <a:spLocks noGrp="1"/>
          </p:cNvSpPr>
          <p:nvPr>
            <p:ph type="sldNum" sz="quarter" idx="12"/>
          </p:nvPr>
        </p:nvSpPr>
        <p:spPr/>
        <p:txBody>
          <a:bodyPr/>
          <a:lstStyle/>
          <a:p>
            <a:pPr>
              <a:defRPr/>
            </a:pPr>
            <a:fld id="{916AD3F9-BD6E-4289-B220-4900AB18A92F}" type="slidenum">
              <a:rPr lang="en-US" altLang="en-US" smtClean="0"/>
              <a:pPr>
                <a:defRPr/>
              </a:pPr>
              <a:t>11</a:t>
            </a:fld>
            <a:endParaRPr lang="en-US" altLang="en-US"/>
          </a:p>
        </p:txBody>
      </p:sp>
      <p:sp>
        <p:nvSpPr>
          <p:cNvPr id="20" name="Footer Placeholder 3">
            <a:extLst>
              <a:ext uri="{FF2B5EF4-FFF2-40B4-BE49-F238E27FC236}">
                <a16:creationId xmlns:a16="http://schemas.microsoft.com/office/drawing/2014/main" id="{A98DD3F4-62EA-0F45-BF09-93737F59B5B2}"/>
              </a:ext>
            </a:extLst>
          </p:cNvPr>
          <p:cNvSpPr txBox="1">
            <a:spLocks/>
          </p:cNvSpPr>
          <p:nvPr/>
        </p:nvSpPr>
        <p:spPr>
          <a:xfrm>
            <a:off x="4038600" y="6470649"/>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en-US" sz="1400" dirty="0">
                <a:solidFill>
                  <a:schemeClr val="bg2">
                    <a:lumMod val="50000"/>
                  </a:schemeClr>
                </a:solidFill>
              </a:rPr>
              <a:t>© MRCT Center Confidential</a:t>
            </a:r>
          </a:p>
        </p:txBody>
      </p:sp>
      <p:sp>
        <p:nvSpPr>
          <p:cNvPr id="4" name="Date Placeholder 3">
            <a:extLst>
              <a:ext uri="{FF2B5EF4-FFF2-40B4-BE49-F238E27FC236}">
                <a16:creationId xmlns:a16="http://schemas.microsoft.com/office/drawing/2014/main" id="{6DCFC962-63E2-4A47-8894-D26B383BCA30}"/>
              </a:ext>
            </a:extLst>
          </p:cNvPr>
          <p:cNvSpPr>
            <a:spLocks noGrp="1"/>
          </p:cNvSpPr>
          <p:nvPr>
            <p:ph type="dt" sz="half" idx="10"/>
          </p:nvPr>
        </p:nvSpPr>
        <p:spPr>
          <a:xfrm>
            <a:off x="590223" y="6470650"/>
            <a:ext cx="1738830" cy="365125"/>
          </a:xfrm>
        </p:spPr>
        <p:txBody>
          <a:bodyPr/>
          <a:lstStyle/>
          <a:p>
            <a:pPr defTabSz="457200" latinLnBrk="0">
              <a:defRPr/>
            </a:pPr>
            <a:fld id="{CD9864A3-4DEE-C646-945D-26D6B9A872B0}" type="datetime3">
              <a:rPr lang="en-US" smtClean="0">
                <a:solidFill>
                  <a:prstClr val="black">
                    <a:tint val="75000"/>
                  </a:prstClr>
                </a:solidFill>
              </a:rPr>
              <a:t>22 August 2022</a:t>
            </a:fld>
            <a:endParaRPr lang="en-US" dirty="0">
              <a:solidFill>
                <a:prstClr val="black">
                  <a:tint val="75000"/>
                </a:prstClr>
              </a:solidFill>
            </a:endParaRPr>
          </a:p>
        </p:txBody>
      </p:sp>
    </p:spTree>
    <p:extLst>
      <p:ext uri="{BB962C8B-B14F-4D97-AF65-F5344CB8AC3E}">
        <p14:creationId xmlns:p14="http://schemas.microsoft.com/office/powerpoint/2010/main" val="1408506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5B10B8B-F865-7744-98EA-C86A454E0915}"/>
              </a:ext>
            </a:extLst>
          </p:cNvPr>
          <p:cNvSpPr>
            <a:spLocks noGrp="1"/>
          </p:cNvSpPr>
          <p:nvPr>
            <p:ph type="ftr" sz="quarter" idx="3"/>
          </p:nvPr>
        </p:nvSpPr>
        <p:spPr>
          <a:xfrm>
            <a:off x="2238766" y="6413672"/>
            <a:ext cx="4114800" cy="365125"/>
          </a:xfrm>
        </p:spPr>
        <p:txBody>
          <a:bodyPr/>
          <a:lstStyle/>
          <a:p>
            <a:r>
              <a:rPr lang="en-US" altLang="en-US"/>
              <a:t>©MRCT Center                                      </a:t>
            </a:r>
            <a:endParaRPr lang="en-US" altLang="en-US" dirty="0"/>
          </a:p>
        </p:txBody>
      </p:sp>
      <p:sp>
        <p:nvSpPr>
          <p:cNvPr id="5" name="Slide Number Placeholder 4">
            <a:extLst>
              <a:ext uri="{FF2B5EF4-FFF2-40B4-BE49-F238E27FC236}">
                <a16:creationId xmlns:a16="http://schemas.microsoft.com/office/drawing/2014/main" id="{973B51BD-02DF-3C48-AA33-FF16F2C6ABF1}"/>
              </a:ext>
            </a:extLst>
          </p:cNvPr>
          <p:cNvSpPr>
            <a:spLocks noGrp="1"/>
          </p:cNvSpPr>
          <p:nvPr>
            <p:ph type="sldNum" sz="quarter" idx="4"/>
          </p:nvPr>
        </p:nvSpPr>
        <p:spPr>
          <a:xfrm>
            <a:off x="9483484" y="6412329"/>
            <a:ext cx="1713904" cy="365125"/>
          </a:xfrm>
        </p:spPr>
        <p:txBody>
          <a:bodyPr/>
          <a:lstStyle/>
          <a:p>
            <a:fld id="{9613E06C-BF75-C64F-BB3A-625D3BF6ECBE}" type="slidenum">
              <a:rPr lang="en-US" smtClean="0"/>
              <a:t>12</a:t>
            </a:fld>
            <a:endParaRPr lang="en-US" dirty="0"/>
          </a:p>
        </p:txBody>
      </p:sp>
      <p:sp>
        <p:nvSpPr>
          <p:cNvPr id="7" name="Rectangle 6">
            <a:extLst>
              <a:ext uri="{FF2B5EF4-FFF2-40B4-BE49-F238E27FC236}">
                <a16:creationId xmlns:a16="http://schemas.microsoft.com/office/drawing/2014/main" id="{5F4D6F31-DBD0-FC4F-A92C-9F60C1B2763D}"/>
              </a:ext>
            </a:extLst>
          </p:cNvPr>
          <p:cNvSpPr/>
          <p:nvPr/>
        </p:nvSpPr>
        <p:spPr>
          <a:xfrm>
            <a:off x="4609976" y="4250139"/>
            <a:ext cx="2565033" cy="315708"/>
          </a:xfrm>
          <a:prstGeom prst="rect">
            <a:avLst/>
          </a:prstGeom>
          <a:solidFill>
            <a:schemeClr val="bg1"/>
          </a:solidFill>
          <a:ln>
            <a:solidFill>
              <a:srgbClr val="003D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9EC3D23B-43A0-A748-84E7-CFB02CCD0488}"/>
              </a:ext>
            </a:extLst>
          </p:cNvPr>
          <p:cNvSpPr/>
          <p:nvPr/>
        </p:nvSpPr>
        <p:spPr>
          <a:xfrm>
            <a:off x="8349040" y="2845453"/>
            <a:ext cx="650654" cy="4186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D333F7C5-06D3-384C-A836-7521CD60D26C}"/>
              </a:ext>
            </a:extLst>
          </p:cNvPr>
          <p:cNvSpPr/>
          <p:nvPr/>
        </p:nvSpPr>
        <p:spPr>
          <a:xfrm>
            <a:off x="2219411" y="3162203"/>
            <a:ext cx="1135053" cy="6659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468CCC7D-BFB7-1046-AAE5-7FF1908F3DAB}"/>
              </a:ext>
            </a:extLst>
          </p:cNvPr>
          <p:cNvSpPr/>
          <p:nvPr/>
        </p:nvSpPr>
        <p:spPr>
          <a:xfrm>
            <a:off x="3394536" y="3311392"/>
            <a:ext cx="339499" cy="4186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ABB704C3-AA4B-324A-93A2-176DE547714F}"/>
              </a:ext>
            </a:extLst>
          </p:cNvPr>
          <p:cNvSpPr/>
          <p:nvPr/>
        </p:nvSpPr>
        <p:spPr>
          <a:xfrm>
            <a:off x="9386939" y="3333659"/>
            <a:ext cx="339499" cy="4186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93BDAC4C-FB36-714D-AEAB-275919FF711E}"/>
              </a:ext>
            </a:extLst>
          </p:cNvPr>
          <p:cNvSpPr/>
          <p:nvPr/>
        </p:nvSpPr>
        <p:spPr>
          <a:xfrm>
            <a:off x="9744570" y="3202136"/>
            <a:ext cx="1135053" cy="6659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4" name="Straight Connector 23">
            <a:extLst>
              <a:ext uri="{FF2B5EF4-FFF2-40B4-BE49-F238E27FC236}">
                <a16:creationId xmlns:a16="http://schemas.microsoft.com/office/drawing/2014/main" id="{AEB36970-31CC-D744-AF37-AB8CFDCBF54E}"/>
              </a:ext>
            </a:extLst>
          </p:cNvPr>
          <p:cNvCxnSpPr>
            <a:cxnSpLocks/>
          </p:cNvCxnSpPr>
          <p:nvPr/>
        </p:nvCxnSpPr>
        <p:spPr>
          <a:xfrm>
            <a:off x="9348947" y="3747808"/>
            <a:ext cx="0" cy="27961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DBE69B0-877F-5C44-8F2F-DF37103F452E}"/>
              </a:ext>
            </a:extLst>
          </p:cNvPr>
          <p:cNvCxnSpPr>
            <a:cxnSpLocks/>
          </p:cNvCxnSpPr>
          <p:nvPr/>
        </p:nvCxnSpPr>
        <p:spPr>
          <a:xfrm>
            <a:off x="9930121" y="3747808"/>
            <a:ext cx="0" cy="27961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A1B7861-95B2-8F4C-AB5A-08B795CDC116}"/>
              </a:ext>
            </a:extLst>
          </p:cNvPr>
          <p:cNvCxnSpPr>
            <a:cxnSpLocks/>
          </p:cNvCxnSpPr>
          <p:nvPr/>
        </p:nvCxnSpPr>
        <p:spPr>
          <a:xfrm>
            <a:off x="8541071" y="3468199"/>
            <a:ext cx="0" cy="55922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56A2BCB1-0B4B-A342-BE63-49C925B8B450}"/>
              </a:ext>
            </a:extLst>
          </p:cNvPr>
          <p:cNvSpPr txBox="1"/>
          <p:nvPr/>
        </p:nvSpPr>
        <p:spPr>
          <a:xfrm>
            <a:off x="5020697" y="4393357"/>
            <a:ext cx="1671962" cy="315708"/>
          </a:xfrm>
          <a:prstGeom prst="rect">
            <a:avLst/>
          </a:prstGeom>
          <a:solidFill>
            <a:schemeClr val="bg1"/>
          </a:solidFill>
        </p:spPr>
        <p:txBody>
          <a:bodyPr wrap="square" rtlCol="0">
            <a:spAutoFit/>
          </a:bodyPr>
          <a:lstStyle/>
          <a:p>
            <a:pPr algn="ctr"/>
            <a:r>
              <a:rPr lang="en-US" sz="1200" dirty="0">
                <a:solidFill>
                  <a:srgbClr val="0F3C55"/>
                </a:solidFill>
              </a:rPr>
              <a:t>On-Study visits</a:t>
            </a:r>
          </a:p>
        </p:txBody>
      </p:sp>
      <p:sp>
        <p:nvSpPr>
          <p:cNvPr id="28" name="Rectangle 27">
            <a:extLst>
              <a:ext uri="{FF2B5EF4-FFF2-40B4-BE49-F238E27FC236}">
                <a16:creationId xmlns:a16="http://schemas.microsoft.com/office/drawing/2014/main" id="{DD158234-5D6F-4446-A03D-A755DB4A697B}"/>
              </a:ext>
            </a:extLst>
          </p:cNvPr>
          <p:cNvSpPr/>
          <p:nvPr/>
        </p:nvSpPr>
        <p:spPr>
          <a:xfrm>
            <a:off x="4354636" y="4209752"/>
            <a:ext cx="2893032" cy="1097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A2767920-1362-984C-8934-AD4E3B21C3C5}"/>
              </a:ext>
            </a:extLst>
          </p:cNvPr>
          <p:cNvSpPr/>
          <p:nvPr/>
        </p:nvSpPr>
        <p:spPr>
          <a:xfrm>
            <a:off x="1598787" y="2615999"/>
            <a:ext cx="1645928" cy="2791851"/>
          </a:xfrm>
          <a:prstGeom prst="rect">
            <a:avLst/>
          </a:prstGeom>
          <a:solidFill>
            <a:schemeClr val="bg1"/>
          </a:solidFill>
          <a:ln>
            <a:solidFill>
              <a:srgbClr val="B2C1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solidFill>
                <a:schemeClr val="tx1">
                  <a:lumMod val="85000"/>
                  <a:lumOff val="15000"/>
                </a:schemeClr>
              </a:solidFill>
            </a:endParaRPr>
          </a:p>
        </p:txBody>
      </p:sp>
      <p:sp>
        <p:nvSpPr>
          <p:cNvPr id="30" name="Rectangle 29">
            <a:extLst>
              <a:ext uri="{FF2B5EF4-FFF2-40B4-BE49-F238E27FC236}">
                <a16:creationId xmlns:a16="http://schemas.microsoft.com/office/drawing/2014/main" id="{32D13783-E12D-F443-A502-30117C76D666}"/>
              </a:ext>
            </a:extLst>
          </p:cNvPr>
          <p:cNvSpPr/>
          <p:nvPr/>
        </p:nvSpPr>
        <p:spPr>
          <a:xfrm>
            <a:off x="3473689" y="2615999"/>
            <a:ext cx="5426458" cy="2791851"/>
          </a:xfrm>
          <a:prstGeom prst="rect">
            <a:avLst/>
          </a:prstGeom>
          <a:noFill/>
          <a:ln>
            <a:solidFill>
              <a:srgbClr val="B2C1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solidFill>
                <a:schemeClr val="tx1">
                  <a:lumMod val="85000"/>
                  <a:lumOff val="15000"/>
                </a:schemeClr>
              </a:solidFill>
            </a:endParaRPr>
          </a:p>
        </p:txBody>
      </p:sp>
      <p:cxnSp>
        <p:nvCxnSpPr>
          <p:cNvPr id="31" name="Straight Connector 30">
            <a:extLst>
              <a:ext uri="{FF2B5EF4-FFF2-40B4-BE49-F238E27FC236}">
                <a16:creationId xmlns:a16="http://schemas.microsoft.com/office/drawing/2014/main" id="{F01B8634-162F-C740-B568-20FB9F81E53D}"/>
              </a:ext>
            </a:extLst>
          </p:cNvPr>
          <p:cNvCxnSpPr>
            <a:cxnSpLocks/>
          </p:cNvCxnSpPr>
          <p:nvPr/>
        </p:nvCxnSpPr>
        <p:spPr>
          <a:xfrm>
            <a:off x="1598787" y="4142954"/>
            <a:ext cx="9145758" cy="1534"/>
          </a:xfrm>
          <a:prstGeom prst="line">
            <a:avLst/>
          </a:prstGeom>
          <a:ln w="31750">
            <a:solidFill>
              <a:srgbClr val="801E5A"/>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E1DAFF90-3B90-934E-8B50-ACCCE48D71D2}"/>
              </a:ext>
            </a:extLst>
          </p:cNvPr>
          <p:cNvSpPr>
            <a:spLocks noChangeAspect="1"/>
          </p:cNvSpPr>
          <p:nvPr/>
        </p:nvSpPr>
        <p:spPr>
          <a:xfrm>
            <a:off x="1748900" y="4046857"/>
            <a:ext cx="177830" cy="175160"/>
          </a:xfrm>
          <a:prstGeom prst="ellipse">
            <a:avLst/>
          </a:prstGeom>
          <a:solidFill>
            <a:srgbClr val="1839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F3C55"/>
              </a:solidFill>
            </a:endParaRPr>
          </a:p>
        </p:txBody>
      </p:sp>
      <p:sp>
        <p:nvSpPr>
          <p:cNvPr id="33" name="Oval 32">
            <a:extLst>
              <a:ext uri="{FF2B5EF4-FFF2-40B4-BE49-F238E27FC236}">
                <a16:creationId xmlns:a16="http://schemas.microsoft.com/office/drawing/2014/main" id="{076A8CBC-9C1F-804E-B716-9ED11D37274B}"/>
              </a:ext>
            </a:extLst>
          </p:cNvPr>
          <p:cNvSpPr>
            <a:spLocks noChangeAspect="1"/>
          </p:cNvSpPr>
          <p:nvPr/>
        </p:nvSpPr>
        <p:spPr>
          <a:xfrm>
            <a:off x="2104640" y="4046857"/>
            <a:ext cx="177830" cy="175160"/>
          </a:xfrm>
          <a:prstGeom prst="ellipse">
            <a:avLst/>
          </a:prstGeom>
          <a:solidFill>
            <a:srgbClr val="1839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F3C55"/>
              </a:solidFill>
            </a:endParaRPr>
          </a:p>
        </p:txBody>
      </p:sp>
      <p:sp>
        <p:nvSpPr>
          <p:cNvPr id="34" name="Oval 33">
            <a:extLst>
              <a:ext uri="{FF2B5EF4-FFF2-40B4-BE49-F238E27FC236}">
                <a16:creationId xmlns:a16="http://schemas.microsoft.com/office/drawing/2014/main" id="{64D25545-4D99-154B-AB77-8FA969329AA7}"/>
              </a:ext>
            </a:extLst>
          </p:cNvPr>
          <p:cNvSpPr>
            <a:spLocks noChangeAspect="1"/>
          </p:cNvSpPr>
          <p:nvPr/>
        </p:nvSpPr>
        <p:spPr>
          <a:xfrm>
            <a:off x="2351557" y="4046857"/>
            <a:ext cx="177830" cy="175160"/>
          </a:xfrm>
          <a:prstGeom prst="ellipse">
            <a:avLst/>
          </a:prstGeom>
          <a:solidFill>
            <a:srgbClr val="1839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F3C55"/>
              </a:solidFill>
            </a:endParaRPr>
          </a:p>
        </p:txBody>
      </p:sp>
      <p:sp>
        <p:nvSpPr>
          <p:cNvPr id="35" name="Oval 34">
            <a:extLst>
              <a:ext uri="{FF2B5EF4-FFF2-40B4-BE49-F238E27FC236}">
                <a16:creationId xmlns:a16="http://schemas.microsoft.com/office/drawing/2014/main" id="{EDFADCBC-A7DE-2B47-8150-7D720D5E2373}"/>
              </a:ext>
            </a:extLst>
          </p:cNvPr>
          <p:cNvSpPr>
            <a:spLocks noChangeAspect="1"/>
          </p:cNvSpPr>
          <p:nvPr/>
        </p:nvSpPr>
        <p:spPr>
          <a:xfrm>
            <a:off x="2905976" y="4046857"/>
            <a:ext cx="177830" cy="175160"/>
          </a:xfrm>
          <a:prstGeom prst="ellipse">
            <a:avLst/>
          </a:prstGeom>
          <a:solidFill>
            <a:srgbClr val="1839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F3C55"/>
              </a:solidFill>
            </a:endParaRPr>
          </a:p>
        </p:txBody>
      </p:sp>
      <p:sp>
        <p:nvSpPr>
          <p:cNvPr id="36" name="Oval 35">
            <a:extLst>
              <a:ext uri="{FF2B5EF4-FFF2-40B4-BE49-F238E27FC236}">
                <a16:creationId xmlns:a16="http://schemas.microsoft.com/office/drawing/2014/main" id="{5C2E3B96-79CC-454F-BEC9-7291726B4216}"/>
              </a:ext>
            </a:extLst>
          </p:cNvPr>
          <p:cNvSpPr>
            <a:spLocks noChangeAspect="1"/>
          </p:cNvSpPr>
          <p:nvPr/>
        </p:nvSpPr>
        <p:spPr>
          <a:xfrm>
            <a:off x="3610880" y="4046857"/>
            <a:ext cx="177830" cy="175160"/>
          </a:xfrm>
          <a:prstGeom prst="ellipse">
            <a:avLst/>
          </a:prstGeom>
          <a:solidFill>
            <a:srgbClr val="1839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F3C55"/>
              </a:solidFill>
            </a:endParaRPr>
          </a:p>
        </p:txBody>
      </p:sp>
      <p:sp>
        <p:nvSpPr>
          <p:cNvPr id="37" name="Oval 36">
            <a:extLst>
              <a:ext uri="{FF2B5EF4-FFF2-40B4-BE49-F238E27FC236}">
                <a16:creationId xmlns:a16="http://schemas.microsoft.com/office/drawing/2014/main" id="{EC8C5077-F342-5743-9571-E67F71D89ACE}"/>
              </a:ext>
            </a:extLst>
          </p:cNvPr>
          <p:cNvSpPr>
            <a:spLocks noChangeAspect="1"/>
          </p:cNvSpPr>
          <p:nvPr/>
        </p:nvSpPr>
        <p:spPr>
          <a:xfrm>
            <a:off x="3925901" y="4046857"/>
            <a:ext cx="177830" cy="175160"/>
          </a:xfrm>
          <a:prstGeom prst="ellipse">
            <a:avLst/>
          </a:prstGeom>
          <a:solidFill>
            <a:srgbClr val="1839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F3C55"/>
              </a:solidFill>
            </a:endParaRPr>
          </a:p>
        </p:txBody>
      </p:sp>
      <p:sp>
        <p:nvSpPr>
          <p:cNvPr id="38" name="Triangle 37">
            <a:extLst>
              <a:ext uri="{FF2B5EF4-FFF2-40B4-BE49-F238E27FC236}">
                <a16:creationId xmlns:a16="http://schemas.microsoft.com/office/drawing/2014/main" id="{3AFBBF1B-1277-374B-99C9-632DAE9269FE}"/>
              </a:ext>
            </a:extLst>
          </p:cNvPr>
          <p:cNvSpPr/>
          <p:nvPr/>
        </p:nvSpPr>
        <p:spPr>
          <a:xfrm>
            <a:off x="4516054" y="4046857"/>
            <a:ext cx="223237" cy="175160"/>
          </a:xfrm>
          <a:prstGeom prst="triangle">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riangle 38">
            <a:extLst>
              <a:ext uri="{FF2B5EF4-FFF2-40B4-BE49-F238E27FC236}">
                <a16:creationId xmlns:a16="http://schemas.microsoft.com/office/drawing/2014/main" id="{CDB16F60-6C40-2048-995C-9E5BCBC87165}"/>
              </a:ext>
            </a:extLst>
          </p:cNvPr>
          <p:cNvSpPr/>
          <p:nvPr/>
        </p:nvSpPr>
        <p:spPr>
          <a:xfrm>
            <a:off x="5020697" y="4046857"/>
            <a:ext cx="223237" cy="175160"/>
          </a:xfrm>
          <a:prstGeom prst="triangle">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riangle 39">
            <a:extLst>
              <a:ext uri="{FF2B5EF4-FFF2-40B4-BE49-F238E27FC236}">
                <a16:creationId xmlns:a16="http://schemas.microsoft.com/office/drawing/2014/main" id="{738D7B93-04D5-174C-8FBA-6C1AF2D20516}"/>
              </a:ext>
            </a:extLst>
          </p:cNvPr>
          <p:cNvSpPr/>
          <p:nvPr/>
        </p:nvSpPr>
        <p:spPr>
          <a:xfrm>
            <a:off x="5236227" y="4046857"/>
            <a:ext cx="223237" cy="175160"/>
          </a:xfrm>
          <a:prstGeom prst="triangle">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riangle 40">
            <a:extLst>
              <a:ext uri="{FF2B5EF4-FFF2-40B4-BE49-F238E27FC236}">
                <a16:creationId xmlns:a16="http://schemas.microsoft.com/office/drawing/2014/main" id="{6480D6B7-4DE6-1146-B572-423EB0FBCCE0}"/>
              </a:ext>
            </a:extLst>
          </p:cNvPr>
          <p:cNvSpPr/>
          <p:nvPr/>
        </p:nvSpPr>
        <p:spPr>
          <a:xfrm>
            <a:off x="5714653" y="4046857"/>
            <a:ext cx="223237" cy="175160"/>
          </a:xfrm>
          <a:prstGeom prst="triangle">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Triangle 41">
            <a:extLst>
              <a:ext uri="{FF2B5EF4-FFF2-40B4-BE49-F238E27FC236}">
                <a16:creationId xmlns:a16="http://schemas.microsoft.com/office/drawing/2014/main" id="{5E5F8D7B-C5E7-7247-AAF2-A3317D87F399}"/>
              </a:ext>
            </a:extLst>
          </p:cNvPr>
          <p:cNvSpPr/>
          <p:nvPr/>
        </p:nvSpPr>
        <p:spPr>
          <a:xfrm>
            <a:off x="6241948" y="4046857"/>
            <a:ext cx="223237" cy="175160"/>
          </a:xfrm>
          <a:prstGeom prst="triangle">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Triangle 42">
            <a:extLst>
              <a:ext uri="{FF2B5EF4-FFF2-40B4-BE49-F238E27FC236}">
                <a16:creationId xmlns:a16="http://schemas.microsoft.com/office/drawing/2014/main" id="{D0FA5631-5E2B-B54E-94D1-6963F7E38079}"/>
              </a:ext>
            </a:extLst>
          </p:cNvPr>
          <p:cNvSpPr/>
          <p:nvPr/>
        </p:nvSpPr>
        <p:spPr>
          <a:xfrm>
            <a:off x="6657001" y="4046857"/>
            <a:ext cx="223237" cy="175160"/>
          </a:xfrm>
          <a:prstGeom prst="triangle">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Triangle 43">
            <a:extLst>
              <a:ext uri="{FF2B5EF4-FFF2-40B4-BE49-F238E27FC236}">
                <a16:creationId xmlns:a16="http://schemas.microsoft.com/office/drawing/2014/main" id="{93F792FD-9E2B-6C41-AD1C-37D577D9B69F}"/>
              </a:ext>
            </a:extLst>
          </p:cNvPr>
          <p:cNvSpPr/>
          <p:nvPr/>
        </p:nvSpPr>
        <p:spPr>
          <a:xfrm>
            <a:off x="7024432" y="4046857"/>
            <a:ext cx="223237" cy="175160"/>
          </a:xfrm>
          <a:prstGeom prst="triangle">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a:extLst>
              <a:ext uri="{FF2B5EF4-FFF2-40B4-BE49-F238E27FC236}">
                <a16:creationId xmlns:a16="http://schemas.microsoft.com/office/drawing/2014/main" id="{6DC4803C-FAB0-5947-92C9-27A13EC07F98}"/>
              </a:ext>
            </a:extLst>
          </p:cNvPr>
          <p:cNvSpPr/>
          <p:nvPr/>
        </p:nvSpPr>
        <p:spPr>
          <a:xfrm>
            <a:off x="8442149" y="4018736"/>
            <a:ext cx="197845" cy="231402"/>
          </a:xfrm>
          <a:prstGeom prst="rect">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a:extLst>
              <a:ext uri="{FF2B5EF4-FFF2-40B4-BE49-F238E27FC236}">
                <a16:creationId xmlns:a16="http://schemas.microsoft.com/office/drawing/2014/main" id="{DDBD7FF2-6F9B-A741-ADF9-FCE9AF2DA262}"/>
              </a:ext>
            </a:extLst>
          </p:cNvPr>
          <p:cNvSpPr/>
          <p:nvPr/>
        </p:nvSpPr>
        <p:spPr>
          <a:xfrm>
            <a:off x="9250025" y="4018736"/>
            <a:ext cx="197845" cy="231402"/>
          </a:xfrm>
          <a:prstGeom prst="rect">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FAA869D0-B736-2B45-BB4E-1A9B59A9804F}"/>
              </a:ext>
            </a:extLst>
          </p:cNvPr>
          <p:cNvSpPr/>
          <p:nvPr/>
        </p:nvSpPr>
        <p:spPr>
          <a:xfrm>
            <a:off x="9831200" y="4018736"/>
            <a:ext cx="197845" cy="231402"/>
          </a:xfrm>
          <a:prstGeom prst="rect">
            <a:avLst/>
          </a:prstGeom>
          <a:solidFill>
            <a:srgbClr val="003D5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TextBox 47">
            <a:extLst>
              <a:ext uri="{FF2B5EF4-FFF2-40B4-BE49-F238E27FC236}">
                <a16:creationId xmlns:a16="http://schemas.microsoft.com/office/drawing/2014/main" id="{DC81BB16-3E2D-4147-B3AB-D5DD690C26E0}"/>
              </a:ext>
            </a:extLst>
          </p:cNvPr>
          <p:cNvSpPr txBox="1"/>
          <p:nvPr/>
        </p:nvSpPr>
        <p:spPr>
          <a:xfrm>
            <a:off x="1639762" y="3196090"/>
            <a:ext cx="710445" cy="315708"/>
          </a:xfrm>
          <a:prstGeom prst="rect">
            <a:avLst/>
          </a:prstGeom>
          <a:noFill/>
        </p:spPr>
        <p:txBody>
          <a:bodyPr wrap="square" rtlCol="0">
            <a:spAutoFit/>
          </a:bodyPr>
          <a:lstStyle/>
          <a:p>
            <a:pPr algn="r"/>
            <a:r>
              <a:rPr lang="en-US" sz="1200" dirty="0">
                <a:solidFill>
                  <a:srgbClr val="0F3C55"/>
                </a:solidFill>
              </a:rPr>
              <a:t>Access</a:t>
            </a:r>
          </a:p>
        </p:txBody>
      </p:sp>
      <p:cxnSp>
        <p:nvCxnSpPr>
          <p:cNvPr id="49" name="Straight Connector 48">
            <a:extLst>
              <a:ext uri="{FF2B5EF4-FFF2-40B4-BE49-F238E27FC236}">
                <a16:creationId xmlns:a16="http://schemas.microsoft.com/office/drawing/2014/main" id="{FED50ABE-83AD-EC4F-A365-8A2BBDF4FAD5}"/>
              </a:ext>
            </a:extLst>
          </p:cNvPr>
          <p:cNvCxnSpPr>
            <a:cxnSpLocks/>
          </p:cNvCxnSpPr>
          <p:nvPr/>
        </p:nvCxnSpPr>
        <p:spPr>
          <a:xfrm>
            <a:off x="2191299" y="3468199"/>
            <a:ext cx="0" cy="55922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1403D283-C252-3C4B-A801-CA15DBE207FA}"/>
              </a:ext>
            </a:extLst>
          </p:cNvPr>
          <p:cNvSpPr txBox="1"/>
          <p:nvPr/>
        </p:nvSpPr>
        <p:spPr>
          <a:xfrm>
            <a:off x="2024247" y="2826528"/>
            <a:ext cx="1187743" cy="315708"/>
          </a:xfrm>
          <a:prstGeom prst="rect">
            <a:avLst/>
          </a:prstGeom>
          <a:noFill/>
        </p:spPr>
        <p:txBody>
          <a:bodyPr wrap="square" rtlCol="0">
            <a:spAutoFit/>
          </a:bodyPr>
          <a:lstStyle/>
          <a:p>
            <a:r>
              <a:rPr lang="en-US" sz="1200" dirty="0">
                <a:solidFill>
                  <a:srgbClr val="0F3C55"/>
                </a:solidFill>
              </a:rPr>
              <a:t>Recruitment</a:t>
            </a:r>
          </a:p>
        </p:txBody>
      </p:sp>
      <p:sp>
        <p:nvSpPr>
          <p:cNvPr id="51" name="TextBox 50">
            <a:extLst>
              <a:ext uri="{FF2B5EF4-FFF2-40B4-BE49-F238E27FC236}">
                <a16:creationId xmlns:a16="http://schemas.microsoft.com/office/drawing/2014/main" id="{F8CB0971-0B27-CB4F-81D1-C692F50E7C02}"/>
              </a:ext>
            </a:extLst>
          </p:cNvPr>
          <p:cNvSpPr txBox="1"/>
          <p:nvPr/>
        </p:nvSpPr>
        <p:spPr>
          <a:xfrm>
            <a:off x="2396664" y="3407383"/>
            <a:ext cx="912116" cy="315708"/>
          </a:xfrm>
          <a:prstGeom prst="rect">
            <a:avLst/>
          </a:prstGeom>
          <a:noFill/>
          <a:ln>
            <a:noFill/>
          </a:ln>
        </p:spPr>
        <p:txBody>
          <a:bodyPr wrap="square" rtlCol="0">
            <a:spAutoFit/>
          </a:bodyPr>
          <a:lstStyle/>
          <a:p>
            <a:pPr algn="ctr"/>
            <a:r>
              <a:rPr lang="en-US" sz="1200" dirty="0">
                <a:solidFill>
                  <a:srgbClr val="0F3C55"/>
                </a:solidFill>
              </a:rPr>
              <a:t>Screening</a:t>
            </a:r>
          </a:p>
        </p:txBody>
      </p:sp>
      <p:cxnSp>
        <p:nvCxnSpPr>
          <p:cNvPr id="52" name="Straight Connector 51">
            <a:extLst>
              <a:ext uri="{FF2B5EF4-FFF2-40B4-BE49-F238E27FC236}">
                <a16:creationId xmlns:a16="http://schemas.microsoft.com/office/drawing/2014/main" id="{BB60D976-91A1-C046-8D3D-65833FD6B0A1}"/>
              </a:ext>
            </a:extLst>
          </p:cNvPr>
          <p:cNvCxnSpPr>
            <a:cxnSpLocks/>
          </p:cNvCxnSpPr>
          <p:nvPr/>
        </p:nvCxnSpPr>
        <p:spPr>
          <a:xfrm flipH="1">
            <a:off x="2440472" y="3162203"/>
            <a:ext cx="3620" cy="865216"/>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88D72B31-1475-8D40-A699-ACBAE33226ED}"/>
              </a:ext>
            </a:extLst>
          </p:cNvPr>
          <p:cNvSpPr txBox="1"/>
          <p:nvPr/>
        </p:nvSpPr>
        <p:spPr>
          <a:xfrm>
            <a:off x="1561068" y="4780452"/>
            <a:ext cx="1181338" cy="315708"/>
          </a:xfrm>
          <a:prstGeom prst="rect">
            <a:avLst/>
          </a:prstGeom>
          <a:noFill/>
        </p:spPr>
        <p:txBody>
          <a:bodyPr wrap="square" rtlCol="0">
            <a:spAutoFit/>
          </a:bodyPr>
          <a:lstStyle/>
          <a:p>
            <a:pPr algn="ctr"/>
            <a:r>
              <a:rPr lang="en-US" sz="1200" dirty="0">
                <a:solidFill>
                  <a:srgbClr val="0F3C55"/>
                </a:solidFill>
              </a:rPr>
              <a:t>Awareness</a:t>
            </a:r>
          </a:p>
        </p:txBody>
      </p:sp>
      <p:cxnSp>
        <p:nvCxnSpPr>
          <p:cNvPr id="54" name="Straight Connector 53">
            <a:extLst>
              <a:ext uri="{FF2B5EF4-FFF2-40B4-BE49-F238E27FC236}">
                <a16:creationId xmlns:a16="http://schemas.microsoft.com/office/drawing/2014/main" id="{AEB8F4A1-6146-434F-8686-7E23D2A959C1}"/>
              </a:ext>
            </a:extLst>
          </p:cNvPr>
          <p:cNvCxnSpPr>
            <a:cxnSpLocks/>
          </p:cNvCxnSpPr>
          <p:nvPr/>
        </p:nvCxnSpPr>
        <p:spPr>
          <a:xfrm>
            <a:off x="1836167" y="4264199"/>
            <a:ext cx="0" cy="55922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02814933-441E-0241-90E6-FE94F7373F03}"/>
              </a:ext>
            </a:extLst>
          </p:cNvPr>
          <p:cNvCxnSpPr>
            <a:cxnSpLocks/>
          </p:cNvCxnSpPr>
          <p:nvPr/>
        </p:nvCxnSpPr>
        <p:spPr>
          <a:xfrm>
            <a:off x="3699795" y="3468199"/>
            <a:ext cx="0" cy="55922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247BEC93-EDED-6C4F-B950-4057F4C92E2A}"/>
              </a:ext>
            </a:extLst>
          </p:cNvPr>
          <p:cNvSpPr txBox="1"/>
          <p:nvPr/>
        </p:nvSpPr>
        <p:spPr>
          <a:xfrm>
            <a:off x="3448492" y="2926729"/>
            <a:ext cx="1869287" cy="526180"/>
          </a:xfrm>
          <a:prstGeom prst="rect">
            <a:avLst/>
          </a:prstGeom>
          <a:noFill/>
          <a:ln>
            <a:noFill/>
          </a:ln>
        </p:spPr>
        <p:txBody>
          <a:bodyPr wrap="square" rtlCol="0">
            <a:spAutoFit/>
          </a:bodyPr>
          <a:lstStyle/>
          <a:p>
            <a:r>
              <a:rPr lang="en-US" sz="1200" dirty="0">
                <a:solidFill>
                  <a:srgbClr val="0F3C55"/>
                </a:solidFill>
              </a:rPr>
              <a:t>Informed consent: Participant on study</a:t>
            </a:r>
          </a:p>
        </p:txBody>
      </p:sp>
      <p:sp>
        <p:nvSpPr>
          <p:cNvPr id="57" name="TextBox 56">
            <a:extLst>
              <a:ext uri="{FF2B5EF4-FFF2-40B4-BE49-F238E27FC236}">
                <a16:creationId xmlns:a16="http://schemas.microsoft.com/office/drawing/2014/main" id="{33EC7CD9-B8C5-7347-A990-D3B0C7D1B991}"/>
              </a:ext>
            </a:extLst>
          </p:cNvPr>
          <p:cNvSpPr txBox="1"/>
          <p:nvPr/>
        </p:nvSpPr>
        <p:spPr>
          <a:xfrm>
            <a:off x="3457993" y="4636179"/>
            <a:ext cx="1778080" cy="736651"/>
          </a:xfrm>
          <a:prstGeom prst="rect">
            <a:avLst/>
          </a:prstGeom>
          <a:noFill/>
          <a:ln>
            <a:noFill/>
          </a:ln>
        </p:spPr>
        <p:txBody>
          <a:bodyPr wrap="square" rtlCol="0">
            <a:spAutoFit/>
          </a:bodyPr>
          <a:lstStyle/>
          <a:p>
            <a:r>
              <a:rPr lang="en-US" sz="1200" dirty="0">
                <a:solidFill>
                  <a:srgbClr val="0F3C55"/>
                </a:solidFill>
              </a:rPr>
              <a:t>On study: </a:t>
            </a:r>
          </a:p>
          <a:p>
            <a:r>
              <a:rPr lang="en-US" sz="1200" dirty="0">
                <a:solidFill>
                  <a:srgbClr val="0F3C55"/>
                </a:solidFill>
              </a:rPr>
              <a:t>Additional testing</a:t>
            </a:r>
          </a:p>
          <a:p>
            <a:r>
              <a:rPr lang="en-US" sz="1200" dirty="0">
                <a:solidFill>
                  <a:srgbClr val="0F3C55"/>
                </a:solidFill>
              </a:rPr>
              <a:t>Randomization</a:t>
            </a:r>
          </a:p>
        </p:txBody>
      </p:sp>
      <p:sp>
        <p:nvSpPr>
          <p:cNvPr id="58" name="TextBox 57">
            <a:extLst>
              <a:ext uri="{FF2B5EF4-FFF2-40B4-BE49-F238E27FC236}">
                <a16:creationId xmlns:a16="http://schemas.microsoft.com/office/drawing/2014/main" id="{93884A6B-C0FC-E742-BC12-8668A4E293D0}"/>
              </a:ext>
            </a:extLst>
          </p:cNvPr>
          <p:cNvSpPr txBox="1"/>
          <p:nvPr/>
        </p:nvSpPr>
        <p:spPr>
          <a:xfrm>
            <a:off x="5930082" y="2926729"/>
            <a:ext cx="2133054" cy="526180"/>
          </a:xfrm>
          <a:prstGeom prst="rect">
            <a:avLst/>
          </a:prstGeom>
          <a:noFill/>
        </p:spPr>
        <p:txBody>
          <a:bodyPr wrap="square" rtlCol="0">
            <a:spAutoFit/>
          </a:bodyPr>
          <a:lstStyle/>
          <a:p>
            <a:r>
              <a:rPr lang="en-US" sz="1200" dirty="0">
                <a:solidFill>
                  <a:srgbClr val="0F3C55"/>
                </a:solidFill>
              </a:rPr>
              <a:t>Participant Last visit:</a:t>
            </a:r>
          </a:p>
          <a:p>
            <a:r>
              <a:rPr lang="en-US" sz="1200" dirty="0">
                <a:solidFill>
                  <a:srgbClr val="0F3C55"/>
                </a:solidFill>
              </a:rPr>
              <a:t>End of study treatment</a:t>
            </a:r>
          </a:p>
        </p:txBody>
      </p:sp>
      <p:cxnSp>
        <p:nvCxnSpPr>
          <p:cNvPr id="59" name="Straight Connector 58">
            <a:extLst>
              <a:ext uri="{FF2B5EF4-FFF2-40B4-BE49-F238E27FC236}">
                <a16:creationId xmlns:a16="http://schemas.microsoft.com/office/drawing/2014/main" id="{93DD305F-E7F8-3944-8EFE-71B79D5F09BC}"/>
              </a:ext>
            </a:extLst>
          </p:cNvPr>
          <p:cNvCxnSpPr>
            <a:cxnSpLocks/>
          </p:cNvCxnSpPr>
          <p:nvPr/>
        </p:nvCxnSpPr>
        <p:spPr>
          <a:xfrm>
            <a:off x="7140673" y="3468199"/>
            <a:ext cx="0" cy="55922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36586782-12AC-BB47-854E-F88726503B13}"/>
              </a:ext>
            </a:extLst>
          </p:cNvPr>
          <p:cNvCxnSpPr>
            <a:cxnSpLocks/>
          </p:cNvCxnSpPr>
          <p:nvPr/>
        </p:nvCxnSpPr>
        <p:spPr>
          <a:xfrm>
            <a:off x="4014815" y="4264199"/>
            <a:ext cx="0" cy="27961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039A5109-80F0-1F45-B9BD-6328D1D815DB}"/>
              </a:ext>
            </a:extLst>
          </p:cNvPr>
          <p:cNvCxnSpPr>
            <a:cxnSpLocks/>
          </p:cNvCxnSpPr>
          <p:nvPr/>
        </p:nvCxnSpPr>
        <p:spPr>
          <a:xfrm>
            <a:off x="2994891" y="3760544"/>
            <a:ext cx="0" cy="279610"/>
          </a:xfrm>
          <a:prstGeom prst="line">
            <a:avLst/>
          </a:prstGeom>
          <a:ln w="12700">
            <a:solidFill>
              <a:srgbClr val="183954"/>
            </a:solidFill>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F99331BE-6EF3-7A4A-8B29-CB0E963CB110}"/>
              </a:ext>
            </a:extLst>
          </p:cNvPr>
          <p:cNvSpPr txBox="1"/>
          <p:nvPr/>
        </p:nvSpPr>
        <p:spPr>
          <a:xfrm>
            <a:off x="7381540" y="2926729"/>
            <a:ext cx="1362340" cy="526180"/>
          </a:xfrm>
          <a:prstGeom prst="rect">
            <a:avLst/>
          </a:prstGeom>
          <a:noFill/>
        </p:spPr>
        <p:txBody>
          <a:bodyPr wrap="square" rtlCol="0">
            <a:spAutoFit/>
          </a:bodyPr>
          <a:lstStyle/>
          <a:p>
            <a:pPr algn="r"/>
            <a:r>
              <a:rPr lang="en-US" sz="1200" dirty="0">
                <a:solidFill>
                  <a:srgbClr val="0F3C55"/>
                </a:solidFill>
              </a:rPr>
              <a:t>End of trial</a:t>
            </a:r>
          </a:p>
          <a:p>
            <a:pPr algn="r"/>
            <a:r>
              <a:rPr lang="en-US" sz="1200" dirty="0">
                <a:solidFill>
                  <a:srgbClr val="0F3C55"/>
                </a:solidFill>
              </a:rPr>
              <a:t>LPLV</a:t>
            </a:r>
          </a:p>
        </p:txBody>
      </p:sp>
      <p:sp>
        <p:nvSpPr>
          <p:cNvPr id="63" name="TextBox 62">
            <a:extLst>
              <a:ext uri="{FF2B5EF4-FFF2-40B4-BE49-F238E27FC236}">
                <a16:creationId xmlns:a16="http://schemas.microsoft.com/office/drawing/2014/main" id="{AB9896BB-2978-8041-A765-96191A6992FA}"/>
              </a:ext>
            </a:extLst>
          </p:cNvPr>
          <p:cNvSpPr txBox="1"/>
          <p:nvPr/>
        </p:nvSpPr>
        <p:spPr>
          <a:xfrm>
            <a:off x="9123437" y="3237092"/>
            <a:ext cx="542712" cy="526180"/>
          </a:xfrm>
          <a:prstGeom prst="rect">
            <a:avLst/>
          </a:prstGeom>
          <a:noFill/>
        </p:spPr>
        <p:txBody>
          <a:bodyPr wrap="square" rtlCol="0">
            <a:spAutoFit/>
          </a:bodyPr>
          <a:lstStyle/>
          <a:p>
            <a:r>
              <a:rPr lang="en-US" sz="1200" dirty="0">
                <a:solidFill>
                  <a:srgbClr val="0F3C55"/>
                </a:solidFill>
              </a:rPr>
              <a:t>Data</a:t>
            </a:r>
          </a:p>
          <a:p>
            <a:r>
              <a:rPr lang="en-US" sz="1200" dirty="0">
                <a:solidFill>
                  <a:srgbClr val="0F3C55"/>
                </a:solidFill>
              </a:rPr>
              <a:t>Lock</a:t>
            </a:r>
          </a:p>
        </p:txBody>
      </p:sp>
      <p:sp>
        <p:nvSpPr>
          <p:cNvPr id="64" name="TextBox 63">
            <a:extLst>
              <a:ext uri="{FF2B5EF4-FFF2-40B4-BE49-F238E27FC236}">
                <a16:creationId xmlns:a16="http://schemas.microsoft.com/office/drawing/2014/main" id="{D8C01977-47E5-EF47-A8CC-5986A2F50A8C}"/>
              </a:ext>
            </a:extLst>
          </p:cNvPr>
          <p:cNvSpPr txBox="1"/>
          <p:nvPr/>
        </p:nvSpPr>
        <p:spPr>
          <a:xfrm>
            <a:off x="9606336" y="3026620"/>
            <a:ext cx="1377242" cy="736651"/>
          </a:xfrm>
          <a:prstGeom prst="rect">
            <a:avLst/>
          </a:prstGeom>
          <a:noFill/>
        </p:spPr>
        <p:txBody>
          <a:bodyPr wrap="square" rtlCol="0">
            <a:spAutoFit/>
          </a:bodyPr>
          <a:lstStyle/>
          <a:p>
            <a:r>
              <a:rPr lang="en-US" sz="1200" dirty="0">
                <a:solidFill>
                  <a:srgbClr val="0F3C55"/>
                </a:solidFill>
              </a:rPr>
              <a:t>Data Analysis Complete and Reporting</a:t>
            </a:r>
          </a:p>
        </p:txBody>
      </p:sp>
      <p:sp>
        <p:nvSpPr>
          <p:cNvPr id="65" name="Right Arrow 64">
            <a:extLst>
              <a:ext uri="{FF2B5EF4-FFF2-40B4-BE49-F238E27FC236}">
                <a16:creationId xmlns:a16="http://schemas.microsoft.com/office/drawing/2014/main" id="{D2D455DD-55F5-D845-A2D8-ABDDCEEB7DA7}"/>
              </a:ext>
            </a:extLst>
          </p:cNvPr>
          <p:cNvSpPr/>
          <p:nvPr/>
        </p:nvSpPr>
        <p:spPr>
          <a:xfrm>
            <a:off x="7268603" y="4887714"/>
            <a:ext cx="1554729" cy="187239"/>
          </a:xfrm>
          <a:prstGeom prst="rightArrow">
            <a:avLst/>
          </a:prstGeom>
          <a:solidFill>
            <a:srgbClr val="003D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TextBox 65">
            <a:extLst>
              <a:ext uri="{FF2B5EF4-FFF2-40B4-BE49-F238E27FC236}">
                <a16:creationId xmlns:a16="http://schemas.microsoft.com/office/drawing/2014/main" id="{FED0B9E8-CB24-C943-BB3E-642E7327F50D}"/>
              </a:ext>
            </a:extLst>
          </p:cNvPr>
          <p:cNvSpPr txBox="1"/>
          <p:nvPr/>
        </p:nvSpPr>
        <p:spPr>
          <a:xfrm>
            <a:off x="7202286" y="4645281"/>
            <a:ext cx="1478497" cy="315708"/>
          </a:xfrm>
          <a:prstGeom prst="rect">
            <a:avLst/>
          </a:prstGeom>
          <a:noFill/>
        </p:spPr>
        <p:txBody>
          <a:bodyPr wrap="square" rtlCol="0">
            <a:spAutoFit/>
          </a:bodyPr>
          <a:lstStyle/>
          <a:p>
            <a:pPr algn="r"/>
            <a:r>
              <a:rPr lang="en-US" sz="1200" dirty="0">
                <a:solidFill>
                  <a:srgbClr val="0F3C55"/>
                </a:solidFill>
              </a:rPr>
              <a:t>Follow-up period</a:t>
            </a:r>
          </a:p>
        </p:txBody>
      </p:sp>
      <p:sp>
        <p:nvSpPr>
          <p:cNvPr id="70" name="Rectangle 69">
            <a:extLst>
              <a:ext uri="{FF2B5EF4-FFF2-40B4-BE49-F238E27FC236}">
                <a16:creationId xmlns:a16="http://schemas.microsoft.com/office/drawing/2014/main" id="{BF6F94BD-D8E2-CB4D-AEC8-3E56FF603691}"/>
              </a:ext>
            </a:extLst>
          </p:cNvPr>
          <p:cNvSpPr/>
          <p:nvPr/>
        </p:nvSpPr>
        <p:spPr>
          <a:xfrm>
            <a:off x="9098616" y="2615999"/>
            <a:ext cx="1645928" cy="2791851"/>
          </a:xfrm>
          <a:prstGeom prst="rect">
            <a:avLst/>
          </a:prstGeom>
          <a:noFill/>
          <a:ln>
            <a:solidFill>
              <a:srgbClr val="B2C1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solidFill>
                <a:schemeClr val="tx1">
                  <a:lumMod val="85000"/>
                  <a:lumOff val="15000"/>
                </a:schemeClr>
              </a:solidFill>
            </a:endParaRPr>
          </a:p>
        </p:txBody>
      </p:sp>
      <p:sp>
        <p:nvSpPr>
          <p:cNvPr id="80" name="Title 3">
            <a:extLst>
              <a:ext uri="{FF2B5EF4-FFF2-40B4-BE49-F238E27FC236}">
                <a16:creationId xmlns:a16="http://schemas.microsoft.com/office/drawing/2014/main" id="{BB7A26EC-E2F0-9D4C-959E-DF2E9D41585B}"/>
              </a:ext>
            </a:extLst>
          </p:cNvPr>
          <p:cNvSpPr txBox="1">
            <a:spLocks/>
          </p:cNvSpPr>
          <p:nvPr/>
        </p:nvSpPr>
        <p:spPr bwMode="auto">
          <a:xfrm>
            <a:off x="622824" y="64168"/>
            <a:ext cx="8871593" cy="977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5613">
              <a:spcBef>
                <a:spcPct val="20000"/>
              </a:spcBef>
              <a:buClr>
                <a:srgbClr val="A80532"/>
              </a:buClr>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1pPr>
            <a:lvl2pPr marL="742950" indent="-285750" defTabSz="455613">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2pPr>
            <a:lvl3pPr marL="1143000" indent="-228600" defTabSz="455613">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3pPr>
            <a:lvl4pPr marL="1600200" indent="-228600" defTabSz="455613">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defRPr>
            </a:lvl4pPr>
            <a:lvl5pPr marL="2057400" indent="-228600" defTabSz="455613">
              <a:spcBef>
                <a:spcPct val="20000"/>
              </a:spcBef>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5pPr>
            <a:lvl6pPr marL="25146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6pPr>
            <a:lvl7pPr marL="29718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7pPr>
            <a:lvl8pPr marL="34290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8pPr>
            <a:lvl9pPr marL="38862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9pPr>
          </a:lstStyle>
          <a:p>
            <a:pPr>
              <a:spcBef>
                <a:spcPct val="0"/>
              </a:spcBef>
              <a:buClrTx/>
              <a:buNone/>
            </a:pPr>
            <a:r>
              <a:rPr lang="en-US" dirty="0">
                <a:solidFill>
                  <a:schemeClr val="bg1"/>
                </a:solidFill>
                <a:latin typeface="+mj-lt"/>
              </a:rPr>
              <a:t>Planning for inclusion throughout the patient journey</a:t>
            </a:r>
            <a:endParaRPr lang="en-US" altLang="en-US" dirty="0">
              <a:solidFill>
                <a:schemeClr val="bg1"/>
              </a:solidFill>
              <a:latin typeface="+mj-lt"/>
              <a:cs typeface="Calibri" panose="020F0502020204030204" pitchFamily="34" charset="0"/>
            </a:endParaRPr>
          </a:p>
        </p:txBody>
      </p:sp>
      <p:sp>
        <p:nvSpPr>
          <p:cNvPr id="81" name="TextBox 80">
            <a:extLst>
              <a:ext uri="{FF2B5EF4-FFF2-40B4-BE49-F238E27FC236}">
                <a16:creationId xmlns:a16="http://schemas.microsoft.com/office/drawing/2014/main" id="{0E82567C-E321-484D-8374-FD3E49E65CCC}"/>
              </a:ext>
            </a:extLst>
          </p:cNvPr>
          <p:cNvSpPr txBox="1">
            <a:spLocks noChangeArrowheads="1"/>
          </p:cNvSpPr>
          <p:nvPr/>
        </p:nvSpPr>
        <p:spPr bwMode="auto">
          <a:xfrm>
            <a:off x="1447041" y="1890489"/>
            <a:ext cx="18986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5613">
              <a:spcBef>
                <a:spcPct val="20000"/>
              </a:spcBef>
              <a:buClr>
                <a:srgbClr val="A80532"/>
              </a:buClr>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1pPr>
            <a:lvl2pPr marL="742950" indent="-285750" defTabSz="455613">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2pPr>
            <a:lvl3pPr marL="1143000" indent="-228600" defTabSz="455613">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3pPr>
            <a:lvl4pPr marL="1600200" indent="-228600" defTabSz="455613">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defRPr>
            </a:lvl4pPr>
            <a:lvl5pPr marL="2057400" indent="-228600" defTabSz="455613">
              <a:spcBef>
                <a:spcPct val="20000"/>
              </a:spcBef>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5pPr>
            <a:lvl6pPr marL="25146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6pPr>
            <a:lvl7pPr marL="29718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7pPr>
            <a:lvl8pPr marL="34290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8pPr>
            <a:lvl9pPr marL="38862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9pPr>
          </a:lstStyle>
          <a:p>
            <a:pPr algn="ctr">
              <a:lnSpc>
                <a:spcPct val="90000"/>
              </a:lnSpc>
              <a:spcBef>
                <a:spcPct val="0"/>
              </a:spcBef>
              <a:buClrTx/>
              <a:buFont typeface="Arial" panose="020B0604020202020204" pitchFamily="34" charset="0"/>
              <a:buNone/>
            </a:pPr>
            <a:r>
              <a:rPr lang="en-US" altLang="en-US" sz="2000" dirty="0">
                <a:solidFill>
                  <a:srgbClr val="000000"/>
                </a:solidFill>
              </a:rPr>
              <a:t>Early Interventions</a:t>
            </a:r>
          </a:p>
        </p:txBody>
      </p:sp>
      <p:sp>
        <p:nvSpPr>
          <p:cNvPr id="82" name="TextBox 81">
            <a:extLst>
              <a:ext uri="{FF2B5EF4-FFF2-40B4-BE49-F238E27FC236}">
                <a16:creationId xmlns:a16="http://schemas.microsoft.com/office/drawing/2014/main" id="{82D43316-17DE-0C45-A1C0-C5C23DB1EB17}"/>
              </a:ext>
            </a:extLst>
          </p:cNvPr>
          <p:cNvSpPr txBox="1">
            <a:spLocks noChangeArrowheads="1"/>
          </p:cNvSpPr>
          <p:nvPr/>
        </p:nvSpPr>
        <p:spPr bwMode="auto">
          <a:xfrm>
            <a:off x="4992967" y="2028988"/>
            <a:ext cx="2260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5613">
              <a:spcBef>
                <a:spcPct val="20000"/>
              </a:spcBef>
              <a:buClr>
                <a:srgbClr val="A80532"/>
              </a:buClr>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1pPr>
            <a:lvl2pPr marL="742950" indent="-285750" defTabSz="455613">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2pPr>
            <a:lvl3pPr marL="1143000" indent="-228600" defTabSz="455613">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3pPr>
            <a:lvl4pPr marL="1600200" indent="-228600" defTabSz="455613">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defRPr>
            </a:lvl4pPr>
            <a:lvl5pPr marL="2057400" indent="-228600" defTabSz="455613">
              <a:spcBef>
                <a:spcPct val="20000"/>
              </a:spcBef>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5pPr>
            <a:lvl6pPr marL="25146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6pPr>
            <a:lvl7pPr marL="29718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7pPr>
            <a:lvl8pPr marL="34290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8pPr>
            <a:lvl9pPr marL="38862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9pPr>
          </a:lstStyle>
          <a:p>
            <a:pPr algn="ctr">
              <a:lnSpc>
                <a:spcPct val="90000"/>
              </a:lnSpc>
              <a:spcBef>
                <a:spcPct val="0"/>
              </a:spcBef>
              <a:buClrTx/>
              <a:buFont typeface="Arial" panose="020B0604020202020204" pitchFamily="34" charset="0"/>
              <a:buNone/>
            </a:pPr>
            <a:r>
              <a:rPr lang="en-US" altLang="en-US" sz="2000" dirty="0">
                <a:solidFill>
                  <a:srgbClr val="000000"/>
                </a:solidFill>
              </a:rPr>
              <a:t>Study Conduct</a:t>
            </a:r>
          </a:p>
        </p:txBody>
      </p:sp>
      <p:sp>
        <p:nvSpPr>
          <p:cNvPr id="83" name="TextBox 82">
            <a:extLst>
              <a:ext uri="{FF2B5EF4-FFF2-40B4-BE49-F238E27FC236}">
                <a16:creationId xmlns:a16="http://schemas.microsoft.com/office/drawing/2014/main" id="{67E8A2C9-97C6-3641-8A4E-8CFE0A30C322}"/>
              </a:ext>
            </a:extLst>
          </p:cNvPr>
          <p:cNvSpPr txBox="1">
            <a:spLocks noChangeArrowheads="1"/>
          </p:cNvSpPr>
          <p:nvPr/>
        </p:nvSpPr>
        <p:spPr bwMode="auto">
          <a:xfrm>
            <a:off x="8564054" y="1890489"/>
            <a:ext cx="271505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5613">
              <a:spcBef>
                <a:spcPct val="20000"/>
              </a:spcBef>
              <a:buClr>
                <a:srgbClr val="A80532"/>
              </a:buClr>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1pPr>
            <a:lvl2pPr marL="742950" indent="-285750" defTabSz="455613">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2pPr>
            <a:lvl3pPr marL="1143000" indent="-228600" defTabSz="455613">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3pPr>
            <a:lvl4pPr marL="1600200" indent="-228600" defTabSz="455613">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defRPr>
            </a:lvl4pPr>
            <a:lvl5pPr marL="2057400" indent="-228600" defTabSz="455613">
              <a:spcBef>
                <a:spcPct val="20000"/>
              </a:spcBef>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5pPr>
            <a:lvl6pPr marL="25146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6pPr>
            <a:lvl7pPr marL="29718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7pPr>
            <a:lvl8pPr marL="34290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8pPr>
            <a:lvl9pPr marL="3886200" indent="-228600" defTabSz="455613"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defRPr>
            </a:lvl9pPr>
          </a:lstStyle>
          <a:p>
            <a:pPr algn="ctr">
              <a:lnSpc>
                <a:spcPct val="90000"/>
              </a:lnSpc>
              <a:spcBef>
                <a:spcPct val="0"/>
              </a:spcBef>
              <a:buClrTx/>
              <a:buFont typeface="Arial" panose="020B0604020202020204" pitchFamily="34" charset="0"/>
              <a:buNone/>
            </a:pPr>
            <a:r>
              <a:rPr lang="en-US" altLang="en-US" sz="2000" dirty="0">
                <a:solidFill>
                  <a:srgbClr val="000000"/>
                </a:solidFill>
              </a:rPr>
              <a:t>End of Study, Data Analysis, and Reporting</a:t>
            </a:r>
          </a:p>
        </p:txBody>
      </p:sp>
      <p:sp>
        <p:nvSpPr>
          <p:cNvPr id="69" name="Left-Right Arrow 68">
            <a:extLst>
              <a:ext uri="{FF2B5EF4-FFF2-40B4-BE49-F238E27FC236}">
                <a16:creationId xmlns:a16="http://schemas.microsoft.com/office/drawing/2014/main" id="{0A869E8E-9D0F-AC44-9834-C0AF9D4E3B96}"/>
              </a:ext>
            </a:extLst>
          </p:cNvPr>
          <p:cNvSpPr/>
          <p:nvPr/>
        </p:nvSpPr>
        <p:spPr>
          <a:xfrm>
            <a:off x="2016542" y="1521091"/>
            <a:ext cx="8530914" cy="389943"/>
          </a:xfrm>
          <a:prstGeom prst="leftRightArrow">
            <a:avLst/>
          </a:prstGeom>
          <a:solidFill>
            <a:srgbClr val="801E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0768F925-FB91-374E-9F3D-2EFCAFBDE2C3}"/>
              </a:ext>
            </a:extLst>
          </p:cNvPr>
          <p:cNvSpPr txBox="1"/>
          <p:nvPr/>
        </p:nvSpPr>
        <p:spPr>
          <a:xfrm>
            <a:off x="4173321" y="1212433"/>
            <a:ext cx="3826432" cy="461665"/>
          </a:xfrm>
          <a:prstGeom prst="rect">
            <a:avLst/>
          </a:prstGeom>
          <a:noFill/>
        </p:spPr>
        <p:txBody>
          <a:bodyPr wrap="none" rtlCol="0">
            <a:spAutoFit/>
          </a:bodyPr>
          <a:lstStyle/>
          <a:p>
            <a:r>
              <a:rPr lang="en-US" sz="2400" dirty="0"/>
              <a:t>Every touch-point has impact</a:t>
            </a:r>
            <a:endParaRPr lang="en-US" altLang="en-US" sz="2400" dirty="0">
              <a:cs typeface="Calibri" panose="020F0502020204030204" pitchFamily="34" charset="0"/>
            </a:endParaRPr>
          </a:p>
        </p:txBody>
      </p:sp>
      <p:sp>
        <p:nvSpPr>
          <p:cNvPr id="3" name="Date Placeholder 2">
            <a:extLst>
              <a:ext uri="{FF2B5EF4-FFF2-40B4-BE49-F238E27FC236}">
                <a16:creationId xmlns:a16="http://schemas.microsoft.com/office/drawing/2014/main" id="{87B019BA-2E96-074B-8876-5472C12AA673}"/>
              </a:ext>
            </a:extLst>
          </p:cNvPr>
          <p:cNvSpPr>
            <a:spLocks noGrp="1"/>
          </p:cNvSpPr>
          <p:nvPr>
            <p:ph type="dt" sz="half" idx="2"/>
          </p:nvPr>
        </p:nvSpPr>
        <p:spPr>
          <a:xfrm>
            <a:off x="563897" y="6428539"/>
            <a:ext cx="1970756" cy="365125"/>
          </a:xfrm>
        </p:spPr>
        <p:txBody>
          <a:bodyPr/>
          <a:lstStyle/>
          <a:p>
            <a:fld id="{B2D73A3E-15B5-EA48-92BD-FD3B2704C3AD}" type="datetime3">
              <a:rPr lang="en-US" smtClean="0"/>
              <a:t>22 August 2022</a:t>
            </a:fld>
            <a:endParaRPr lang="en-US"/>
          </a:p>
        </p:txBody>
      </p:sp>
    </p:spTree>
    <p:extLst>
      <p:ext uri="{BB962C8B-B14F-4D97-AF65-F5344CB8AC3E}">
        <p14:creationId xmlns:p14="http://schemas.microsoft.com/office/powerpoint/2010/main" val="11697185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24622" y="0"/>
            <a:ext cx="7886700" cy="1325563"/>
          </a:xfrm>
        </p:spPr>
        <p:txBody>
          <a:bodyPr>
            <a:normAutofit/>
          </a:bodyPr>
          <a:lstStyle/>
          <a:p>
            <a:r>
              <a:rPr lang="en-US" sz="2400" b="1" dirty="0"/>
              <a:t>Current landscape and challenges</a:t>
            </a:r>
            <a:endParaRPr lang="en-US" sz="2400" dirty="0"/>
          </a:p>
        </p:txBody>
      </p:sp>
      <p:sp>
        <p:nvSpPr>
          <p:cNvPr id="9" name="Content Placeholder 8"/>
          <p:cNvSpPr>
            <a:spLocks noGrp="1"/>
          </p:cNvSpPr>
          <p:nvPr>
            <p:ph idx="1"/>
          </p:nvPr>
        </p:nvSpPr>
        <p:spPr>
          <a:xfrm>
            <a:off x="617509" y="1338656"/>
            <a:ext cx="6827280" cy="4207213"/>
          </a:xfrm>
        </p:spPr>
        <p:txBody>
          <a:bodyPr>
            <a:normAutofit/>
          </a:bodyPr>
          <a:lstStyle/>
          <a:p>
            <a:pPr>
              <a:lnSpc>
                <a:spcPct val="100000"/>
              </a:lnSpc>
            </a:pPr>
            <a:r>
              <a:rPr lang="en-US" sz="2000" dirty="0"/>
              <a:t>RCTs long, complex, expensive, and getting worse</a:t>
            </a:r>
          </a:p>
          <a:p>
            <a:pPr lvl="1">
              <a:spcBef>
                <a:spcPts val="1000"/>
              </a:spcBef>
            </a:pPr>
            <a:r>
              <a:rPr lang="en-US" sz="2000" dirty="0"/>
              <a:t>Randomization minimizes bias</a:t>
            </a:r>
          </a:p>
          <a:p>
            <a:pPr lvl="1">
              <a:spcBef>
                <a:spcPts val="1000"/>
              </a:spcBef>
            </a:pPr>
            <a:r>
              <a:rPr lang="en-US" sz="2000" dirty="0"/>
              <a:t>Highly selective population</a:t>
            </a:r>
          </a:p>
          <a:p>
            <a:pPr lvl="2"/>
            <a:r>
              <a:rPr lang="en-US" sz="1800" dirty="0"/>
              <a:t>Defined inclusion criteria</a:t>
            </a:r>
          </a:p>
          <a:p>
            <a:pPr lvl="2"/>
            <a:r>
              <a:rPr lang="en-US" sz="1800" dirty="0"/>
              <a:t>Defined exclusion criteria</a:t>
            </a:r>
          </a:p>
          <a:p>
            <a:pPr lvl="2"/>
            <a:r>
              <a:rPr lang="en-US" sz="1800" dirty="0"/>
              <a:t>Often minimizing co-morbidities</a:t>
            </a:r>
          </a:p>
          <a:p>
            <a:pPr lvl="2"/>
            <a:r>
              <a:rPr lang="en-US" sz="1800" dirty="0"/>
              <a:t>Restrictive use of medications other than investigational products</a:t>
            </a:r>
          </a:p>
          <a:p>
            <a:pPr lvl="1">
              <a:spcBef>
                <a:spcPts val="1000"/>
              </a:spcBef>
            </a:pPr>
            <a:r>
              <a:rPr lang="en-US" sz="2000" dirty="0"/>
              <a:t>Data collected with high fidelity, quality, and integrity</a:t>
            </a:r>
          </a:p>
          <a:p>
            <a:pPr lvl="2"/>
            <a:r>
              <a:rPr lang="en-US" sz="1800" dirty="0"/>
              <a:t>Source documentation</a:t>
            </a:r>
          </a:p>
          <a:p>
            <a:pPr lvl="1">
              <a:spcBef>
                <a:spcPts val="1000"/>
              </a:spcBef>
            </a:pPr>
            <a:r>
              <a:rPr lang="en-US" sz="2000" dirty="0"/>
              <a:t>Statistical plan and analytics pre-defined</a:t>
            </a:r>
          </a:p>
          <a:p>
            <a:pPr>
              <a:lnSpc>
                <a:spcPct val="100000"/>
              </a:lnSpc>
            </a:pPr>
            <a:endParaRPr lang="en-US" sz="2400" dirty="0"/>
          </a:p>
        </p:txBody>
      </p:sp>
      <p:sp>
        <p:nvSpPr>
          <p:cNvPr id="2" name="Slide Number Placeholder 1"/>
          <p:cNvSpPr>
            <a:spLocks noGrp="1"/>
          </p:cNvSpPr>
          <p:nvPr>
            <p:ph type="sldNum" sz="quarter" idx="12"/>
          </p:nvPr>
        </p:nvSpPr>
        <p:spPr>
          <a:xfrm>
            <a:off x="6391275" y="6358372"/>
            <a:ext cx="2057400" cy="365125"/>
          </a:xfrm>
          <a:prstGeom prst="rect">
            <a:avLst/>
          </a:prstGeom>
        </p:spPr>
        <p:txBody>
          <a:bodyPr vert="horz" lIns="91440" tIns="45720" rIns="91440" bIns="45720" rtlCol="0" anchor="ctr"/>
          <a:lstStyle>
            <a:defPPr>
              <a:defRPr lang="en-US"/>
            </a:defPPr>
            <a:lvl1pPr algn="r" defTabSz="457200" rtl="0" eaLnBrk="0" fontAlgn="base" hangingPunct="0">
              <a:spcBef>
                <a:spcPct val="0"/>
              </a:spcBef>
              <a:spcAft>
                <a:spcPct val="0"/>
              </a:spcAft>
              <a:defRPr sz="900" kern="1200">
                <a:solidFill>
                  <a:schemeClr val="tx1">
                    <a:tint val="75000"/>
                  </a:schemeClr>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a:defRPr/>
            </a:pPr>
            <a:fld id="{2D958D8F-7E2D-409C-B080-41BEC1627A27}" type="slidenum">
              <a:rPr lang="en-US" altLang="en-US" smtClean="0"/>
              <a:pPr>
                <a:defRPr/>
              </a:pPr>
              <a:t>13</a:t>
            </a:fld>
            <a:endParaRPr lang="en-GB" altLang="en-US" dirty="0"/>
          </a:p>
        </p:txBody>
      </p:sp>
      <p:sp>
        <p:nvSpPr>
          <p:cNvPr id="13" name="TextBox 12"/>
          <p:cNvSpPr txBox="1"/>
          <p:nvPr/>
        </p:nvSpPr>
        <p:spPr>
          <a:xfrm>
            <a:off x="2507030" y="5532437"/>
            <a:ext cx="6602819" cy="707886"/>
          </a:xfrm>
          <a:prstGeom prst="rect">
            <a:avLst/>
          </a:prstGeom>
          <a:solidFill>
            <a:schemeClr val="accent1">
              <a:lumMod val="50000"/>
            </a:schemeClr>
          </a:solidFill>
        </p:spPr>
        <p:txBody>
          <a:bodyPr wrap="square" rtlCol="0">
            <a:spAutoFit/>
          </a:bodyPr>
          <a:lstStyle/>
          <a:p>
            <a:r>
              <a:rPr lang="en-GB" sz="2000" dirty="0">
                <a:solidFill>
                  <a:schemeClr val="bg1"/>
                </a:solidFill>
              </a:rPr>
              <a:t>How does this relate to the real world setting, clinical and medical practice, and health care delivery?</a:t>
            </a:r>
          </a:p>
        </p:txBody>
      </p:sp>
      <p:sp>
        <p:nvSpPr>
          <p:cNvPr id="3" name="Date Placeholder 2">
            <a:extLst>
              <a:ext uri="{FF2B5EF4-FFF2-40B4-BE49-F238E27FC236}">
                <a16:creationId xmlns:a16="http://schemas.microsoft.com/office/drawing/2014/main" id="{D9DBD872-BAAD-5685-26D9-2F9C9BC3E4BF}"/>
              </a:ext>
            </a:extLst>
          </p:cNvPr>
          <p:cNvSpPr>
            <a:spLocks noGrp="1"/>
          </p:cNvSpPr>
          <p:nvPr>
            <p:ph type="dt" sz="half" idx="2"/>
          </p:nvPr>
        </p:nvSpPr>
        <p:spPr/>
        <p:txBody>
          <a:bodyPr/>
          <a:lstStyle/>
          <a:p>
            <a:fld id="{F6F4E7E2-5155-E64D-80AB-A3386C239973}" type="datetime3">
              <a:rPr lang="en-US" smtClean="0"/>
              <a:t>22 August 2022</a:t>
            </a:fld>
            <a:endParaRPr lang="en-US" dirty="0"/>
          </a:p>
        </p:txBody>
      </p:sp>
      <p:sp>
        <p:nvSpPr>
          <p:cNvPr id="4" name="Footer Placeholder 3">
            <a:extLst>
              <a:ext uri="{FF2B5EF4-FFF2-40B4-BE49-F238E27FC236}">
                <a16:creationId xmlns:a16="http://schemas.microsoft.com/office/drawing/2014/main" id="{FE94F692-0820-9026-5453-04C6F2B3B662}"/>
              </a:ext>
            </a:extLst>
          </p:cNvPr>
          <p:cNvSpPr>
            <a:spLocks noGrp="1"/>
          </p:cNvSpPr>
          <p:nvPr>
            <p:ph type="ftr" sz="quarter" idx="3"/>
          </p:nvPr>
        </p:nvSpPr>
        <p:spPr/>
        <p:txBody>
          <a:bodyPr/>
          <a:lstStyle/>
          <a:p>
            <a:r>
              <a:rPr lang="en-US" altLang="en-US">
                <a:solidFill>
                  <a:srgbClr val="898989"/>
                </a:solidFill>
              </a:rPr>
              <a:t>©MRCT Center                                      </a:t>
            </a:r>
            <a:endParaRPr lang="en-US" altLang="en-US" dirty="0">
              <a:solidFill>
                <a:srgbClr val="898989"/>
              </a:solidFill>
            </a:endParaRPr>
          </a:p>
        </p:txBody>
      </p:sp>
      <p:grpSp>
        <p:nvGrpSpPr>
          <p:cNvPr id="5" name="Group 4">
            <a:extLst>
              <a:ext uri="{FF2B5EF4-FFF2-40B4-BE49-F238E27FC236}">
                <a16:creationId xmlns:a16="http://schemas.microsoft.com/office/drawing/2014/main" id="{3D79B703-5059-73AA-6629-74FB5F3B1096}"/>
              </a:ext>
            </a:extLst>
          </p:cNvPr>
          <p:cNvGrpSpPr/>
          <p:nvPr/>
        </p:nvGrpSpPr>
        <p:grpSpPr>
          <a:xfrm>
            <a:off x="7859541" y="2510576"/>
            <a:ext cx="4153877" cy="2304418"/>
            <a:chOff x="793207" y="2155464"/>
            <a:chExt cx="4185198" cy="2321794"/>
          </a:xfrm>
        </p:grpSpPr>
        <p:sp>
          <p:nvSpPr>
            <p:cNvPr id="6" name="TextBox 5">
              <a:extLst>
                <a:ext uri="{FF2B5EF4-FFF2-40B4-BE49-F238E27FC236}">
                  <a16:creationId xmlns:a16="http://schemas.microsoft.com/office/drawing/2014/main" id="{D48FE85B-49F0-289E-1D31-CEF0E8735ED1}"/>
                </a:ext>
              </a:extLst>
            </p:cNvPr>
            <p:cNvSpPr txBox="1"/>
            <p:nvPr/>
          </p:nvSpPr>
          <p:spPr>
            <a:xfrm>
              <a:off x="793207" y="2155464"/>
              <a:ext cx="4015586" cy="400110"/>
            </a:xfrm>
            <a:prstGeom prst="rect">
              <a:avLst/>
            </a:prstGeom>
            <a:noFill/>
            <a:ln>
              <a:solidFill>
                <a:srgbClr val="0033A0"/>
              </a:solidFill>
            </a:ln>
          </p:spPr>
          <p:txBody>
            <a:bodyPr wrap="none" rtlCol="0">
              <a:spAutoFit/>
            </a:bodyPr>
            <a:lstStyle/>
            <a:p>
              <a:r>
                <a:rPr lang="en-US" sz="2000" dirty="0"/>
                <a:t>Protection of Vulnerable Populations</a:t>
              </a:r>
            </a:p>
          </p:txBody>
        </p:sp>
        <p:sp>
          <p:nvSpPr>
            <p:cNvPr id="8" name="Down Arrow 7">
              <a:extLst>
                <a:ext uri="{FF2B5EF4-FFF2-40B4-BE49-F238E27FC236}">
                  <a16:creationId xmlns:a16="http://schemas.microsoft.com/office/drawing/2014/main" id="{F5F4D473-9EDD-69F2-CF2A-F992DE34E4F7}"/>
                </a:ext>
              </a:extLst>
            </p:cNvPr>
            <p:cNvSpPr/>
            <p:nvPr/>
          </p:nvSpPr>
          <p:spPr>
            <a:xfrm>
              <a:off x="2714274" y="2619937"/>
              <a:ext cx="282869" cy="681029"/>
            </a:xfrm>
            <a:prstGeom prst="downArrow">
              <a:avLst/>
            </a:prstGeom>
            <a:ln>
              <a:solidFill>
                <a:srgbClr val="0033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A197C77-C1B6-DC39-1FFA-FF44569D8CD1}"/>
                </a:ext>
              </a:extLst>
            </p:cNvPr>
            <p:cNvSpPr/>
            <p:nvPr/>
          </p:nvSpPr>
          <p:spPr>
            <a:xfrm>
              <a:off x="1009691" y="3821456"/>
              <a:ext cx="3692036" cy="89820"/>
            </a:xfrm>
            <a:prstGeom prst="rect">
              <a:avLst/>
            </a:prstGeom>
            <a:ln>
              <a:solidFill>
                <a:srgbClr val="0033A0"/>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riangle 10">
              <a:extLst>
                <a:ext uri="{FF2B5EF4-FFF2-40B4-BE49-F238E27FC236}">
                  <a16:creationId xmlns:a16="http://schemas.microsoft.com/office/drawing/2014/main" id="{2B0FAE3F-A753-BE7C-960C-9FE506E6298F}"/>
                </a:ext>
              </a:extLst>
            </p:cNvPr>
            <p:cNvSpPr/>
            <p:nvPr/>
          </p:nvSpPr>
          <p:spPr>
            <a:xfrm>
              <a:off x="2517876" y="3928705"/>
              <a:ext cx="675667" cy="434357"/>
            </a:xfrm>
            <a:prstGeom prst="triangle">
              <a:avLst/>
            </a:prstGeom>
            <a:solidFill>
              <a:schemeClr val="accent1">
                <a:lumMod val="75000"/>
              </a:schemeClr>
            </a:solidFill>
            <a:ln>
              <a:solidFill>
                <a:srgbClr val="0033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Graphic 11" descr="Woman with cane with solid fill">
              <a:extLst>
                <a:ext uri="{FF2B5EF4-FFF2-40B4-BE49-F238E27FC236}">
                  <a16:creationId xmlns:a16="http://schemas.microsoft.com/office/drawing/2014/main" id="{39E65D9D-9A29-B653-CC70-8C485EAEDE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22263" y="3049266"/>
              <a:ext cx="772190" cy="772191"/>
            </a:xfrm>
            <a:prstGeom prst="rect">
              <a:avLst/>
            </a:prstGeom>
          </p:spPr>
        </p:pic>
        <p:pic>
          <p:nvPicPr>
            <p:cNvPr id="14" name="Graphic 13" descr="Little Girl With Balloon with solid fill">
              <a:extLst>
                <a:ext uri="{FF2B5EF4-FFF2-40B4-BE49-F238E27FC236}">
                  <a16:creationId xmlns:a16="http://schemas.microsoft.com/office/drawing/2014/main" id="{353B7318-791E-7413-7AA5-5BEC0318B8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06215" y="3049266"/>
              <a:ext cx="772190" cy="772191"/>
            </a:xfrm>
            <a:prstGeom prst="rect">
              <a:avLst/>
            </a:prstGeom>
          </p:spPr>
        </p:pic>
        <p:pic>
          <p:nvPicPr>
            <p:cNvPr id="15" name="Graphic 14" descr="Woman Shrugging outline">
              <a:extLst>
                <a:ext uri="{FF2B5EF4-FFF2-40B4-BE49-F238E27FC236}">
                  <a16:creationId xmlns:a16="http://schemas.microsoft.com/office/drawing/2014/main" id="{902B8F59-0FD7-BB35-23FE-6632EC054A7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865857" y="3049266"/>
              <a:ext cx="772190" cy="772191"/>
            </a:xfrm>
            <a:prstGeom prst="rect">
              <a:avLst/>
            </a:prstGeom>
          </p:spPr>
        </p:pic>
        <p:pic>
          <p:nvPicPr>
            <p:cNvPr id="16" name="Graphic 15" descr="Woman with baby with solid fill">
              <a:extLst>
                <a:ext uri="{FF2B5EF4-FFF2-40B4-BE49-F238E27FC236}">
                  <a16:creationId xmlns:a16="http://schemas.microsoft.com/office/drawing/2014/main" id="{F40197B9-A4F7-F5BA-534F-20549240B4B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79489" y="3049266"/>
              <a:ext cx="772190" cy="772191"/>
            </a:xfrm>
            <a:prstGeom prst="rect">
              <a:avLst/>
            </a:prstGeom>
          </p:spPr>
        </p:pic>
        <p:pic>
          <p:nvPicPr>
            <p:cNvPr id="17" name="Graphic 16" descr="Two women outline">
              <a:extLst>
                <a:ext uri="{FF2B5EF4-FFF2-40B4-BE49-F238E27FC236}">
                  <a16:creationId xmlns:a16="http://schemas.microsoft.com/office/drawing/2014/main" id="{0BB90356-3DEC-CE16-42AC-8C8E5CF9154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771906" y="3084122"/>
              <a:ext cx="772190" cy="772191"/>
            </a:xfrm>
            <a:prstGeom prst="rect">
              <a:avLst/>
            </a:prstGeom>
          </p:spPr>
        </p:pic>
        <p:pic>
          <p:nvPicPr>
            <p:cNvPr id="18" name="Graphic 17" descr="Man outline">
              <a:extLst>
                <a:ext uri="{FF2B5EF4-FFF2-40B4-BE49-F238E27FC236}">
                  <a16:creationId xmlns:a16="http://schemas.microsoft.com/office/drawing/2014/main" id="{91810BB8-A86E-4B82-F574-0F80DD1921B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87089" y="3059571"/>
              <a:ext cx="772190" cy="772191"/>
            </a:xfrm>
            <a:prstGeom prst="rect">
              <a:avLst/>
            </a:prstGeom>
          </p:spPr>
        </p:pic>
        <p:sp>
          <p:nvSpPr>
            <p:cNvPr id="19" name="TextBox 18">
              <a:extLst>
                <a:ext uri="{FF2B5EF4-FFF2-40B4-BE49-F238E27FC236}">
                  <a16:creationId xmlns:a16="http://schemas.microsoft.com/office/drawing/2014/main" id="{67313A72-23BD-EF81-CF80-04BD593C7948}"/>
                </a:ext>
              </a:extLst>
            </p:cNvPr>
            <p:cNvSpPr txBox="1"/>
            <p:nvPr/>
          </p:nvSpPr>
          <p:spPr>
            <a:xfrm>
              <a:off x="3510814" y="4077148"/>
              <a:ext cx="1190913" cy="400110"/>
            </a:xfrm>
            <a:prstGeom prst="rect">
              <a:avLst/>
            </a:prstGeom>
            <a:noFill/>
            <a:ln>
              <a:solidFill>
                <a:srgbClr val="0033A0"/>
              </a:solidFill>
            </a:ln>
          </p:spPr>
          <p:txBody>
            <a:bodyPr wrap="square" rtlCol="0">
              <a:spAutoFit/>
            </a:bodyPr>
            <a:lstStyle/>
            <a:p>
              <a:r>
                <a:rPr lang="en-US" sz="2000" dirty="0"/>
                <a:t>Inclusion</a:t>
              </a:r>
            </a:p>
          </p:txBody>
        </p:sp>
        <p:sp>
          <p:nvSpPr>
            <p:cNvPr id="20" name="TextBox 19">
              <a:extLst>
                <a:ext uri="{FF2B5EF4-FFF2-40B4-BE49-F238E27FC236}">
                  <a16:creationId xmlns:a16="http://schemas.microsoft.com/office/drawing/2014/main" id="{E779FF0C-4DD2-69D3-C22D-880B1EAFC91F}"/>
                </a:ext>
              </a:extLst>
            </p:cNvPr>
            <p:cNvSpPr txBox="1"/>
            <p:nvPr/>
          </p:nvSpPr>
          <p:spPr>
            <a:xfrm>
              <a:off x="951158" y="4068321"/>
              <a:ext cx="1324230" cy="400110"/>
            </a:xfrm>
            <a:prstGeom prst="rect">
              <a:avLst/>
            </a:prstGeom>
            <a:noFill/>
            <a:ln>
              <a:solidFill>
                <a:srgbClr val="0033A0"/>
              </a:solidFill>
            </a:ln>
          </p:spPr>
          <p:txBody>
            <a:bodyPr wrap="square" rtlCol="0">
              <a:spAutoFit/>
            </a:bodyPr>
            <a:lstStyle/>
            <a:p>
              <a:r>
                <a:rPr lang="en-US" sz="2000" dirty="0"/>
                <a:t>Protection</a:t>
              </a:r>
            </a:p>
          </p:txBody>
        </p:sp>
        <p:pic>
          <p:nvPicPr>
            <p:cNvPr id="21" name="Graphic 20" descr="Person in wheelchair with solid fill">
              <a:extLst>
                <a:ext uri="{FF2B5EF4-FFF2-40B4-BE49-F238E27FC236}">
                  <a16:creationId xmlns:a16="http://schemas.microsoft.com/office/drawing/2014/main" id="{4D414050-78E3-9B75-1415-FDBF53E5DB20}"/>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473137" y="3094176"/>
              <a:ext cx="772190" cy="772191"/>
            </a:xfrm>
            <a:prstGeom prst="rect">
              <a:avLst/>
            </a:prstGeom>
          </p:spPr>
        </p:pic>
      </p:grpSp>
    </p:spTree>
    <p:extLst>
      <p:ext uri="{BB962C8B-B14F-4D97-AF65-F5344CB8AC3E}">
        <p14:creationId xmlns:p14="http://schemas.microsoft.com/office/powerpoint/2010/main" val="1153944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3950A041-A957-4831-BA7C-F963211E893A}" type="slidenum">
              <a:rPr lang="en-GB" altLang="en-US" smtClean="0"/>
              <a:pPr>
                <a:defRPr/>
              </a:pPr>
              <a:t>14</a:t>
            </a:fld>
            <a:endParaRPr lang="en-GB" altLang="en-US"/>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9785" y="1522624"/>
            <a:ext cx="5012426" cy="4518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ounded Rectangle 5"/>
          <p:cNvSpPr/>
          <p:nvPr/>
        </p:nvSpPr>
        <p:spPr bwMode="auto">
          <a:xfrm>
            <a:off x="7276014" y="2011498"/>
            <a:ext cx="2922071" cy="1182431"/>
          </a:xfrm>
          <a:prstGeom prst="roundRect">
            <a:avLst/>
          </a:prstGeom>
          <a:solidFill>
            <a:schemeClr val="accent1">
              <a:lumMod val="50000"/>
            </a:schemeClr>
          </a:solidFill>
          <a:ln w="9525" cap="flat" cmpd="sng" algn="ctr">
            <a:solidFill>
              <a:schemeClr val="tx1"/>
            </a:solidFill>
            <a:prstDash val="solid"/>
            <a:round/>
            <a:headEnd type="none" w="med" len="med"/>
            <a:tailEnd type="triangle" w="lg" len="med"/>
          </a:ln>
          <a:effectLst/>
        </p:spPr>
        <p:txBody>
          <a:bodyPr vert="horz" wrap="square" lIns="72000" tIns="72000" rIns="72000" bIns="72000" numCol="1" rtlCol="0" anchor="ctr" anchorCtr="0" compatLnSpc="1">
            <a:prstTxWarp prst="textNoShape">
              <a:avLst/>
            </a:prstTxWarp>
            <a:spAutoFit/>
          </a:bodyPr>
          <a:lstStyle/>
          <a:p>
            <a:r>
              <a:rPr lang="en-GB" sz="2000" dirty="0">
                <a:solidFill>
                  <a:schemeClr val="bg1"/>
                </a:solidFill>
              </a:rPr>
              <a:t>Of 839 identified trials, 446 (53%) explicitly excluded elderly adults.</a:t>
            </a:r>
          </a:p>
        </p:txBody>
      </p:sp>
      <p:sp>
        <p:nvSpPr>
          <p:cNvPr id="7" name="Rounded Rectangle 6"/>
          <p:cNvSpPr/>
          <p:nvPr/>
        </p:nvSpPr>
        <p:spPr bwMode="auto">
          <a:xfrm>
            <a:off x="7276013" y="3395891"/>
            <a:ext cx="2922071" cy="1863469"/>
          </a:xfrm>
          <a:prstGeom prst="roundRect">
            <a:avLst/>
          </a:prstGeom>
          <a:solidFill>
            <a:schemeClr val="accent1">
              <a:lumMod val="50000"/>
            </a:schemeClr>
          </a:solidFill>
          <a:ln w="9525" cap="flat" cmpd="sng" algn="ctr">
            <a:solidFill>
              <a:schemeClr val="tx1"/>
            </a:solidFill>
            <a:prstDash val="solid"/>
            <a:round/>
            <a:headEnd type="none" w="med" len="med"/>
            <a:tailEnd type="triangle" w="lg" len="med"/>
          </a:ln>
          <a:effectLst/>
        </p:spPr>
        <p:txBody>
          <a:bodyPr vert="horz" wrap="square" lIns="72000" tIns="72000" rIns="72000" bIns="72000" numCol="1" rtlCol="0" anchor="ctr" anchorCtr="0" compatLnSpc="1">
            <a:prstTxWarp prst="textNoShape">
              <a:avLst/>
            </a:prstTxWarp>
            <a:spAutoFit/>
          </a:bodyPr>
          <a:lstStyle/>
          <a:p>
            <a:r>
              <a:rPr lang="en-GB" sz="2000" dirty="0">
                <a:solidFill>
                  <a:schemeClr val="bg1"/>
                </a:solidFill>
              </a:rPr>
              <a:t>Other exclusion criteria included comorbid conditions, cognitive impairment and polypharmacy</a:t>
            </a:r>
          </a:p>
        </p:txBody>
      </p:sp>
      <p:sp>
        <p:nvSpPr>
          <p:cNvPr id="4" name="Rectangle 3"/>
          <p:cNvSpPr/>
          <p:nvPr/>
        </p:nvSpPr>
        <p:spPr>
          <a:xfrm>
            <a:off x="854832" y="175148"/>
            <a:ext cx="8780658" cy="830997"/>
          </a:xfrm>
          <a:prstGeom prst="rect">
            <a:avLst/>
          </a:prstGeom>
        </p:spPr>
        <p:txBody>
          <a:bodyPr wrap="square">
            <a:spAutoFit/>
          </a:bodyPr>
          <a:lstStyle/>
          <a:p>
            <a:r>
              <a:rPr lang="en-GB" sz="2400" dirty="0">
                <a:solidFill>
                  <a:schemeClr val="bg1"/>
                </a:solidFill>
              </a:rPr>
              <a:t>High risk groups  and underrepresented populations often excluded from clinical trials: Applicability therefore limited</a:t>
            </a:r>
          </a:p>
        </p:txBody>
      </p:sp>
      <p:sp>
        <p:nvSpPr>
          <p:cNvPr id="5" name="Date Placeholder 4">
            <a:extLst>
              <a:ext uri="{FF2B5EF4-FFF2-40B4-BE49-F238E27FC236}">
                <a16:creationId xmlns:a16="http://schemas.microsoft.com/office/drawing/2014/main" id="{3D49497E-07BC-B307-842D-3CBDC498EBFA}"/>
              </a:ext>
            </a:extLst>
          </p:cNvPr>
          <p:cNvSpPr>
            <a:spLocks noGrp="1"/>
          </p:cNvSpPr>
          <p:nvPr>
            <p:ph type="dt" sz="half" idx="10"/>
          </p:nvPr>
        </p:nvSpPr>
        <p:spPr/>
        <p:txBody>
          <a:bodyPr/>
          <a:lstStyle/>
          <a:p>
            <a:fld id="{195CFA3F-5384-5844-8E29-729C651C6407}" type="datetime3">
              <a:rPr lang="en-US" altLang="en-US" smtClean="0"/>
              <a:t>22 August 2022</a:t>
            </a:fld>
            <a:endParaRPr lang="en-US" altLang="en-US"/>
          </a:p>
        </p:txBody>
      </p:sp>
      <p:sp>
        <p:nvSpPr>
          <p:cNvPr id="8" name="Footer Placeholder 7">
            <a:extLst>
              <a:ext uri="{FF2B5EF4-FFF2-40B4-BE49-F238E27FC236}">
                <a16:creationId xmlns:a16="http://schemas.microsoft.com/office/drawing/2014/main" id="{B7D607F0-9314-29FB-810F-C51B111E87ED}"/>
              </a:ext>
            </a:extLst>
          </p:cNvPr>
          <p:cNvSpPr>
            <a:spLocks noGrp="1"/>
          </p:cNvSpPr>
          <p:nvPr>
            <p:ph type="ftr" sz="quarter" idx="11"/>
          </p:nvPr>
        </p:nvSpPr>
        <p:spPr/>
        <p:txBody>
          <a:bodyPr/>
          <a:lstStyle/>
          <a:p>
            <a:r>
              <a:rPr lang="en-US" altLang="en-US"/>
              <a:t>©MRCT Center                                      </a:t>
            </a:r>
          </a:p>
        </p:txBody>
      </p:sp>
    </p:spTree>
    <p:extLst>
      <p:ext uri="{BB962C8B-B14F-4D97-AF65-F5344CB8AC3E}">
        <p14:creationId xmlns:p14="http://schemas.microsoft.com/office/powerpoint/2010/main" val="8716038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3950A041-A957-4831-BA7C-F963211E893A}" type="slidenum">
              <a:rPr lang="en-GB" altLang="en-US" smtClean="0"/>
              <a:pPr>
                <a:defRPr/>
              </a:pPr>
              <a:t>15</a:t>
            </a:fld>
            <a:endParaRPr lang="en-GB" altLang="en-US"/>
          </a:p>
        </p:txBody>
      </p:sp>
      <p:sp>
        <p:nvSpPr>
          <p:cNvPr id="4" name="Rounded Rectangle 3"/>
          <p:cNvSpPr/>
          <p:nvPr/>
        </p:nvSpPr>
        <p:spPr bwMode="auto">
          <a:xfrm>
            <a:off x="7198967" y="1512639"/>
            <a:ext cx="3428076" cy="4172850"/>
          </a:xfrm>
          <a:prstGeom prst="roundRect">
            <a:avLst/>
          </a:prstGeom>
          <a:solidFill>
            <a:schemeClr val="accent1">
              <a:lumMod val="50000"/>
            </a:schemeClr>
          </a:solidFill>
          <a:ln w="9525" cap="flat" cmpd="sng" algn="ctr">
            <a:solidFill>
              <a:schemeClr val="tx1"/>
            </a:solidFill>
            <a:prstDash val="solid"/>
            <a:round/>
            <a:headEnd type="none" w="med" len="med"/>
            <a:tailEnd type="triangle" w="lg" len="med"/>
          </a:ln>
          <a:effectLst/>
        </p:spPr>
        <p:txBody>
          <a:bodyPr vert="horz" wrap="square" lIns="72000" tIns="72000" rIns="72000" bIns="72000" numCol="1" rtlCol="0" anchor="ctr" anchorCtr="0" compatLnSpc="1">
            <a:prstTxWarp prst="textNoShape">
              <a:avLst/>
            </a:prstTxWarp>
            <a:spAutoFit/>
          </a:bodyPr>
          <a:lstStyle/>
          <a:p>
            <a:pPr algn="l"/>
            <a:r>
              <a:rPr lang="en-GB" sz="2000" dirty="0">
                <a:solidFill>
                  <a:schemeClr val="bg1"/>
                </a:solidFill>
              </a:rPr>
              <a:t>Receipt of ≥10 drugs was very strongly associated with increasing age</a:t>
            </a:r>
          </a:p>
          <a:p>
            <a:pPr marL="285750" indent="-285750">
              <a:buFont typeface="Arial" panose="020B0604020202020204" pitchFamily="34" charset="0"/>
              <a:buChar char="•"/>
            </a:pPr>
            <a:r>
              <a:rPr lang="en-GB" sz="2000" dirty="0">
                <a:solidFill>
                  <a:schemeClr val="bg1"/>
                </a:solidFill>
              </a:rPr>
              <a:t>50% of those aged 70yrs received 6 or more medicines.  </a:t>
            </a:r>
          </a:p>
          <a:p>
            <a:pPr marL="285750" indent="-285750">
              <a:buFont typeface="Arial" panose="020B0604020202020204" pitchFamily="34" charset="0"/>
              <a:buChar char="•"/>
            </a:pPr>
            <a:r>
              <a:rPr lang="en-GB" sz="2000" dirty="0">
                <a:solidFill>
                  <a:schemeClr val="bg1"/>
                </a:solidFill>
              </a:rPr>
              <a:t>24% of aged &gt;80 received 10 or more medicines</a:t>
            </a:r>
          </a:p>
          <a:p>
            <a:pPr marL="285750" indent="-285750">
              <a:buFont typeface="Arial" panose="020B0604020202020204" pitchFamily="34" charset="0"/>
              <a:buChar char="•"/>
            </a:pPr>
            <a:endParaRPr lang="en-GB" sz="2000" dirty="0">
              <a:solidFill>
                <a:schemeClr val="bg1"/>
              </a:solidFill>
            </a:endParaRPr>
          </a:p>
          <a:p>
            <a:pPr algn="l"/>
            <a:r>
              <a:rPr lang="en-GB" sz="2000" dirty="0">
                <a:solidFill>
                  <a:schemeClr val="bg1"/>
                </a:solidFill>
              </a:rPr>
              <a:t>Significant increase in polypharmacy over last decade.</a:t>
            </a:r>
          </a:p>
        </p:txBody>
      </p:sp>
      <p:sp>
        <p:nvSpPr>
          <p:cNvPr id="6" name="Rectangle 5"/>
          <p:cNvSpPr/>
          <p:nvPr/>
        </p:nvSpPr>
        <p:spPr>
          <a:xfrm>
            <a:off x="2192341" y="5798760"/>
            <a:ext cx="2833533" cy="276999"/>
          </a:xfrm>
          <a:prstGeom prst="rect">
            <a:avLst/>
          </a:prstGeom>
          <a:ln>
            <a:noFill/>
          </a:ln>
        </p:spPr>
        <p:txBody>
          <a:bodyPr wrap="none">
            <a:spAutoFit/>
          </a:bodyPr>
          <a:lstStyle/>
          <a:p>
            <a:r>
              <a:rPr lang="en-GB" sz="1200" b="1" dirty="0"/>
              <a:t>Guthrie et al. BMC Medicine (2015) 13:74</a:t>
            </a: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0975" y="1762288"/>
            <a:ext cx="5102805" cy="34933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Straight Connector 6"/>
          <p:cNvCxnSpPr/>
          <p:nvPr/>
        </p:nvCxnSpPr>
        <p:spPr bwMode="auto">
          <a:xfrm>
            <a:off x="2192341" y="3410305"/>
            <a:ext cx="3770583" cy="0"/>
          </a:xfrm>
          <a:prstGeom prst="line">
            <a:avLst/>
          </a:prstGeom>
          <a:solidFill>
            <a:schemeClr val="accent1"/>
          </a:solidFill>
          <a:ln w="28575" cap="flat" cmpd="sng" algn="ctr">
            <a:solidFill>
              <a:srgbClr val="FF0000"/>
            </a:solidFill>
            <a:prstDash val="solid"/>
            <a:round/>
            <a:headEnd type="none" w="med" len="med"/>
            <a:tailEnd type="triangle" w="lg"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Straight Connector 7"/>
          <p:cNvCxnSpPr/>
          <p:nvPr/>
        </p:nvCxnSpPr>
        <p:spPr bwMode="auto">
          <a:xfrm>
            <a:off x="2192340" y="4109242"/>
            <a:ext cx="3770583" cy="0"/>
          </a:xfrm>
          <a:prstGeom prst="line">
            <a:avLst/>
          </a:prstGeom>
          <a:solidFill>
            <a:schemeClr val="accent1"/>
          </a:solidFill>
          <a:ln w="28575" cap="flat" cmpd="sng" algn="ctr">
            <a:solidFill>
              <a:srgbClr val="FF0000"/>
            </a:solidFill>
            <a:prstDash val="solid"/>
            <a:round/>
            <a:headEnd type="none" w="med" len="med"/>
            <a:tailEnd type="triangle" w="lg"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Rectangle 1"/>
          <p:cNvSpPr/>
          <p:nvPr/>
        </p:nvSpPr>
        <p:spPr>
          <a:xfrm>
            <a:off x="668146" y="166325"/>
            <a:ext cx="6818970" cy="830997"/>
          </a:xfrm>
          <a:prstGeom prst="rect">
            <a:avLst/>
          </a:prstGeom>
        </p:spPr>
        <p:txBody>
          <a:bodyPr wrap="square">
            <a:spAutoFit/>
          </a:bodyPr>
          <a:lstStyle/>
          <a:p>
            <a:r>
              <a:rPr lang="en-GB" sz="2400" dirty="0">
                <a:solidFill>
                  <a:schemeClr val="bg1"/>
                </a:solidFill>
              </a:rPr>
              <a:t>RCTs fail to include individuals with concomitant medications: applicability therefore limited</a:t>
            </a:r>
          </a:p>
        </p:txBody>
      </p:sp>
      <p:sp>
        <p:nvSpPr>
          <p:cNvPr id="5" name="Date Placeholder 4">
            <a:extLst>
              <a:ext uri="{FF2B5EF4-FFF2-40B4-BE49-F238E27FC236}">
                <a16:creationId xmlns:a16="http://schemas.microsoft.com/office/drawing/2014/main" id="{7E98AFEE-8972-BC2B-A25F-E0B5529F667C}"/>
              </a:ext>
            </a:extLst>
          </p:cNvPr>
          <p:cNvSpPr>
            <a:spLocks noGrp="1"/>
          </p:cNvSpPr>
          <p:nvPr>
            <p:ph type="dt" sz="half" idx="10"/>
          </p:nvPr>
        </p:nvSpPr>
        <p:spPr/>
        <p:txBody>
          <a:bodyPr/>
          <a:lstStyle/>
          <a:p>
            <a:fld id="{E5862E54-E4E5-E543-AC8A-EB9C6E5DDBE6}" type="datetime3">
              <a:rPr lang="en-US" altLang="en-US" smtClean="0"/>
              <a:t>22 August 2022</a:t>
            </a:fld>
            <a:endParaRPr lang="en-US" altLang="en-US"/>
          </a:p>
        </p:txBody>
      </p:sp>
      <p:sp>
        <p:nvSpPr>
          <p:cNvPr id="9" name="Footer Placeholder 8">
            <a:extLst>
              <a:ext uri="{FF2B5EF4-FFF2-40B4-BE49-F238E27FC236}">
                <a16:creationId xmlns:a16="http://schemas.microsoft.com/office/drawing/2014/main" id="{2757472D-7AC7-EDFF-EA68-3EE1E1A0E78E}"/>
              </a:ext>
            </a:extLst>
          </p:cNvPr>
          <p:cNvSpPr>
            <a:spLocks noGrp="1"/>
          </p:cNvSpPr>
          <p:nvPr>
            <p:ph type="ftr" sz="quarter" idx="11"/>
          </p:nvPr>
        </p:nvSpPr>
        <p:spPr/>
        <p:txBody>
          <a:bodyPr/>
          <a:lstStyle/>
          <a:p>
            <a:r>
              <a:rPr lang="en-US" altLang="en-US"/>
              <a:t>©MRCT Center                                      </a:t>
            </a:r>
          </a:p>
        </p:txBody>
      </p:sp>
    </p:spTree>
    <p:extLst>
      <p:ext uri="{BB962C8B-B14F-4D97-AF65-F5344CB8AC3E}">
        <p14:creationId xmlns:p14="http://schemas.microsoft.com/office/powerpoint/2010/main" val="13939389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95623"/>
            <a:ext cx="8904287" cy="860425"/>
          </a:xfrm>
        </p:spPr>
        <p:txBody>
          <a:bodyPr>
            <a:normAutofit/>
          </a:bodyPr>
          <a:lstStyle/>
          <a:p>
            <a:r>
              <a:rPr lang="en-US" sz="2400" dirty="0">
                <a:latin typeface="+mn-lt"/>
              </a:rPr>
              <a:t>Current drug development paradigm, largely based on RCTs</a:t>
            </a:r>
          </a:p>
        </p:txBody>
      </p:sp>
      <p:pic>
        <p:nvPicPr>
          <p:cNvPr id="7" name="Content Placeholder 6"/>
          <p:cNvPicPr>
            <a:picLocks noGrp="1" noChangeAspect="1"/>
          </p:cNvPicPr>
          <p:nvPr>
            <p:ph idx="1"/>
          </p:nvPr>
        </p:nvPicPr>
        <p:blipFill>
          <a:blip r:embed="rId2"/>
          <a:stretch>
            <a:fillRect/>
          </a:stretch>
        </p:blipFill>
        <p:spPr>
          <a:xfrm>
            <a:off x="1922030" y="1607128"/>
            <a:ext cx="8569759" cy="4434850"/>
          </a:xfrm>
        </p:spPr>
      </p:pic>
      <p:sp>
        <p:nvSpPr>
          <p:cNvPr id="4" name="Date Placeholder 3"/>
          <p:cNvSpPr>
            <a:spLocks noGrp="1"/>
          </p:cNvSpPr>
          <p:nvPr>
            <p:ph type="dt" sz="half" idx="10"/>
          </p:nvPr>
        </p:nvSpPr>
        <p:spPr>
          <a:xfrm>
            <a:off x="628650" y="6356351"/>
            <a:ext cx="2057400" cy="365125"/>
          </a:xfrm>
          <a:prstGeom prst="rect">
            <a:avLst/>
          </a:prstGeom>
        </p:spPr>
        <p:txBody>
          <a:bodyPr vert="horz" lIns="91440" tIns="45720" rIns="91440" bIns="45720" rtlCol="0" anchor="ctr"/>
          <a:lstStyle>
            <a:defPPr>
              <a:defRPr lang="en-US"/>
            </a:defPPr>
            <a:lvl1pPr algn="l" defTabSz="457200" rtl="0" eaLnBrk="0" fontAlgn="base" hangingPunct="0">
              <a:spcBef>
                <a:spcPct val="0"/>
              </a:spcBef>
              <a:spcAft>
                <a:spcPct val="0"/>
              </a:spcAft>
              <a:defRPr sz="900" kern="1200">
                <a:solidFill>
                  <a:schemeClr val="tx1">
                    <a:tint val="75000"/>
                  </a:schemeClr>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US" altLang="en-US"/>
              <a:t>1/25/17</a:t>
            </a:r>
          </a:p>
        </p:txBody>
      </p:sp>
      <p:sp>
        <p:nvSpPr>
          <p:cNvPr id="5" name="Footer Placeholder 4"/>
          <p:cNvSpPr>
            <a:spLocks noGrp="1"/>
          </p:cNvSpPr>
          <p:nvPr>
            <p:ph type="ftr" sz="quarter" idx="11"/>
          </p:nvPr>
        </p:nvSpPr>
        <p:spPr>
          <a:xfrm>
            <a:off x="3028950" y="6356351"/>
            <a:ext cx="3086100" cy="365125"/>
          </a:xfrm>
          <a:prstGeom prst="rect">
            <a:avLst/>
          </a:prstGeom>
        </p:spPr>
        <p:txBody>
          <a:bodyPr vert="horz" lIns="91440" tIns="45720" rIns="91440" bIns="45720" rtlCol="0" anchor="ctr"/>
          <a:lstStyle>
            <a:defPPr>
              <a:defRPr lang="en-US"/>
            </a:defPPr>
            <a:lvl1pPr algn="ctr" defTabSz="457200" rtl="0" eaLnBrk="0" fontAlgn="base" hangingPunct="0">
              <a:spcBef>
                <a:spcPct val="0"/>
              </a:spcBef>
              <a:spcAft>
                <a:spcPct val="0"/>
              </a:spcAft>
              <a:defRPr sz="1050" kern="1200">
                <a:solidFill>
                  <a:schemeClr val="tx1"/>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US" altLang="en-US"/>
              <a:t>©MRCT Center</a:t>
            </a:r>
          </a:p>
        </p:txBody>
      </p:sp>
      <p:sp>
        <p:nvSpPr>
          <p:cNvPr id="6" name="Slide Number Placeholder 5"/>
          <p:cNvSpPr>
            <a:spLocks noGrp="1"/>
          </p:cNvSpPr>
          <p:nvPr>
            <p:ph type="sldNum" sz="quarter" idx="12"/>
          </p:nvPr>
        </p:nvSpPr>
        <p:spPr>
          <a:xfrm>
            <a:off x="6391275" y="6358372"/>
            <a:ext cx="2057400" cy="365125"/>
          </a:xfrm>
          <a:prstGeom prst="rect">
            <a:avLst/>
          </a:prstGeom>
        </p:spPr>
        <p:txBody>
          <a:bodyPr vert="horz" lIns="91440" tIns="45720" rIns="91440" bIns="45720" rtlCol="0" anchor="ctr"/>
          <a:lstStyle>
            <a:defPPr>
              <a:defRPr lang="en-US"/>
            </a:defPPr>
            <a:lvl1pPr algn="r" defTabSz="457200" rtl="0" eaLnBrk="0" fontAlgn="base" hangingPunct="0">
              <a:spcBef>
                <a:spcPct val="0"/>
              </a:spcBef>
              <a:spcAft>
                <a:spcPct val="0"/>
              </a:spcAft>
              <a:defRPr sz="900" kern="1200">
                <a:solidFill>
                  <a:schemeClr val="tx1">
                    <a:tint val="75000"/>
                  </a:schemeClr>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fld id="{2D958D8F-7E2D-409C-B080-41BEC1627A27}" type="slidenum">
              <a:rPr lang="en-US" altLang="en-US" smtClean="0"/>
              <a:pPr/>
              <a:t>16</a:t>
            </a:fld>
            <a:endParaRPr lang="en-US" altLang="en-US"/>
          </a:p>
        </p:txBody>
      </p:sp>
    </p:spTree>
    <p:extLst>
      <p:ext uri="{BB962C8B-B14F-4D97-AF65-F5344CB8AC3E}">
        <p14:creationId xmlns:p14="http://schemas.microsoft.com/office/powerpoint/2010/main" val="1665085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900" y="0"/>
            <a:ext cx="7886700" cy="1325563"/>
          </a:xfrm>
        </p:spPr>
        <p:txBody>
          <a:bodyPr>
            <a:normAutofit/>
          </a:bodyPr>
          <a:lstStyle/>
          <a:p>
            <a:r>
              <a:rPr lang="en-US" sz="2400" dirty="0">
                <a:latin typeface="+mn-lt"/>
              </a:rPr>
              <a:t>RCT vs RWE</a:t>
            </a:r>
          </a:p>
        </p:txBody>
      </p:sp>
      <p:sp>
        <p:nvSpPr>
          <p:cNvPr id="3" name="Content Placeholder 2"/>
          <p:cNvSpPr>
            <a:spLocks noGrp="1"/>
          </p:cNvSpPr>
          <p:nvPr>
            <p:ph sz="half" idx="1"/>
          </p:nvPr>
        </p:nvSpPr>
        <p:spPr>
          <a:xfrm>
            <a:off x="970164" y="1515346"/>
            <a:ext cx="4870566" cy="4351338"/>
          </a:xfrm>
        </p:spPr>
        <p:txBody>
          <a:bodyPr>
            <a:normAutofit/>
          </a:bodyPr>
          <a:lstStyle/>
          <a:p>
            <a:pPr marL="0" indent="0">
              <a:lnSpc>
                <a:spcPct val="110000"/>
              </a:lnSpc>
              <a:buNone/>
            </a:pPr>
            <a:r>
              <a:rPr lang="en-US" sz="1800" b="1" dirty="0"/>
              <a:t>RCT</a:t>
            </a:r>
            <a:r>
              <a:rPr lang="en-US" sz="1800" dirty="0"/>
              <a:t> 				 </a:t>
            </a:r>
          </a:p>
          <a:p>
            <a:pPr>
              <a:lnSpc>
                <a:spcPct val="110000"/>
              </a:lnSpc>
            </a:pPr>
            <a:r>
              <a:rPr lang="en-US" sz="1800" dirty="0"/>
              <a:t>Patient benefit and harm in experimental and closely monitored research studies, normally RCTs </a:t>
            </a:r>
          </a:p>
          <a:p>
            <a:pPr>
              <a:lnSpc>
                <a:spcPct val="110000"/>
              </a:lnSpc>
            </a:pPr>
            <a:r>
              <a:rPr lang="en-US" sz="1800" dirty="0"/>
              <a:t>Design minimizes bias – high internal validity </a:t>
            </a:r>
          </a:p>
          <a:p>
            <a:pPr>
              <a:lnSpc>
                <a:spcPct val="110000"/>
              </a:lnSpc>
            </a:pPr>
            <a:r>
              <a:rPr lang="en-US" sz="1800" dirty="0"/>
              <a:t>Generalizability questionable </a:t>
            </a:r>
          </a:p>
          <a:p>
            <a:pPr lvl="1">
              <a:lnSpc>
                <a:spcPct val="110000"/>
              </a:lnSpc>
            </a:pPr>
            <a:r>
              <a:rPr lang="en-US" sz="1800" dirty="0"/>
              <a:t>Restricted entry criteria </a:t>
            </a:r>
          </a:p>
          <a:p>
            <a:pPr lvl="1">
              <a:lnSpc>
                <a:spcPct val="110000"/>
              </a:lnSpc>
            </a:pPr>
            <a:r>
              <a:rPr lang="en-US" sz="1800" dirty="0"/>
              <a:t>Unrepresentative settings </a:t>
            </a:r>
          </a:p>
          <a:p>
            <a:pPr>
              <a:lnSpc>
                <a:spcPct val="110000"/>
              </a:lnSpc>
            </a:pPr>
            <a:endParaRPr lang="en-US" sz="1800" dirty="0"/>
          </a:p>
        </p:txBody>
      </p:sp>
      <p:sp>
        <p:nvSpPr>
          <p:cNvPr id="7" name="Content Placeholder 6"/>
          <p:cNvSpPr>
            <a:spLocks noGrp="1"/>
          </p:cNvSpPr>
          <p:nvPr>
            <p:ph sz="half" idx="2"/>
          </p:nvPr>
        </p:nvSpPr>
        <p:spPr>
          <a:xfrm>
            <a:off x="6096000" y="1494908"/>
            <a:ext cx="4613910" cy="4351338"/>
          </a:xfrm>
        </p:spPr>
        <p:txBody>
          <a:bodyPr>
            <a:normAutofit/>
          </a:bodyPr>
          <a:lstStyle/>
          <a:p>
            <a:pPr marL="0" indent="0">
              <a:lnSpc>
                <a:spcPct val="110000"/>
              </a:lnSpc>
              <a:spcBef>
                <a:spcPts val="0"/>
              </a:spcBef>
              <a:buNone/>
              <a:defRPr/>
            </a:pPr>
            <a:r>
              <a:rPr lang="en-US" sz="1800" b="1" dirty="0"/>
              <a:t>RWE</a:t>
            </a:r>
          </a:p>
          <a:p>
            <a:pPr>
              <a:lnSpc>
                <a:spcPct val="110000"/>
              </a:lnSpc>
            </a:pPr>
            <a:r>
              <a:rPr lang="en-US" sz="1800" dirty="0"/>
              <a:t>Patient benefit and harm when the technology is actually applied in everyday practice </a:t>
            </a:r>
          </a:p>
          <a:p>
            <a:pPr>
              <a:lnSpc>
                <a:spcPct val="110000"/>
              </a:lnSpc>
            </a:pPr>
            <a:r>
              <a:rPr lang="en-US" sz="1800" dirty="0"/>
              <a:t>Pragmatic clinical trials </a:t>
            </a:r>
          </a:p>
          <a:p>
            <a:pPr>
              <a:lnSpc>
                <a:spcPct val="110000"/>
              </a:lnSpc>
            </a:pPr>
            <a:r>
              <a:rPr lang="en-US" sz="1800" dirty="0"/>
              <a:t>Observational studies </a:t>
            </a:r>
          </a:p>
          <a:p>
            <a:pPr>
              <a:lnSpc>
                <a:spcPct val="110000"/>
              </a:lnSpc>
            </a:pPr>
            <a:r>
              <a:rPr lang="en-US" sz="1800" dirty="0"/>
              <a:t>Synthesis </a:t>
            </a:r>
          </a:p>
          <a:p>
            <a:pPr>
              <a:lnSpc>
                <a:spcPct val="110000"/>
              </a:lnSpc>
            </a:pPr>
            <a:r>
              <a:rPr lang="en-US" sz="1800" dirty="0"/>
              <a:t>“Evidence used for decision-making that is not collected in conventional randomized controlled trials (RCTs)” </a:t>
            </a:r>
          </a:p>
          <a:p>
            <a:pPr>
              <a:lnSpc>
                <a:spcPct val="110000"/>
              </a:lnSpc>
            </a:pPr>
            <a:r>
              <a:rPr lang="en-US" sz="1800" dirty="0"/>
              <a:t>“Dirty:” significant variability and biases </a:t>
            </a:r>
          </a:p>
          <a:p>
            <a:pPr marL="0" indent="0">
              <a:lnSpc>
                <a:spcPct val="110000"/>
              </a:lnSpc>
              <a:spcBef>
                <a:spcPts val="0"/>
              </a:spcBef>
              <a:buNone/>
              <a:defRPr/>
            </a:pPr>
            <a:endParaRPr lang="en-US" sz="1800" dirty="0"/>
          </a:p>
        </p:txBody>
      </p:sp>
      <p:sp>
        <p:nvSpPr>
          <p:cNvPr id="4" name="Date Placeholder 3"/>
          <p:cNvSpPr>
            <a:spLocks noGrp="1"/>
          </p:cNvSpPr>
          <p:nvPr>
            <p:ph type="dt" sz="half" idx="10"/>
          </p:nvPr>
        </p:nvSpPr>
        <p:spPr/>
        <p:txBody>
          <a:bodyPr/>
          <a:lstStyle/>
          <a:p>
            <a:fld id="{E152EACB-DDB4-A144-A809-F70CD6CA426D}" type="datetime3">
              <a:rPr lang="en-US" altLang="en-US" smtClean="0"/>
              <a:t>22 August 2022</a:t>
            </a:fld>
            <a:endParaRPr lang="en-US" altLang="en-US"/>
          </a:p>
        </p:txBody>
      </p:sp>
      <p:sp>
        <p:nvSpPr>
          <p:cNvPr id="5" name="Footer Placeholder 4"/>
          <p:cNvSpPr>
            <a:spLocks noGrp="1"/>
          </p:cNvSpPr>
          <p:nvPr>
            <p:ph type="ftr" sz="quarter" idx="11"/>
          </p:nvPr>
        </p:nvSpPr>
        <p:spPr/>
        <p:txBody>
          <a:bodyPr/>
          <a:lstStyle/>
          <a:p>
            <a:r>
              <a:rPr lang="en-US" altLang="en-US"/>
              <a:t>©MRCT Center                                      </a:t>
            </a:r>
          </a:p>
        </p:txBody>
      </p:sp>
      <p:sp>
        <p:nvSpPr>
          <p:cNvPr id="6" name="Slide Number Placeholder 5"/>
          <p:cNvSpPr>
            <a:spLocks noGrp="1"/>
          </p:cNvSpPr>
          <p:nvPr>
            <p:ph type="sldNum" sz="quarter" idx="12"/>
          </p:nvPr>
        </p:nvSpPr>
        <p:spPr/>
        <p:txBody>
          <a:bodyPr/>
          <a:lstStyle/>
          <a:p>
            <a:fld id="{2D958D8F-7E2D-409C-B080-41BEC1627A27}" type="slidenum">
              <a:rPr lang="en-US" altLang="en-US" smtClean="0"/>
              <a:pPr/>
              <a:t>17</a:t>
            </a:fld>
            <a:endParaRPr lang="en-US" altLang="en-US"/>
          </a:p>
        </p:txBody>
      </p:sp>
    </p:spTree>
    <p:extLst>
      <p:ext uri="{BB962C8B-B14F-4D97-AF65-F5344CB8AC3E}">
        <p14:creationId xmlns:p14="http://schemas.microsoft.com/office/powerpoint/2010/main" val="9733681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txBox="1">
            <a:spLocks/>
          </p:cNvSpPr>
          <p:nvPr/>
        </p:nvSpPr>
        <p:spPr bwMode="auto">
          <a:xfrm>
            <a:off x="10168415" y="7289881"/>
            <a:ext cx="307975" cy="239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defPPr>
              <a:defRPr lang="en-GB"/>
            </a:defPPr>
            <a:lvl1pPr algn="l" rtl="0" fontAlgn="base">
              <a:lnSpc>
                <a:spcPts val="1200"/>
              </a:lnSpc>
              <a:spcBef>
                <a:spcPct val="0"/>
              </a:spcBef>
              <a:spcAft>
                <a:spcPct val="0"/>
              </a:spcAft>
              <a:defRPr sz="1100" kern="1200">
                <a:solidFill>
                  <a:schemeClr val="tx1"/>
                </a:solidFill>
                <a:latin typeface="Verdana" pitchFamily="34" charset="0"/>
                <a:ea typeface="+mn-ea"/>
                <a:cs typeface="Arial" charset="0"/>
              </a:defRPr>
            </a:lvl1pPr>
            <a:lvl2pPr marL="4572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2pPr>
            <a:lvl3pPr marL="9144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3pPr>
            <a:lvl4pPr marL="13716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4pPr>
            <a:lvl5pPr marL="18288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5pPr>
            <a:lvl6pPr marL="2286000" algn="l" defTabSz="914400" rtl="0" eaLnBrk="1" latinLnBrk="0" hangingPunct="1">
              <a:defRPr sz="1600" kern="1200">
                <a:solidFill>
                  <a:srgbClr val="000000"/>
                </a:solidFill>
                <a:latin typeface="Verdana" pitchFamily="34" charset="0"/>
                <a:ea typeface="+mn-ea"/>
                <a:cs typeface="Arial" charset="0"/>
              </a:defRPr>
            </a:lvl6pPr>
            <a:lvl7pPr marL="2743200" algn="l" defTabSz="914400" rtl="0" eaLnBrk="1" latinLnBrk="0" hangingPunct="1">
              <a:defRPr sz="1600" kern="1200">
                <a:solidFill>
                  <a:srgbClr val="000000"/>
                </a:solidFill>
                <a:latin typeface="Verdana" pitchFamily="34" charset="0"/>
                <a:ea typeface="+mn-ea"/>
                <a:cs typeface="Arial" charset="0"/>
              </a:defRPr>
            </a:lvl7pPr>
            <a:lvl8pPr marL="3200400" algn="l" defTabSz="914400" rtl="0" eaLnBrk="1" latinLnBrk="0" hangingPunct="1">
              <a:defRPr sz="1600" kern="1200">
                <a:solidFill>
                  <a:srgbClr val="000000"/>
                </a:solidFill>
                <a:latin typeface="Verdana" pitchFamily="34" charset="0"/>
                <a:ea typeface="+mn-ea"/>
                <a:cs typeface="Arial" charset="0"/>
              </a:defRPr>
            </a:lvl8pPr>
            <a:lvl9pPr marL="3657600" algn="l" defTabSz="914400" rtl="0" eaLnBrk="1" latinLnBrk="0" hangingPunct="1">
              <a:defRPr sz="1600" kern="1200">
                <a:solidFill>
                  <a:srgbClr val="000000"/>
                </a:solidFill>
                <a:latin typeface="Verdana" pitchFamily="34" charset="0"/>
                <a:ea typeface="+mn-ea"/>
                <a:cs typeface="Arial" charset="0"/>
              </a:defRPr>
            </a:lvl9pPr>
          </a:lstStyle>
          <a:p>
            <a:pPr algn="r">
              <a:defRPr/>
            </a:pPr>
            <a:fld id="{4396B530-2597-4E3C-92DA-C463B81A8B0C}" type="slidenum">
              <a:rPr lang="en-GB" altLang="en-US">
                <a:solidFill>
                  <a:srgbClr val="000000"/>
                </a:solidFill>
              </a:rPr>
              <a:pPr algn="r">
                <a:defRPr/>
              </a:pPr>
              <a:t>18</a:t>
            </a:fld>
            <a:endParaRPr lang="en-GB" altLang="en-US" dirty="0">
              <a:solidFill>
                <a:srgbClr val="000000"/>
              </a:solidFill>
            </a:endParaRPr>
          </a:p>
        </p:txBody>
      </p:sp>
      <p:sp>
        <p:nvSpPr>
          <p:cNvPr id="8" name="Content Placeholder 6"/>
          <p:cNvSpPr txBox="1">
            <a:spLocks/>
          </p:cNvSpPr>
          <p:nvPr/>
        </p:nvSpPr>
        <p:spPr bwMode="auto">
          <a:xfrm>
            <a:off x="1014855" y="1466529"/>
            <a:ext cx="5458496" cy="415607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algn="l" defTabSz="8072438" rtl="0" eaLnBrk="1" fontAlgn="base" hangingPunct="1">
              <a:lnSpc>
                <a:spcPts val="2100"/>
              </a:lnSpc>
              <a:spcBef>
                <a:spcPct val="0"/>
              </a:spcBef>
              <a:spcAft>
                <a:spcPts val="900"/>
              </a:spcAft>
              <a:buClr>
                <a:srgbClr val="000000"/>
              </a:buClr>
              <a:defRPr sz="1500">
                <a:solidFill>
                  <a:schemeClr val="tx1"/>
                </a:solidFill>
                <a:latin typeface="+mn-lt"/>
                <a:ea typeface="+mn-ea"/>
                <a:cs typeface="+mn-cs"/>
              </a:defRPr>
            </a:lvl1pPr>
            <a:lvl2pPr marL="268288" indent="-266700" algn="l" defTabSz="8072438" rtl="0" eaLnBrk="1" fontAlgn="base" hangingPunct="1">
              <a:lnSpc>
                <a:spcPts val="1800"/>
              </a:lnSpc>
              <a:spcBef>
                <a:spcPct val="0"/>
              </a:spcBef>
              <a:spcAft>
                <a:spcPts val="600"/>
              </a:spcAft>
              <a:buClr>
                <a:schemeClr val="tx1"/>
              </a:buClr>
              <a:buChar char="•"/>
              <a:defRPr sz="1350">
                <a:solidFill>
                  <a:schemeClr val="tx1"/>
                </a:solidFill>
                <a:latin typeface="+mn-lt"/>
                <a:cs typeface="+mn-cs"/>
              </a:defRPr>
            </a:lvl2pPr>
            <a:lvl3pPr marL="522288" indent="-231775" algn="l" defTabSz="8072438" rtl="0" eaLnBrk="1" fontAlgn="base" hangingPunct="1">
              <a:lnSpc>
                <a:spcPts val="1800"/>
              </a:lnSpc>
              <a:spcBef>
                <a:spcPct val="0"/>
              </a:spcBef>
              <a:spcAft>
                <a:spcPts val="450"/>
              </a:spcAft>
              <a:buClr>
                <a:schemeClr val="tx1"/>
              </a:buClr>
              <a:buFont typeface="Verdana" pitchFamily="34" charset="0"/>
              <a:buChar char="–"/>
              <a:defRPr sz="1200">
                <a:solidFill>
                  <a:schemeClr val="tx1"/>
                </a:solidFill>
                <a:latin typeface="+mn-lt"/>
                <a:cs typeface="+mn-cs"/>
              </a:defRPr>
            </a:lvl3pPr>
            <a:lvl4pPr marL="769938" indent="-219075" algn="l" defTabSz="8072438" rtl="0" eaLnBrk="1" fontAlgn="base" hangingPunct="1">
              <a:lnSpc>
                <a:spcPts val="1500"/>
              </a:lnSpc>
              <a:spcBef>
                <a:spcPct val="0"/>
              </a:spcBef>
              <a:spcAft>
                <a:spcPts val="450"/>
              </a:spcAft>
              <a:buClr>
                <a:schemeClr val="tx1"/>
              </a:buClr>
              <a:buFont typeface="Verdana" pitchFamily="34" charset="0"/>
              <a:buChar char="•"/>
              <a:defRPr sz="1050">
                <a:solidFill>
                  <a:schemeClr val="tx1"/>
                </a:solidFill>
                <a:latin typeface="+mn-lt"/>
                <a:cs typeface="+mn-cs"/>
              </a:defRPr>
            </a:lvl4pPr>
            <a:lvl5pPr marL="1016000" marR="0" indent="-225425" algn="l" defTabSz="8072438" rtl="0" eaLnBrk="1" fontAlgn="base" latinLnBrk="0" hangingPunct="1">
              <a:lnSpc>
                <a:spcPts val="1500"/>
              </a:lnSpc>
              <a:spcBef>
                <a:spcPct val="0"/>
              </a:spcBef>
              <a:spcAft>
                <a:spcPts val="450"/>
              </a:spcAft>
              <a:buClr>
                <a:schemeClr val="tx1"/>
              </a:buClr>
              <a:buSzTx/>
              <a:buFont typeface="Verdana" pitchFamily="34" charset="0"/>
              <a:buChar char="–"/>
              <a:tabLst/>
              <a:defRPr sz="1050">
                <a:solidFill>
                  <a:schemeClr val="tx1"/>
                </a:solidFill>
                <a:latin typeface="+mn-lt"/>
                <a:cs typeface="+mn-cs"/>
              </a:defRPr>
            </a:lvl5pPr>
            <a:lvl6pPr marL="1014413" indent="-226800" algn="l" defTabSz="8072438" rtl="0" eaLnBrk="1" fontAlgn="base" hangingPunct="1">
              <a:lnSpc>
                <a:spcPts val="1500"/>
              </a:lnSpc>
              <a:spcBef>
                <a:spcPct val="0"/>
              </a:spcBef>
              <a:spcAft>
                <a:spcPts val="450"/>
              </a:spcAft>
              <a:buClr>
                <a:schemeClr val="tx1"/>
              </a:buClr>
              <a:buFont typeface="Verdana" pitchFamily="34" charset="0"/>
              <a:buChar char="–"/>
              <a:defRPr lang="en-GB" altLang="en-US" sz="1050" smtClean="0">
                <a:solidFill>
                  <a:schemeClr val="tx1"/>
                </a:solidFill>
                <a:latin typeface="+mn-lt"/>
                <a:cs typeface="+mn-cs"/>
              </a:defRPr>
            </a:lvl6pPr>
            <a:lvl7pPr marL="1015200" indent="-225425" algn="l" defTabSz="8072438" rtl="0" eaLnBrk="1" fontAlgn="base" hangingPunct="1">
              <a:lnSpc>
                <a:spcPts val="1500"/>
              </a:lnSpc>
              <a:spcBef>
                <a:spcPct val="0"/>
              </a:spcBef>
              <a:spcAft>
                <a:spcPts val="450"/>
              </a:spcAft>
              <a:buClr>
                <a:schemeClr val="tx1"/>
              </a:buClr>
              <a:buFont typeface="Verdana" pitchFamily="34" charset="0"/>
              <a:buChar char="–"/>
              <a:defRPr sz="1050">
                <a:solidFill>
                  <a:schemeClr val="tx1"/>
                </a:solidFill>
                <a:latin typeface="+mn-lt"/>
                <a:cs typeface="+mn-cs"/>
              </a:defRPr>
            </a:lvl7pPr>
            <a:lvl8pPr marL="1015200" indent="-225425" algn="l" defTabSz="8072438" rtl="0" eaLnBrk="1" fontAlgn="base" hangingPunct="1">
              <a:lnSpc>
                <a:spcPts val="1500"/>
              </a:lnSpc>
              <a:spcBef>
                <a:spcPct val="0"/>
              </a:spcBef>
              <a:spcAft>
                <a:spcPts val="450"/>
              </a:spcAft>
              <a:buClr>
                <a:schemeClr val="tx1"/>
              </a:buClr>
              <a:buFont typeface="Verdana" pitchFamily="34" charset="0"/>
              <a:buChar char="–"/>
              <a:defRPr sz="1050">
                <a:solidFill>
                  <a:schemeClr val="tx1"/>
                </a:solidFill>
                <a:latin typeface="+mn-lt"/>
                <a:cs typeface="+mn-cs"/>
              </a:defRPr>
            </a:lvl8pPr>
            <a:lvl9pPr marL="1015200" indent="-225425" algn="l" defTabSz="8072438" rtl="0" eaLnBrk="1" fontAlgn="base" hangingPunct="1">
              <a:lnSpc>
                <a:spcPts val="1500"/>
              </a:lnSpc>
              <a:spcBef>
                <a:spcPct val="0"/>
              </a:spcBef>
              <a:spcAft>
                <a:spcPts val="450"/>
              </a:spcAft>
              <a:buClr>
                <a:schemeClr val="tx1"/>
              </a:buClr>
              <a:buFont typeface="Verdana" pitchFamily="34" charset="0"/>
              <a:buChar char="–"/>
              <a:defRPr sz="1050">
                <a:solidFill>
                  <a:schemeClr val="tx1"/>
                </a:solidFill>
                <a:latin typeface="+mn-lt"/>
                <a:cs typeface="+mn-cs"/>
              </a:defRPr>
            </a:lvl9pPr>
          </a:lstStyle>
          <a:p>
            <a:pPr marL="285750" indent="-285750">
              <a:lnSpc>
                <a:spcPct val="100000"/>
              </a:lnSpc>
              <a:buFont typeface="Arial" panose="020B0604020202020204" pitchFamily="34" charset="0"/>
              <a:buChar char="•"/>
              <a:defRPr/>
            </a:pPr>
            <a:r>
              <a:rPr lang="en-GB" altLang="en-US" sz="2000" kern="0" dirty="0">
                <a:solidFill>
                  <a:srgbClr val="000000"/>
                </a:solidFill>
              </a:rPr>
              <a:t>Smaller, focused RCTs</a:t>
            </a:r>
          </a:p>
          <a:p>
            <a:pPr marL="285750" indent="-285750">
              <a:lnSpc>
                <a:spcPct val="100000"/>
              </a:lnSpc>
              <a:buFont typeface="Arial" panose="020B0604020202020204" pitchFamily="34" charset="0"/>
              <a:buChar char="•"/>
              <a:defRPr/>
            </a:pPr>
            <a:r>
              <a:rPr lang="en-GB" altLang="en-US" sz="2000" kern="0" dirty="0">
                <a:solidFill>
                  <a:srgbClr val="000000"/>
                </a:solidFill>
              </a:rPr>
              <a:t>Cystic Fibrosis (CF) drug, </a:t>
            </a:r>
            <a:r>
              <a:rPr lang="en-GB" altLang="en-US" sz="2000" kern="0" dirty="0" err="1">
                <a:solidFill>
                  <a:srgbClr val="000000"/>
                </a:solidFill>
              </a:rPr>
              <a:t>ivacaftor</a:t>
            </a:r>
            <a:r>
              <a:rPr lang="en-GB" altLang="en-US" sz="2000" kern="0" dirty="0">
                <a:solidFill>
                  <a:srgbClr val="000000"/>
                </a:solidFill>
              </a:rPr>
              <a:t>, </a:t>
            </a:r>
            <a:r>
              <a:rPr lang="en-GB" altLang="en-US" sz="2000" kern="0" dirty="0">
                <a:solidFill>
                  <a:srgbClr val="000000"/>
                </a:solidFill>
                <a:cs typeface="Arial"/>
              </a:rPr>
              <a:t>targets </a:t>
            </a:r>
            <a:r>
              <a:rPr lang="en-GB" altLang="en-US" sz="2000" i="1" kern="0" dirty="0">
                <a:solidFill>
                  <a:srgbClr val="000000"/>
                </a:solidFill>
                <a:cs typeface="Arial"/>
              </a:rPr>
              <a:t>G551D </a:t>
            </a:r>
            <a:r>
              <a:rPr lang="en-GB" altLang="en-US" sz="2000" kern="0" dirty="0">
                <a:solidFill>
                  <a:srgbClr val="000000"/>
                </a:solidFill>
                <a:cs typeface="Arial"/>
              </a:rPr>
              <a:t>mutation in the </a:t>
            </a:r>
            <a:r>
              <a:rPr lang="en-GB" altLang="en-US" sz="2000" i="1" kern="0" dirty="0">
                <a:solidFill>
                  <a:srgbClr val="000000"/>
                </a:solidFill>
                <a:cs typeface="Arial"/>
              </a:rPr>
              <a:t>CFTR </a:t>
            </a:r>
            <a:r>
              <a:rPr lang="en-GB" altLang="en-US" sz="2000" kern="0" dirty="0">
                <a:solidFill>
                  <a:srgbClr val="000000"/>
                </a:solidFill>
                <a:cs typeface="Arial"/>
              </a:rPr>
              <a:t>gene (4% of CF population), one of nearly 2000 mutations</a:t>
            </a:r>
          </a:p>
          <a:p>
            <a:pPr marL="285750" indent="-285750">
              <a:lnSpc>
                <a:spcPct val="100000"/>
              </a:lnSpc>
              <a:buFont typeface="Arial" panose="020B0604020202020204" pitchFamily="34" charset="0"/>
              <a:buChar char="•"/>
              <a:defRPr/>
            </a:pPr>
            <a:r>
              <a:rPr lang="en-GB" altLang="en-US" sz="2000" kern="0" dirty="0">
                <a:solidFill>
                  <a:srgbClr val="000000"/>
                </a:solidFill>
                <a:cs typeface="Arial"/>
              </a:rPr>
              <a:t>Delivers increases in FEV</a:t>
            </a:r>
            <a:r>
              <a:rPr lang="en-GB" altLang="en-US" sz="2000" kern="0" baseline="-25000" dirty="0">
                <a:solidFill>
                  <a:srgbClr val="000000"/>
                </a:solidFill>
                <a:cs typeface="Arial"/>
              </a:rPr>
              <a:t>1</a:t>
            </a:r>
            <a:r>
              <a:rPr lang="en-GB" altLang="en-US" sz="2000" kern="0" dirty="0">
                <a:solidFill>
                  <a:srgbClr val="000000"/>
                </a:solidFill>
                <a:cs typeface="Arial"/>
              </a:rPr>
              <a:t> ~10%.</a:t>
            </a:r>
          </a:p>
          <a:p>
            <a:pPr marL="285750" indent="-285750">
              <a:lnSpc>
                <a:spcPct val="100000"/>
              </a:lnSpc>
              <a:buFont typeface="Arial" panose="020B0604020202020204" pitchFamily="34" charset="0"/>
              <a:buChar char="•"/>
              <a:defRPr/>
            </a:pPr>
            <a:endParaRPr lang="en-GB" altLang="en-US" sz="2000" kern="0" dirty="0">
              <a:solidFill>
                <a:srgbClr val="000000"/>
              </a:solidFill>
              <a:cs typeface="Arial"/>
            </a:endParaRPr>
          </a:p>
          <a:p>
            <a:pPr>
              <a:lnSpc>
                <a:spcPct val="100000"/>
              </a:lnSpc>
              <a:defRPr/>
            </a:pPr>
            <a:r>
              <a:rPr lang="en-GB" altLang="en-US" sz="2000" kern="0" dirty="0">
                <a:solidFill>
                  <a:srgbClr val="000000"/>
                </a:solidFill>
                <a:cs typeface="Arial"/>
              </a:rPr>
              <a:t>Early studies leading to approval:</a:t>
            </a:r>
          </a:p>
          <a:p>
            <a:pPr marL="285750" indent="-285750">
              <a:lnSpc>
                <a:spcPct val="100000"/>
              </a:lnSpc>
              <a:buFont typeface="Arial" panose="020B0604020202020204" pitchFamily="34" charset="0"/>
              <a:buChar char="•"/>
              <a:defRPr/>
            </a:pPr>
            <a:r>
              <a:rPr lang="en-GB" altLang="en-US" sz="2000" kern="0" dirty="0">
                <a:solidFill>
                  <a:srgbClr val="000000"/>
                </a:solidFill>
                <a:cs typeface="Arial"/>
              </a:rPr>
              <a:t>Dose ranging: 39 adults</a:t>
            </a:r>
          </a:p>
          <a:p>
            <a:pPr marL="285750" indent="-285750">
              <a:lnSpc>
                <a:spcPct val="100000"/>
              </a:lnSpc>
              <a:buFont typeface="Arial" panose="020B0604020202020204" pitchFamily="34" charset="0"/>
              <a:buChar char="•"/>
              <a:defRPr/>
            </a:pPr>
            <a:r>
              <a:rPr lang="en-GB" altLang="en-US" sz="2000" kern="0" dirty="0">
                <a:solidFill>
                  <a:srgbClr val="000000"/>
                </a:solidFill>
                <a:cs typeface="Arial"/>
              </a:rPr>
              <a:t>Efficacy: </a:t>
            </a:r>
            <a:r>
              <a:rPr lang="en-GB" altLang="en-US" sz="1850" kern="0" dirty="0">
                <a:solidFill>
                  <a:srgbClr val="000000"/>
                </a:solidFill>
                <a:cs typeface="Arial"/>
              </a:rPr>
              <a:t>109 age ≥ 12 years treated (213 enrolled)</a:t>
            </a:r>
          </a:p>
          <a:p>
            <a:pPr marL="285750" indent="-285750">
              <a:lnSpc>
                <a:spcPct val="100000"/>
              </a:lnSpc>
              <a:buFont typeface="Arial" panose="020B0604020202020204" pitchFamily="34" charset="0"/>
              <a:buChar char="•"/>
              <a:defRPr/>
            </a:pPr>
            <a:r>
              <a:rPr lang="en-GB" altLang="en-US" sz="1850" kern="0" dirty="0">
                <a:solidFill>
                  <a:srgbClr val="000000"/>
                </a:solidFill>
                <a:cs typeface="Arial"/>
              </a:rPr>
              <a:t>Continued, more expansive investigation since, including of other CF mutations</a:t>
            </a:r>
          </a:p>
          <a:p>
            <a:pPr marL="285750" indent="-285750">
              <a:lnSpc>
                <a:spcPct val="100000"/>
              </a:lnSpc>
              <a:buFont typeface="Arial" panose="020B0604020202020204" pitchFamily="34" charset="0"/>
              <a:buChar char="•"/>
              <a:defRPr/>
            </a:pPr>
            <a:r>
              <a:rPr lang="en-GB" altLang="en-US" sz="1850" kern="0" dirty="0">
                <a:solidFill>
                  <a:srgbClr val="000000"/>
                </a:solidFill>
                <a:cs typeface="Arial"/>
              </a:rPr>
              <a:t>Cost: ~$300,000 year</a:t>
            </a:r>
          </a:p>
          <a:p>
            <a:pPr marL="554038" lvl="1" indent="-285750">
              <a:lnSpc>
                <a:spcPct val="100000"/>
              </a:lnSpc>
              <a:buFont typeface="Arial" panose="020B0604020202020204" pitchFamily="34" charset="0"/>
              <a:buChar char="•"/>
              <a:defRPr/>
            </a:pPr>
            <a:endParaRPr lang="en-GB" altLang="en-US" sz="1850" kern="0" dirty="0">
              <a:solidFill>
                <a:srgbClr val="000000"/>
              </a:solidFill>
              <a:cs typeface="Arial"/>
            </a:endParaRPr>
          </a:p>
          <a:p>
            <a:pPr marL="285750" indent="-285750">
              <a:buFont typeface="Arial" panose="020B0604020202020204" pitchFamily="34" charset="0"/>
              <a:buChar char="•"/>
              <a:defRPr/>
            </a:pPr>
            <a:endParaRPr lang="en-GB" altLang="en-US" sz="1800" kern="0" dirty="0">
              <a:solidFill>
                <a:srgbClr val="000000"/>
              </a:solidFill>
              <a:cs typeface="Arial"/>
            </a:endParaRPr>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9884" y="1377289"/>
            <a:ext cx="2363812" cy="3321563"/>
          </a:xfrm>
          <a:prstGeom prst="rect">
            <a:avLst/>
          </a:prstGeom>
          <a:noFill/>
          <a:ln>
            <a:noFill/>
          </a:ln>
          <a:effectLst>
            <a:outerShdw blurRad="50800" dist="38100" dir="5400000" algn="t" rotWithShape="0">
              <a:srgbClr val="FFFFFF">
                <a:lumMod val="50000"/>
                <a:alpha val="4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787500" y="453959"/>
            <a:ext cx="7940315" cy="461665"/>
          </a:xfrm>
          <a:prstGeom prst="rect">
            <a:avLst/>
          </a:prstGeom>
          <a:noFill/>
        </p:spPr>
        <p:txBody>
          <a:bodyPr wrap="none" rtlCol="0">
            <a:spAutoFit/>
          </a:bodyPr>
          <a:lstStyle/>
          <a:p>
            <a:r>
              <a:rPr lang="en-GB" sz="2400" dirty="0">
                <a:solidFill>
                  <a:schemeClr val="bg1"/>
                </a:solidFill>
              </a:rPr>
              <a:t>Genomic-Based Mechanism of Action (and even smaller trials)</a:t>
            </a:r>
          </a:p>
        </p:txBody>
      </p:sp>
      <p:sp>
        <p:nvSpPr>
          <p:cNvPr id="6" name="TextBox 5"/>
          <p:cNvSpPr txBox="1"/>
          <p:nvPr/>
        </p:nvSpPr>
        <p:spPr>
          <a:xfrm>
            <a:off x="8927191" y="4834380"/>
            <a:ext cx="1361270" cy="646331"/>
          </a:xfrm>
          <a:prstGeom prst="rect">
            <a:avLst/>
          </a:prstGeom>
          <a:noFill/>
          <a:ln w="12700">
            <a:solidFill>
              <a:schemeClr val="accent1">
                <a:lumMod val="90000"/>
              </a:schemeClr>
            </a:solidFill>
          </a:ln>
          <a:scene3d>
            <a:camera prst="orthographicFront"/>
            <a:lightRig rig="threePt" dir="t"/>
          </a:scene3d>
          <a:sp3d>
            <a:bevelT w="165100" prst="coolSlant"/>
          </a:sp3d>
        </p:spPr>
        <p:txBody>
          <a:bodyPr wrap="none" rtlCol="0">
            <a:spAutoFit/>
          </a:bodyPr>
          <a:lstStyle/>
          <a:p>
            <a:r>
              <a:rPr lang="en-GB" sz="1200" b="1" dirty="0"/>
              <a:t>Kim and </a:t>
            </a:r>
            <a:r>
              <a:rPr lang="en-GB" sz="1200" b="1" dirty="0" err="1"/>
              <a:t>Skach</a:t>
            </a:r>
            <a:r>
              <a:rPr lang="en-GB" sz="1200" b="1" dirty="0"/>
              <a:t>,</a:t>
            </a:r>
          </a:p>
          <a:p>
            <a:r>
              <a:rPr lang="fr-FR" sz="1200" dirty="0"/>
              <a:t>Front </a:t>
            </a:r>
            <a:r>
              <a:rPr lang="fr-FR" sz="1200" dirty="0" err="1"/>
              <a:t>Pharmacol</a:t>
            </a:r>
            <a:r>
              <a:rPr lang="fr-FR" sz="1200" dirty="0"/>
              <a:t>.</a:t>
            </a:r>
          </a:p>
          <a:p>
            <a:r>
              <a:rPr lang="fr-FR" sz="1200" dirty="0"/>
              <a:t>2012 </a:t>
            </a:r>
            <a:r>
              <a:rPr lang="fr-FR" sz="1200" dirty="0" err="1"/>
              <a:t>Dec</a:t>
            </a:r>
            <a:r>
              <a:rPr lang="fr-FR" sz="1200" dirty="0"/>
              <a:t> 13;3:201</a:t>
            </a:r>
            <a:endParaRPr lang="en-GB" sz="1200" b="1" dirty="0"/>
          </a:p>
        </p:txBody>
      </p:sp>
      <p:sp>
        <p:nvSpPr>
          <p:cNvPr id="2" name="Date Placeholder 1">
            <a:extLst>
              <a:ext uri="{FF2B5EF4-FFF2-40B4-BE49-F238E27FC236}">
                <a16:creationId xmlns:a16="http://schemas.microsoft.com/office/drawing/2014/main" id="{C2622408-C98C-2526-5E73-6EF37A36A31E}"/>
              </a:ext>
            </a:extLst>
          </p:cNvPr>
          <p:cNvSpPr>
            <a:spLocks noGrp="1"/>
          </p:cNvSpPr>
          <p:nvPr>
            <p:ph type="dt" sz="half" idx="10"/>
          </p:nvPr>
        </p:nvSpPr>
        <p:spPr/>
        <p:txBody>
          <a:bodyPr/>
          <a:lstStyle/>
          <a:p>
            <a:fld id="{0AE116F5-B943-EB42-92C6-2EE04B191670}" type="datetime3">
              <a:rPr lang="en-US" altLang="en-US" smtClean="0"/>
              <a:t>22 August 2022</a:t>
            </a:fld>
            <a:endParaRPr lang="en-US" altLang="en-US"/>
          </a:p>
        </p:txBody>
      </p:sp>
      <p:sp>
        <p:nvSpPr>
          <p:cNvPr id="7" name="Footer Placeholder 6">
            <a:extLst>
              <a:ext uri="{FF2B5EF4-FFF2-40B4-BE49-F238E27FC236}">
                <a16:creationId xmlns:a16="http://schemas.microsoft.com/office/drawing/2014/main" id="{381E8089-FE89-EF8B-2628-E0EBDC89E768}"/>
              </a:ext>
            </a:extLst>
          </p:cNvPr>
          <p:cNvSpPr>
            <a:spLocks noGrp="1"/>
          </p:cNvSpPr>
          <p:nvPr>
            <p:ph type="ftr" sz="quarter" idx="11"/>
          </p:nvPr>
        </p:nvSpPr>
        <p:spPr/>
        <p:txBody>
          <a:bodyPr/>
          <a:lstStyle/>
          <a:p>
            <a:r>
              <a:rPr lang="en-US" altLang="en-US"/>
              <a:t>©MRCT Center                                      </a:t>
            </a:r>
          </a:p>
        </p:txBody>
      </p:sp>
      <p:sp>
        <p:nvSpPr>
          <p:cNvPr id="11" name="Slide Number Placeholder 10">
            <a:extLst>
              <a:ext uri="{FF2B5EF4-FFF2-40B4-BE49-F238E27FC236}">
                <a16:creationId xmlns:a16="http://schemas.microsoft.com/office/drawing/2014/main" id="{17F01DDE-5E37-A039-38C1-60284D50D707}"/>
              </a:ext>
            </a:extLst>
          </p:cNvPr>
          <p:cNvSpPr>
            <a:spLocks noGrp="1"/>
          </p:cNvSpPr>
          <p:nvPr>
            <p:ph type="sldNum" sz="quarter" idx="12"/>
          </p:nvPr>
        </p:nvSpPr>
        <p:spPr/>
        <p:txBody>
          <a:bodyPr/>
          <a:lstStyle/>
          <a:p>
            <a:fld id="{D2BFC781-D6AD-477E-A2B9-F607C209C929}" type="slidenum">
              <a:rPr lang="en-US" altLang="en-US" smtClean="0"/>
              <a:pPr/>
              <a:t>18</a:t>
            </a:fld>
            <a:endParaRPr lang="en-US" altLang="en-US"/>
          </a:p>
        </p:txBody>
      </p:sp>
    </p:spTree>
    <p:extLst>
      <p:ext uri="{BB962C8B-B14F-4D97-AF65-F5344CB8AC3E}">
        <p14:creationId xmlns:p14="http://schemas.microsoft.com/office/powerpoint/2010/main" val="7547372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6760" y="-45135"/>
            <a:ext cx="7886700" cy="1325563"/>
          </a:xfrm>
        </p:spPr>
        <p:txBody>
          <a:bodyPr>
            <a:normAutofit/>
          </a:bodyPr>
          <a:lstStyle/>
          <a:p>
            <a:r>
              <a:rPr lang="en-US" sz="2400" dirty="0">
                <a:latin typeface="+mn-lt"/>
              </a:rPr>
              <a:t>Real world data (RWD) and real-world evidence (RWE)</a:t>
            </a:r>
          </a:p>
        </p:txBody>
      </p:sp>
      <p:sp>
        <p:nvSpPr>
          <p:cNvPr id="3" name="Content Placeholder 2"/>
          <p:cNvSpPr>
            <a:spLocks noGrp="1"/>
          </p:cNvSpPr>
          <p:nvPr>
            <p:ph idx="1"/>
          </p:nvPr>
        </p:nvSpPr>
        <p:spPr>
          <a:xfrm>
            <a:off x="628650" y="1616069"/>
            <a:ext cx="10425953" cy="4351338"/>
          </a:xfrm>
        </p:spPr>
        <p:txBody>
          <a:bodyPr/>
          <a:lstStyle/>
          <a:p>
            <a:r>
              <a:rPr lang="en-US" dirty="0"/>
              <a:t>Medicine is changing</a:t>
            </a:r>
          </a:p>
          <a:p>
            <a:r>
              <a:rPr lang="en-US" dirty="0"/>
              <a:t>Data is changing</a:t>
            </a:r>
          </a:p>
          <a:p>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vert="horz" lIns="91440" tIns="45720" rIns="91440" bIns="45720" rtlCol="0" anchor="ctr"/>
          <a:lstStyle>
            <a:defPPr>
              <a:defRPr lang="en-US"/>
            </a:defPPr>
            <a:lvl1pPr algn="l" defTabSz="457200" rtl="0" eaLnBrk="0" fontAlgn="base" hangingPunct="0">
              <a:spcBef>
                <a:spcPct val="0"/>
              </a:spcBef>
              <a:spcAft>
                <a:spcPct val="0"/>
              </a:spcAft>
              <a:defRPr sz="900" kern="1200">
                <a:solidFill>
                  <a:schemeClr val="tx1">
                    <a:tint val="75000"/>
                  </a:schemeClr>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fld id="{85DD2571-DE00-B947-96BF-96BC00410E8E}" type="datetime3">
              <a:rPr lang="en-US" altLang="en-US" smtClean="0"/>
              <a:t>22 August 2022</a:t>
            </a:fld>
            <a:endParaRPr lang="en-US" altLang="en-US"/>
          </a:p>
        </p:txBody>
      </p:sp>
      <p:sp>
        <p:nvSpPr>
          <p:cNvPr id="5" name="Footer Placeholder 4"/>
          <p:cNvSpPr>
            <a:spLocks noGrp="1"/>
          </p:cNvSpPr>
          <p:nvPr>
            <p:ph type="ftr" sz="quarter" idx="11"/>
          </p:nvPr>
        </p:nvSpPr>
        <p:spPr>
          <a:xfrm>
            <a:off x="3028950" y="6356351"/>
            <a:ext cx="3086100" cy="365125"/>
          </a:xfrm>
          <a:prstGeom prst="rect">
            <a:avLst/>
          </a:prstGeom>
        </p:spPr>
        <p:txBody>
          <a:bodyPr vert="horz" lIns="91440" tIns="45720" rIns="91440" bIns="45720" rtlCol="0" anchor="ctr"/>
          <a:lstStyle>
            <a:defPPr>
              <a:defRPr lang="en-US"/>
            </a:defPPr>
            <a:lvl1pPr algn="ctr" defTabSz="457200" rtl="0" eaLnBrk="0" fontAlgn="base" hangingPunct="0">
              <a:spcBef>
                <a:spcPct val="0"/>
              </a:spcBef>
              <a:spcAft>
                <a:spcPct val="0"/>
              </a:spcAft>
              <a:defRPr sz="1050" kern="1200">
                <a:solidFill>
                  <a:schemeClr val="tx1"/>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US" altLang="en-US"/>
              <a:t>©MRCT Center                                      </a:t>
            </a:r>
          </a:p>
        </p:txBody>
      </p:sp>
      <p:sp>
        <p:nvSpPr>
          <p:cNvPr id="6" name="Slide Number Placeholder 5"/>
          <p:cNvSpPr>
            <a:spLocks noGrp="1"/>
          </p:cNvSpPr>
          <p:nvPr>
            <p:ph type="sldNum" sz="quarter" idx="12"/>
          </p:nvPr>
        </p:nvSpPr>
        <p:spPr>
          <a:xfrm>
            <a:off x="6391275" y="6358372"/>
            <a:ext cx="2057400" cy="365125"/>
          </a:xfrm>
          <a:prstGeom prst="rect">
            <a:avLst/>
          </a:prstGeom>
        </p:spPr>
        <p:txBody>
          <a:bodyPr vert="horz" lIns="91440" tIns="45720" rIns="91440" bIns="45720" rtlCol="0" anchor="ctr"/>
          <a:lstStyle>
            <a:defPPr>
              <a:defRPr lang="en-US"/>
            </a:defPPr>
            <a:lvl1pPr algn="r" defTabSz="457200" rtl="0" eaLnBrk="0" fontAlgn="base" hangingPunct="0">
              <a:spcBef>
                <a:spcPct val="0"/>
              </a:spcBef>
              <a:spcAft>
                <a:spcPct val="0"/>
              </a:spcAft>
              <a:defRPr sz="900" kern="1200">
                <a:solidFill>
                  <a:schemeClr val="tx1">
                    <a:tint val="75000"/>
                  </a:schemeClr>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fld id="{2D958D8F-7E2D-409C-B080-41BEC1627A27}" type="slidenum">
              <a:rPr lang="en-US" altLang="en-US" smtClean="0"/>
              <a:pPr/>
              <a:t>19</a:t>
            </a:fld>
            <a:endParaRPr lang="en-US" altLang="en-US"/>
          </a:p>
        </p:txBody>
      </p:sp>
      <p:pic>
        <p:nvPicPr>
          <p:cNvPr id="7" name="Picture 6" descr="A picture containing text, clipart&#10;&#10;Description automatically generated">
            <a:extLst>
              <a:ext uri="{FF2B5EF4-FFF2-40B4-BE49-F238E27FC236}">
                <a16:creationId xmlns:a16="http://schemas.microsoft.com/office/drawing/2014/main" id="{9474A5FC-20F3-9A38-D113-1E0DAC41916A}"/>
              </a:ext>
            </a:extLst>
          </p:cNvPr>
          <p:cNvPicPr>
            <a:picLocks noChangeAspect="1"/>
          </p:cNvPicPr>
          <p:nvPr/>
        </p:nvPicPr>
        <p:blipFill>
          <a:blip r:embed="rId2"/>
          <a:stretch>
            <a:fillRect/>
          </a:stretch>
        </p:blipFill>
        <p:spPr>
          <a:xfrm>
            <a:off x="4886454" y="1089394"/>
            <a:ext cx="1209546" cy="397877"/>
          </a:xfrm>
          <a:prstGeom prst="rect">
            <a:avLst/>
          </a:prstGeom>
        </p:spPr>
      </p:pic>
      <p:pic>
        <p:nvPicPr>
          <p:cNvPr id="9" name="Picture 8" descr="A white sign with black text&#10;&#10;Description automatically generated with low confidence">
            <a:extLst>
              <a:ext uri="{FF2B5EF4-FFF2-40B4-BE49-F238E27FC236}">
                <a16:creationId xmlns:a16="http://schemas.microsoft.com/office/drawing/2014/main" id="{124DC50A-D6FC-4470-91B6-058DBB3DA001}"/>
              </a:ext>
            </a:extLst>
          </p:cNvPr>
          <p:cNvPicPr>
            <a:picLocks noChangeAspect="1"/>
          </p:cNvPicPr>
          <p:nvPr/>
        </p:nvPicPr>
        <p:blipFill>
          <a:blip r:embed="rId3"/>
          <a:stretch>
            <a:fillRect/>
          </a:stretch>
        </p:blipFill>
        <p:spPr>
          <a:xfrm>
            <a:off x="4886454" y="1490510"/>
            <a:ext cx="4273550" cy="1854930"/>
          </a:xfrm>
          <a:prstGeom prst="rect">
            <a:avLst/>
          </a:prstGeom>
        </p:spPr>
      </p:pic>
      <p:pic>
        <p:nvPicPr>
          <p:cNvPr id="11" name="Picture 10" descr="A picture containing text, screenshot&#10;&#10;Description automatically generated">
            <a:extLst>
              <a:ext uri="{FF2B5EF4-FFF2-40B4-BE49-F238E27FC236}">
                <a16:creationId xmlns:a16="http://schemas.microsoft.com/office/drawing/2014/main" id="{064C2E31-E8FF-7040-1DB8-31A0DBBCFFCF}"/>
              </a:ext>
            </a:extLst>
          </p:cNvPr>
          <p:cNvPicPr>
            <a:picLocks noChangeAspect="1"/>
          </p:cNvPicPr>
          <p:nvPr/>
        </p:nvPicPr>
        <p:blipFill>
          <a:blip r:embed="rId4"/>
          <a:stretch>
            <a:fillRect/>
          </a:stretch>
        </p:blipFill>
        <p:spPr>
          <a:xfrm>
            <a:off x="6007829" y="3345440"/>
            <a:ext cx="3606760" cy="3138915"/>
          </a:xfrm>
          <a:prstGeom prst="rect">
            <a:avLst/>
          </a:prstGeom>
        </p:spPr>
      </p:pic>
      <p:sp>
        <p:nvSpPr>
          <p:cNvPr id="13" name="TextBox 12">
            <a:extLst>
              <a:ext uri="{FF2B5EF4-FFF2-40B4-BE49-F238E27FC236}">
                <a16:creationId xmlns:a16="http://schemas.microsoft.com/office/drawing/2014/main" id="{4B146130-CFF9-0E4F-99B6-DC57ADD26C0F}"/>
              </a:ext>
            </a:extLst>
          </p:cNvPr>
          <p:cNvSpPr txBox="1"/>
          <p:nvPr/>
        </p:nvSpPr>
        <p:spPr>
          <a:xfrm>
            <a:off x="9614589" y="5597471"/>
            <a:ext cx="6097904" cy="369332"/>
          </a:xfrm>
          <a:prstGeom prst="rect">
            <a:avLst/>
          </a:prstGeom>
          <a:noFill/>
        </p:spPr>
        <p:txBody>
          <a:bodyPr wrap="square">
            <a:spAutoFit/>
          </a:bodyPr>
          <a:lstStyle/>
          <a:p>
            <a:pPr algn="l"/>
            <a:r>
              <a:rPr lang="en-US" i="0" u="none" strike="noStrike" dirty="0">
                <a:solidFill>
                  <a:srgbClr val="222222"/>
                </a:solidFill>
                <a:effectLst/>
                <a:latin typeface="Harding"/>
              </a:rPr>
              <a:t>Twenty-three terabytes</a:t>
            </a:r>
          </a:p>
        </p:txBody>
      </p:sp>
      <p:sp>
        <p:nvSpPr>
          <p:cNvPr id="15" name="TextBox 14">
            <a:extLst>
              <a:ext uri="{FF2B5EF4-FFF2-40B4-BE49-F238E27FC236}">
                <a16:creationId xmlns:a16="http://schemas.microsoft.com/office/drawing/2014/main" id="{03BCC61A-2C69-27A6-B5C0-EC5403883485}"/>
              </a:ext>
            </a:extLst>
          </p:cNvPr>
          <p:cNvSpPr txBox="1"/>
          <p:nvPr/>
        </p:nvSpPr>
        <p:spPr>
          <a:xfrm>
            <a:off x="647985" y="5750321"/>
            <a:ext cx="7858124" cy="523220"/>
          </a:xfrm>
          <a:prstGeom prst="rect">
            <a:avLst/>
          </a:prstGeom>
          <a:noFill/>
        </p:spPr>
        <p:txBody>
          <a:bodyPr wrap="square">
            <a:spAutoFit/>
          </a:bodyPr>
          <a:lstStyle/>
          <a:p>
            <a:r>
              <a:rPr lang="en-US" sz="1400" dirty="0">
                <a:hlinkClick r:id="rId5"/>
              </a:rPr>
              <a:t>https://www.nature.com/articles/d41586-022-02083-2</a:t>
            </a:r>
            <a:r>
              <a:rPr lang="en-US" sz="1400" dirty="0"/>
              <a:t> </a:t>
            </a:r>
          </a:p>
          <a:p>
            <a:r>
              <a:rPr lang="en-US" sz="1400" i="1" dirty="0" err="1"/>
              <a:t>doi</a:t>
            </a:r>
            <a:r>
              <a:rPr lang="en-US" sz="1400" i="1" dirty="0"/>
              <a:t>: </a:t>
            </a:r>
            <a:r>
              <a:rPr lang="en-US" sz="1400" i="1" dirty="0">
                <a:hlinkClick r:id="rId6"/>
              </a:rPr>
              <a:t>https://doi.org/10.1038/d41586-022-02083-2</a:t>
            </a:r>
            <a:r>
              <a:rPr lang="en-US" sz="1400" i="1" dirty="0"/>
              <a:t> </a:t>
            </a:r>
            <a:endParaRPr lang="en-US" sz="1400" dirty="0"/>
          </a:p>
        </p:txBody>
      </p:sp>
    </p:spTree>
    <p:extLst>
      <p:ext uri="{BB962C8B-B14F-4D97-AF65-F5344CB8AC3E}">
        <p14:creationId xmlns:p14="http://schemas.microsoft.com/office/powerpoint/2010/main" val="61805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a:extLst>
              <a:ext uri="{FF2B5EF4-FFF2-40B4-BE49-F238E27FC236}">
                <a16:creationId xmlns:a16="http://schemas.microsoft.com/office/drawing/2014/main" id="{B306F1E4-969A-9D42-B29F-298C62D52DE1}"/>
              </a:ext>
            </a:extLst>
          </p:cNvPr>
          <p:cNvSpPr>
            <a:spLocks noGrp="1"/>
          </p:cNvSpPr>
          <p:nvPr>
            <p:ph type="title"/>
          </p:nvPr>
        </p:nvSpPr>
        <p:spPr>
          <a:xfrm>
            <a:off x="686173" y="111321"/>
            <a:ext cx="10457427" cy="976185"/>
          </a:xfrm>
        </p:spPr>
        <p:txBody>
          <a:bodyPr/>
          <a:lstStyle/>
          <a:p>
            <a:r>
              <a:rPr lang="en-US" altLang="en-US" dirty="0">
                <a:ea typeface="ＭＳ Ｐゴシック" panose="020B0600070205080204" pitchFamily="34" charset="-128"/>
              </a:rPr>
              <a:t>Disclaimer and Conflicts</a:t>
            </a:r>
          </a:p>
        </p:txBody>
      </p:sp>
      <p:sp>
        <p:nvSpPr>
          <p:cNvPr id="32772" name="Content Placeholder 2">
            <a:extLst>
              <a:ext uri="{FF2B5EF4-FFF2-40B4-BE49-F238E27FC236}">
                <a16:creationId xmlns:a16="http://schemas.microsoft.com/office/drawing/2014/main" id="{4EEF3B7B-2C46-B34B-AE20-4405CDC4D4A3}"/>
              </a:ext>
            </a:extLst>
          </p:cNvPr>
          <p:cNvSpPr>
            <a:spLocks noGrp="1"/>
          </p:cNvSpPr>
          <p:nvPr>
            <p:ph idx="1"/>
          </p:nvPr>
        </p:nvSpPr>
        <p:spPr>
          <a:xfrm>
            <a:off x="686173" y="1034696"/>
            <a:ext cx="9824302" cy="2965649"/>
          </a:xfrm>
        </p:spPr>
        <p:txBody>
          <a:bodyPr>
            <a:noAutofit/>
          </a:bodyPr>
          <a:lstStyle/>
          <a:p>
            <a:pPr marL="455613" lvl="1" indent="0" eaLnBrk="1" hangingPunct="1">
              <a:lnSpc>
                <a:spcPct val="100000"/>
              </a:lnSpc>
              <a:buFont typeface="Arial" panose="020B0604020202020204" pitchFamily="34" charset="0"/>
              <a:buNone/>
            </a:pPr>
            <a:endParaRPr lang="en-US" altLang="en-US" sz="1800" dirty="0">
              <a:ea typeface="ＭＳ Ｐゴシック" panose="020B0600070205080204" pitchFamily="34" charset="-128"/>
            </a:endParaRPr>
          </a:p>
          <a:p>
            <a:pPr marL="455613" lvl="1" indent="0">
              <a:lnSpc>
                <a:spcPct val="100000"/>
              </a:lnSpc>
              <a:buNone/>
            </a:pPr>
            <a:r>
              <a:rPr lang="en-US" sz="1800" dirty="0"/>
              <a:t>The views and findings expressed are those of the speaker (and others) and do not imply endorsement or reflect the views or policies of the U.S. Food and Drug Administration or the affiliated organization or entity of any member who contributed to the work of the MRCT Center. Individuals served in their individual capacity. </a:t>
            </a:r>
          </a:p>
          <a:p>
            <a:pPr marL="455613" lvl="1" indent="0">
              <a:lnSpc>
                <a:spcPct val="100000"/>
              </a:lnSpc>
              <a:buNone/>
            </a:pPr>
            <a:endParaRPr lang="en-US" sz="1800" dirty="0"/>
          </a:p>
          <a:p>
            <a:pPr marL="455613" lvl="1" indent="0">
              <a:buNone/>
            </a:pPr>
            <a:endParaRPr lang="en-US" altLang="en-US" sz="2000" i="1" dirty="0">
              <a:ea typeface="ＭＳ Ｐゴシック" panose="020B0600070205080204" pitchFamily="34" charset="-128"/>
            </a:endParaRPr>
          </a:p>
        </p:txBody>
      </p:sp>
      <p:sp>
        <p:nvSpPr>
          <p:cNvPr id="2" name="Footer Placeholder 1">
            <a:extLst>
              <a:ext uri="{FF2B5EF4-FFF2-40B4-BE49-F238E27FC236}">
                <a16:creationId xmlns:a16="http://schemas.microsoft.com/office/drawing/2014/main" id="{E1BA1475-905F-144C-870E-A70E10DDF266}"/>
              </a:ext>
            </a:extLst>
          </p:cNvPr>
          <p:cNvSpPr>
            <a:spLocks noGrp="1"/>
          </p:cNvSpPr>
          <p:nvPr>
            <p:ph type="ftr" sz="quarter" idx="3"/>
          </p:nvPr>
        </p:nvSpPr>
        <p:spPr>
          <a:xfrm>
            <a:off x="2377440" y="6440904"/>
            <a:ext cx="4114800" cy="365125"/>
          </a:xfrm>
        </p:spPr>
        <p:txBody>
          <a:bodyPr/>
          <a:lstStyle/>
          <a:p>
            <a:r>
              <a:rPr lang="en-US" altLang="en-US"/>
              <a:t>©MRCT Center                                      </a:t>
            </a:r>
            <a:endParaRPr lang="en-US" altLang="en-US" dirty="0"/>
          </a:p>
        </p:txBody>
      </p:sp>
      <p:sp>
        <p:nvSpPr>
          <p:cNvPr id="3" name="Slide Number Placeholder 2">
            <a:extLst>
              <a:ext uri="{FF2B5EF4-FFF2-40B4-BE49-F238E27FC236}">
                <a16:creationId xmlns:a16="http://schemas.microsoft.com/office/drawing/2014/main" id="{E5D4C374-7634-0C46-9EB7-6743F5182481}"/>
              </a:ext>
            </a:extLst>
          </p:cNvPr>
          <p:cNvSpPr>
            <a:spLocks noGrp="1"/>
          </p:cNvSpPr>
          <p:nvPr>
            <p:ph type="sldNum" sz="quarter" idx="4"/>
          </p:nvPr>
        </p:nvSpPr>
        <p:spPr>
          <a:xfrm>
            <a:off x="9483484" y="6412329"/>
            <a:ext cx="1713904" cy="365125"/>
          </a:xfrm>
        </p:spPr>
        <p:txBody>
          <a:bodyPr/>
          <a:lstStyle/>
          <a:p>
            <a:fld id="{9613E06C-BF75-C64F-BB3A-625D3BF6ECBE}" type="slidenum">
              <a:rPr lang="en-US" smtClean="0"/>
              <a:t>2</a:t>
            </a:fld>
            <a:endParaRPr lang="en-US"/>
          </a:p>
        </p:txBody>
      </p:sp>
      <p:sp>
        <p:nvSpPr>
          <p:cNvPr id="4" name="TextBox 3">
            <a:extLst>
              <a:ext uri="{FF2B5EF4-FFF2-40B4-BE49-F238E27FC236}">
                <a16:creationId xmlns:a16="http://schemas.microsoft.com/office/drawing/2014/main" id="{8FD67C88-174F-794A-88BD-31210A0FC288}"/>
              </a:ext>
            </a:extLst>
          </p:cNvPr>
          <p:cNvSpPr txBox="1"/>
          <p:nvPr/>
        </p:nvSpPr>
        <p:spPr>
          <a:xfrm>
            <a:off x="1156224" y="2615396"/>
            <a:ext cx="9441226" cy="2031325"/>
          </a:xfrm>
          <a:prstGeom prst="rect">
            <a:avLst/>
          </a:prstGeom>
          <a:noFill/>
        </p:spPr>
        <p:txBody>
          <a:bodyPr wrap="square" rtlCol="0">
            <a:spAutoFit/>
          </a:bodyPr>
          <a:lstStyle/>
          <a:p>
            <a:r>
              <a:rPr lang="en-US" altLang="en-US" dirty="0">
                <a:solidFill>
                  <a:srgbClr val="003D54"/>
                </a:solidFill>
                <a:ea typeface="ＭＳ Ｐゴシック" panose="020B0600070205080204" pitchFamily="34" charset="-128"/>
              </a:rPr>
              <a:t>The MRCT Center is supported by voluntary contributions (</a:t>
            </a:r>
            <a:r>
              <a:rPr lang="en-US" altLang="en-US" dirty="0">
                <a:solidFill>
                  <a:srgbClr val="003D54"/>
                </a:solidFill>
                <a:ea typeface="ＭＳ Ｐゴシック" panose="020B0600070205080204" pitchFamily="34" charset="-128"/>
                <a:hlinkClick r:id="rId3">
                  <a:extLst>
                    <a:ext uri="{A12FA001-AC4F-418D-AE19-62706E023703}">
                      <ahyp:hlinkClr xmlns:ahyp="http://schemas.microsoft.com/office/drawing/2018/hyperlinkcolor" val="tx"/>
                    </a:ext>
                  </a:extLst>
                </a:hlinkClick>
              </a:rPr>
              <a:t>www.MRCTCenter.org</a:t>
            </a:r>
            <a:r>
              <a:rPr lang="en-US" altLang="en-US" dirty="0">
                <a:solidFill>
                  <a:srgbClr val="003D54"/>
                </a:solidFill>
                <a:ea typeface="ＭＳ Ｐゴシック" panose="020B0600070205080204" pitchFamily="34" charset="-128"/>
              </a:rPr>
              <a:t>) and grants, one of which is from Johnson and Johnson. I have been a consultant to Eli Lilly in the last 24 months, and I am on the BOD of </a:t>
            </a:r>
            <a:r>
              <a:rPr lang="en-US" altLang="en-US" dirty="0" err="1">
                <a:solidFill>
                  <a:srgbClr val="003D54"/>
                </a:solidFill>
                <a:ea typeface="ＭＳ Ｐゴシック" panose="020B0600070205080204" pitchFamily="34" charset="-128"/>
              </a:rPr>
              <a:t>Clinithink</a:t>
            </a:r>
            <a:r>
              <a:rPr lang="en-US" altLang="en-US" dirty="0">
                <a:solidFill>
                  <a:srgbClr val="003D54"/>
                </a:solidFill>
                <a:ea typeface="ＭＳ Ｐゴシック" panose="020B0600070205080204" pitchFamily="34" charset="-128"/>
              </a:rPr>
              <a:t> Inc. </a:t>
            </a:r>
          </a:p>
          <a:p>
            <a:endParaRPr lang="en-US" altLang="en-US" dirty="0">
              <a:solidFill>
                <a:srgbClr val="003D54"/>
              </a:solidFill>
              <a:ea typeface="ＭＳ Ｐゴシック" panose="020B0600070205080204" pitchFamily="34" charset="-128"/>
            </a:endParaRPr>
          </a:p>
          <a:p>
            <a:r>
              <a:rPr lang="en-US" altLang="en-US" dirty="0">
                <a:solidFill>
                  <a:srgbClr val="003D54"/>
                </a:solidFill>
                <a:ea typeface="ＭＳ Ｐゴシック" panose="020B0600070205080204" pitchFamily="34" charset="-128"/>
              </a:rPr>
              <a:t>I have no personal conflicts of interest to disclose relevant to this work.</a:t>
            </a:r>
          </a:p>
          <a:p>
            <a:endParaRPr lang="en-US" altLang="en-US" dirty="0">
              <a:solidFill>
                <a:srgbClr val="003D54"/>
              </a:solidFill>
              <a:ea typeface="ＭＳ Ｐゴシック" panose="020B0600070205080204" pitchFamily="34" charset="-128"/>
            </a:endParaRPr>
          </a:p>
          <a:p>
            <a:endParaRPr lang="en-US" dirty="0">
              <a:solidFill>
                <a:srgbClr val="003D54"/>
              </a:solidFill>
            </a:endParaRPr>
          </a:p>
        </p:txBody>
      </p:sp>
      <p:sp>
        <p:nvSpPr>
          <p:cNvPr id="8" name="Date Placeholder 1">
            <a:extLst>
              <a:ext uri="{FF2B5EF4-FFF2-40B4-BE49-F238E27FC236}">
                <a16:creationId xmlns:a16="http://schemas.microsoft.com/office/drawing/2014/main" id="{8B5612DB-E88F-AF42-B42C-A7C3EE7614C4}"/>
              </a:ext>
            </a:extLst>
          </p:cNvPr>
          <p:cNvSpPr>
            <a:spLocks noGrp="1"/>
          </p:cNvSpPr>
          <p:nvPr>
            <p:ph type="dt" sz="half" idx="2"/>
          </p:nvPr>
        </p:nvSpPr>
        <p:spPr>
          <a:xfrm>
            <a:off x="563897" y="6428539"/>
            <a:ext cx="2308092" cy="365125"/>
          </a:xfrm>
        </p:spPr>
        <p:txBody>
          <a:bodyPr/>
          <a:lstStyle/>
          <a:p>
            <a:fld id="{AFB99C33-8D3F-B843-A92A-A32EFC591CEC}" type="datetime3">
              <a:rPr lang="en-US" smtClean="0"/>
              <a:t>22 August 2022</a:t>
            </a:fld>
            <a:endParaRPr lang="en-US" dirty="0"/>
          </a:p>
        </p:txBody>
      </p:sp>
      <p:sp>
        <p:nvSpPr>
          <p:cNvPr id="7" name="Rectangle 6">
            <a:extLst>
              <a:ext uri="{FF2B5EF4-FFF2-40B4-BE49-F238E27FC236}">
                <a16:creationId xmlns:a16="http://schemas.microsoft.com/office/drawing/2014/main" id="{9816D34C-E957-1A4E-AA78-6AC5012F4CF5}"/>
              </a:ext>
            </a:extLst>
          </p:cNvPr>
          <p:cNvSpPr/>
          <p:nvPr/>
        </p:nvSpPr>
        <p:spPr>
          <a:xfrm>
            <a:off x="4395598" y="5827938"/>
            <a:ext cx="2962478" cy="369332"/>
          </a:xfrm>
          <a:prstGeom prst="rect">
            <a:avLst/>
          </a:prstGeom>
        </p:spPr>
        <p:txBody>
          <a:bodyPr wrap="none">
            <a:spAutoFit/>
          </a:bodyPr>
          <a:lstStyle/>
          <a:p>
            <a:r>
              <a:rPr lang="en-US" altLang="en-US" dirty="0">
                <a:solidFill>
                  <a:srgbClr val="003D54"/>
                </a:solidFill>
                <a:ea typeface="ＭＳ Ｐゴシック" panose="020B0600070205080204" pitchFamily="34" charset="-128"/>
              </a:rPr>
              <a:t>And thank you for inviting me</a:t>
            </a:r>
            <a:endParaRPr lang="en-US" dirty="0"/>
          </a:p>
        </p:txBody>
      </p:sp>
      <p:pic>
        <p:nvPicPr>
          <p:cNvPr id="6" name="Picture 5">
            <a:extLst>
              <a:ext uri="{FF2B5EF4-FFF2-40B4-BE49-F238E27FC236}">
                <a16:creationId xmlns:a16="http://schemas.microsoft.com/office/drawing/2014/main" id="{DA7B3B79-914B-829F-EC06-92E2FA277C91}"/>
              </a:ext>
            </a:extLst>
          </p:cNvPr>
          <p:cNvPicPr>
            <a:picLocks noChangeAspect="1"/>
          </p:cNvPicPr>
          <p:nvPr/>
        </p:nvPicPr>
        <p:blipFill>
          <a:blip r:embed="rId4"/>
          <a:stretch>
            <a:fillRect/>
          </a:stretch>
        </p:blipFill>
        <p:spPr>
          <a:xfrm>
            <a:off x="4854487" y="4283721"/>
            <a:ext cx="2044700" cy="1422400"/>
          </a:xfrm>
          <a:prstGeom prst="rect">
            <a:avLst/>
          </a:prstGeom>
        </p:spPr>
      </p:pic>
    </p:spTree>
    <p:extLst>
      <p:ext uri="{BB962C8B-B14F-4D97-AF65-F5344CB8AC3E}">
        <p14:creationId xmlns:p14="http://schemas.microsoft.com/office/powerpoint/2010/main" val="41457978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Content Placeholder 2"/>
          <p:cNvSpPr>
            <a:spLocks noGrp="1"/>
          </p:cNvSpPr>
          <p:nvPr>
            <p:ph idx="1"/>
          </p:nvPr>
        </p:nvSpPr>
        <p:spPr>
          <a:xfrm>
            <a:off x="3666354" y="5199756"/>
            <a:ext cx="5229159" cy="1052641"/>
          </a:xfrm>
          <a:solidFill>
            <a:schemeClr val="accent1">
              <a:lumMod val="20000"/>
              <a:lumOff val="80000"/>
            </a:schemeClr>
          </a:solidFill>
          <a:ln>
            <a:solidFill>
              <a:schemeClr val="accent1">
                <a:lumMod val="75000"/>
              </a:schemeClr>
            </a:solidFill>
          </a:ln>
        </p:spPr>
        <p:txBody>
          <a:bodyPr>
            <a:normAutofit fontScale="85000" lnSpcReduction="10000"/>
          </a:bodyPr>
          <a:lstStyle/>
          <a:p>
            <a:pPr marL="0" indent="0" algn="ctr">
              <a:lnSpc>
                <a:spcPct val="120000"/>
              </a:lnSpc>
              <a:buNone/>
            </a:pPr>
            <a:r>
              <a:rPr lang="en-GB" sz="2000" dirty="0">
                <a:solidFill>
                  <a:schemeClr val="tx1"/>
                </a:solidFill>
              </a:rPr>
              <a:t>Real world data </a:t>
            </a:r>
          </a:p>
          <a:p>
            <a:pPr marL="0" indent="0" algn="ctr">
              <a:lnSpc>
                <a:spcPct val="120000"/>
              </a:lnSpc>
              <a:buNone/>
            </a:pPr>
            <a:r>
              <a:rPr lang="en-GB" sz="2000" dirty="0">
                <a:solidFill>
                  <a:schemeClr val="tx1"/>
                </a:solidFill>
              </a:rPr>
              <a:t>Data collected outside the constraints of conventional randomised clinical trials. </a:t>
            </a:r>
          </a:p>
        </p:txBody>
      </p:sp>
      <p:sp>
        <p:nvSpPr>
          <p:cNvPr id="4" name="Slide Number Placeholder 3"/>
          <p:cNvSpPr>
            <a:spLocks noGrp="1"/>
          </p:cNvSpPr>
          <p:nvPr>
            <p:ph type="sldNum" sz="quarter" idx="12"/>
          </p:nvPr>
        </p:nvSpPr>
        <p:spPr>
          <a:xfrm>
            <a:off x="6391275" y="6358372"/>
            <a:ext cx="2057400" cy="365125"/>
          </a:xfrm>
          <a:prstGeom prst="rect">
            <a:avLst/>
          </a:prstGeom>
        </p:spPr>
        <p:txBody>
          <a:bodyPr vert="horz" lIns="91440" tIns="45720" rIns="91440" bIns="45720" rtlCol="0" anchor="ctr"/>
          <a:lstStyle>
            <a:defPPr>
              <a:defRPr lang="en-US"/>
            </a:defPPr>
            <a:lvl1pPr algn="r" defTabSz="457200" rtl="0" eaLnBrk="0" fontAlgn="base" hangingPunct="0">
              <a:spcBef>
                <a:spcPct val="0"/>
              </a:spcBef>
              <a:spcAft>
                <a:spcPct val="0"/>
              </a:spcAft>
              <a:defRPr sz="900" kern="1200">
                <a:solidFill>
                  <a:schemeClr val="tx1">
                    <a:tint val="75000"/>
                  </a:schemeClr>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a:defRPr/>
            </a:pPr>
            <a:fld id="{2D958D8F-7E2D-409C-B080-41BEC1627A27}" type="slidenum">
              <a:rPr lang="en-US" altLang="en-US" sz="1000" smtClean="0"/>
              <a:pPr>
                <a:defRPr/>
              </a:pPr>
              <a:t>20</a:t>
            </a:fld>
            <a:endParaRPr lang="en-GB" altLang="en-US" sz="1000">
              <a:solidFill>
                <a:srgbClr val="000000"/>
              </a:solidFill>
            </a:endParaRPr>
          </a:p>
        </p:txBody>
      </p:sp>
      <p:pic>
        <p:nvPicPr>
          <p:cNvPr id="6" name="Picture 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8897" y="2232823"/>
            <a:ext cx="5493788" cy="2654707"/>
          </a:xfrm>
          <a:prstGeom prst="rect">
            <a:avLst/>
          </a:prstGeom>
          <a:noFill/>
          <a:ln>
            <a:noFill/>
          </a:ln>
          <a:effectLst>
            <a:outerShdw blurRad="50800" dist="38100" dir="5400000" algn="t" rotWithShape="0">
              <a:schemeClr val="bg1">
                <a:lumMod val="50000"/>
                <a:alpha val="4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4836593" y="3977402"/>
            <a:ext cx="2734068" cy="584775"/>
          </a:xfrm>
          <a:prstGeom prst="rect">
            <a:avLst/>
          </a:prstGeom>
          <a:noFill/>
          <a:effectLst>
            <a:outerShdw blurRad="50800" dist="38100" dir="5400000" algn="t" rotWithShape="0">
              <a:schemeClr val="bg1">
                <a:lumMod val="50000"/>
                <a:alpha val="40000"/>
              </a:schemeClr>
            </a:outerShdw>
          </a:effectLst>
        </p:spPr>
        <p:txBody>
          <a:bodyPr wrap="square" rtlCol="0">
            <a:spAutoFit/>
          </a:bodyPr>
          <a:lstStyle/>
          <a:p>
            <a:pPr algn="ctr"/>
            <a:r>
              <a:rPr lang="en-GB" sz="3200" b="1" i="1" dirty="0" err="1">
                <a:solidFill>
                  <a:schemeClr val="tx1">
                    <a:lumMod val="85000"/>
                    <a:lumOff val="15000"/>
                  </a:schemeClr>
                </a:solidFill>
              </a:rPr>
              <a:t>Datasources</a:t>
            </a:r>
            <a:endParaRPr lang="en-GB" sz="2400" b="1" i="1" dirty="0">
              <a:solidFill>
                <a:schemeClr val="tx1">
                  <a:lumMod val="85000"/>
                  <a:lumOff val="15000"/>
                </a:schemeClr>
              </a:solidFill>
            </a:endParaRPr>
          </a:p>
        </p:txBody>
      </p:sp>
      <p:sp>
        <p:nvSpPr>
          <p:cNvPr id="17" name="TextBox 16"/>
          <p:cNvSpPr txBox="1"/>
          <p:nvPr/>
        </p:nvSpPr>
        <p:spPr>
          <a:xfrm>
            <a:off x="9178824" y="3784948"/>
            <a:ext cx="2888010" cy="369332"/>
          </a:xfrm>
          <a:prstGeom prst="rect">
            <a:avLst/>
          </a:prstGeom>
          <a:noFill/>
        </p:spPr>
        <p:txBody>
          <a:bodyPr wrap="square" rtlCol="0">
            <a:spAutoFit/>
          </a:bodyPr>
          <a:lstStyle/>
          <a:p>
            <a:pPr marL="0" lvl="1"/>
            <a:r>
              <a:rPr lang="en-GB" b="1" dirty="0"/>
              <a:t>PROs, mobile device data</a:t>
            </a:r>
            <a:endParaRPr lang="en-GB" dirty="0"/>
          </a:p>
        </p:txBody>
      </p:sp>
      <p:grpSp>
        <p:nvGrpSpPr>
          <p:cNvPr id="18" name="Group 17"/>
          <p:cNvGrpSpPr/>
          <p:nvPr/>
        </p:nvGrpSpPr>
        <p:grpSpPr>
          <a:xfrm>
            <a:off x="8297392" y="3737868"/>
            <a:ext cx="580184" cy="474146"/>
            <a:chOff x="6553220" y="5500190"/>
            <a:chExt cx="667651" cy="543547"/>
          </a:xfrm>
          <a:effectLst>
            <a:outerShdw blurRad="50800" dist="38100" dir="5400000" algn="t" rotWithShape="0">
              <a:schemeClr val="bg1">
                <a:lumMod val="50000"/>
                <a:alpha val="40000"/>
              </a:schemeClr>
            </a:outerShdw>
          </a:effectLst>
        </p:grpSpPr>
        <p:pic>
          <p:nvPicPr>
            <p:cNvPr id="19"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20" y="5500190"/>
              <a:ext cx="323036" cy="543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60034" y="5694283"/>
              <a:ext cx="160837" cy="155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59" name="Group 58"/>
          <p:cNvGrpSpPr/>
          <p:nvPr/>
        </p:nvGrpSpPr>
        <p:grpSpPr>
          <a:xfrm>
            <a:off x="1652887" y="2293821"/>
            <a:ext cx="4025508" cy="675840"/>
            <a:chOff x="-143094" y="1614185"/>
            <a:chExt cx="4025508" cy="675840"/>
          </a:xfrm>
        </p:grpSpPr>
        <p:sp>
          <p:nvSpPr>
            <p:cNvPr id="13" name="TextBox 12"/>
            <p:cNvSpPr txBox="1"/>
            <p:nvPr/>
          </p:nvSpPr>
          <p:spPr>
            <a:xfrm>
              <a:off x="-143094" y="1614185"/>
              <a:ext cx="3463895" cy="369332"/>
            </a:xfrm>
            <a:prstGeom prst="rect">
              <a:avLst/>
            </a:prstGeom>
            <a:noFill/>
          </p:spPr>
          <p:txBody>
            <a:bodyPr wrap="square" rtlCol="0">
              <a:spAutoFit/>
            </a:bodyPr>
            <a:lstStyle/>
            <a:p>
              <a:pPr algn="l">
                <a:lnSpc>
                  <a:spcPct val="100000"/>
                </a:lnSpc>
              </a:pPr>
              <a:r>
                <a:rPr lang="en-GB" b="1" dirty="0"/>
                <a:t>Patient and caregiver surveys</a:t>
              </a:r>
            </a:p>
          </p:txBody>
        </p:sp>
        <p:grpSp>
          <p:nvGrpSpPr>
            <p:cNvPr id="58" name="Group 57"/>
            <p:cNvGrpSpPr/>
            <p:nvPr/>
          </p:nvGrpSpPr>
          <p:grpSpPr>
            <a:xfrm>
              <a:off x="2825600" y="1800514"/>
              <a:ext cx="1056814" cy="489511"/>
              <a:chOff x="2825600" y="1800514"/>
              <a:chExt cx="1056814" cy="489511"/>
            </a:xfrm>
          </p:grpSpPr>
          <p:cxnSp>
            <p:nvCxnSpPr>
              <p:cNvPr id="8" name="Straight Connector 7"/>
              <p:cNvCxnSpPr/>
              <p:nvPr/>
            </p:nvCxnSpPr>
            <p:spPr bwMode="auto">
              <a:xfrm flipV="1">
                <a:off x="2825600" y="1865636"/>
                <a:ext cx="291654" cy="550"/>
              </a:xfrm>
              <a:prstGeom prst="line">
                <a:avLst/>
              </a:prstGeom>
              <a:solidFill>
                <a:schemeClr val="accent1"/>
              </a:solidFill>
              <a:ln w="15875" cap="flat" cmpd="sng" algn="ctr">
                <a:solidFill>
                  <a:srgbClr val="7BBBB2"/>
                </a:solidFill>
                <a:prstDash val="solid"/>
                <a:round/>
                <a:headEnd type="none" w="med" len="med"/>
                <a:tailEnd type="none" w="lg" len="med"/>
              </a:ln>
              <a:effectLst>
                <a:outerShdw blurRad="50800" dist="38100" dir="5400000" algn="t" rotWithShape="0">
                  <a:schemeClr val="bg1">
                    <a:lumMod val="50000"/>
                    <a:alpha val="40000"/>
                  </a:schemeClr>
                </a:outerShdw>
              </a:effectLst>
            </p:spPr>
          </p:cxnSp>
          <p:pic>
            <p:nvPicPr>
              <p:cNvPr id="2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4751" y="1800514"/>
                <a:ext cx="537663" cy="489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79684" y="1800514"/>
                <a:ext cx="135457" cy="131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
        <p:nvSpPr>
          <p:cNvPr id="37" name="Right Arrow 36"/>
          <p:cNvSpPr/>
          <p:nvPr/>
        </p:nvSpPr>
        <p:spPr bwMode="auto">
          <a:xfrm rot="17359989">
            <a:off x="3524146" y="3714567"/>
            <a:ext cx="323905" cy="545286"/>
          </a:xfrm>
          <a:prstGeom prst="rightArrow">
            <a:avLst/>
          </a:prstGeom>
          <a:solidFill>
            <a:srgbClr val="E98300"/>
          </a:solidFill>
          <a:ln w="9525" cap="flat" cmpd="sng" algn="ctr">
            <a:noFill/>
            <a:prstDash val="solid"/>
            <a:round/>
            <a:headEnd type="none" w="med" len="med"/>
            <a:tailEnd type="triangle" w="lg" len="med"/>
          </a:ln>
          <a:effectLst/>
        </p:spPr>
        <p:txBody>
          <a:bodyPr vert="horz" wrap="square" lIns="72000" tIns="72000" rIns="72000" bIns="72000" numCol="1" rtlCol="0" anchor="ctr" anchorCtr="0" compatLnSpc="1">
            <a:prstTxWarp prst="textNoShape">
              <a:avLst/>
            </a:prstTxWarp>
            <a:spAutoFit/>
          </a:bodyPr>
          <a:lstStyle/>
          <a:p>
            <a:pPr algn="ctr">
              <a:lnSpc>
                <a:spcPct val="120000"/>
              </a:lnSpc>
            </a:pPr>
            <a:endParaRPr lang="en-GB">
              <a:solidFill>
                <a:srgbClr val="000000"/>
              </a:solidFill>
              <a:latin typeface="Verdana" pitchFamily="34" charset="0"/>
              <a:cs typeface="Arial" charset="0"/>
            </a:endParaRPr>
          </a:p>
        </p:txBody>
      </p:sp>
      <p:grpSp>
        <p:nvGrpSpPr>
          <p:cNvPr id="49" name="Group 48"/>
          <p:cNvGrpSpPr/>
          <p:nvPr/>
        </p:nvGrpSpPr>
        <p:grpSpPr>
          <a:xfrm>
            <a:off x="675707" y="4200947"/>
            <a:ext cx="3601991" cy="726791"/>
            <a:chOff x="-591184" y="3443733"/>
            <a:chExt cx="3601991" cy="726791"/>
          </a:xfrm>
        </p:grpSpPr>
        <p:sp>
          <p:nvSpPr>
            <p:cNvPr id="11" name="TextBox 10"/>
            <p:cNvSpPr txBox="1"/>
            <p:nvPr/>
          </p:nvSpPr>
          <p:spPr>
            <a:xfrm>
              <a:off x="-591184" y="3524193"/>
              <a:ext cx="3213235" cy="646331"/>
            </a:xfrm>
            <a:prstGeom prst="rect">
              <a:avLst/>
            </a:prstGeom>
            <a:noFill/>
          </p:spPr>
          <p:txBody>
            <a:bodyPr wrap="square" rtlCol="0">
              <a:spAutoFit/>
            </a:bodyPr>
            <a:lstStyle/>
            <a:p>
              <a:pPr marL="268288" lvl="1"/>
              <a:r>
                <a:rPr lang="en-GB" b="1" dirty="0"/>
                <a:t>Prescription databases</a:t>
              </a:r>
            </a:p>
            <a:p>
              <a:pPr marL="268288" lvl="1"/>
              <a:r>
                <a:rPr lang="en-GB" dirty="0"/>
                <a:t>Drug utilisation data sources</a:t>
              </a:r>
            </a:p>
          </p:txBody>
        </p:sp>
        <p:grpSp>
          <p:nvGrpSpPr>
            <p:cNvPr id="30" name="Group 29"/>
            <p:cNvGrpSpPr/>
            <p:nvPr/>
          </p:nvGrpSpPr>
          <p:grpSpPr>
            <a:xfrm>
              <a:off x="2185034" y="3443733"/>
              <a:ext cx="825773" cy="513656"/>
              <a:chOff x="2016544" y="4928339"/>
              <a:chExt cx="950265" cy="588842"/>
            </a:xfrm>
            <a:effectLst>
              <a:outerShdw blurRad="50800" dist="38100" dir="5400000" algn="t" rotWithShape="0">
                <a:schemeClr val="bg1">
                  <a:lumMod val="50000"/>
                  <a:alpha val="40000"/>
                </a:schemeClr>
              </a:outerShdw>
            </a:effectLst>
          </p:grpSpPr>
          <p:pic>
            <p:nvPicPr>
              <p:cNvPr id="31"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20737" y="4928339"/>
                <a:ext cx="646072" cy="588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1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16544" y="5145080"/>
                <a:ext cx="155877" cy="155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grpSp>
        <p:nvGrpSpPr>
          <p:cNvPr id="64" name="Group 63"/>
          <p:cNvGrpSpPr/>
          <p:nvPr/>
        </p:nvGrpSpPr>
        <p:grpSpPr>
          <a:xfrm>
            <a:off x="7615708" y="2894507"/>
            <a:ext cx="4555576" cy="923330"/>
            <a:chOff x="6192214" y="2479986"/>
            <a:chExt cx="4181744" cy="923330"/>
          </a:xfrm>
        </p:grpSpPr>
        <p:cxnSp>
          <p:nvCxnSpPr>
            <p:cNvPr id="7" name="Straight Connector 6"/>
            <p:cNvCxnSpPr/>
            <p:nvPr/>
          </p:nvCxnSpPr>
          <p:spPr bwMode="auto">
            <a:xfrm>
              <a:off x="6890945" y="2769721"/>
              <a:ext cx="315693" cy="1"/>
            </a:xfrm>
            <a:prstGeom prst="line">
              <a:avLst/>
            </a:prstGeom>
            <a:solidFill>
              <a:schemeClr val="accent1"/>
            </a:solidFill>
            <a:ln w="15875" cap="flat" cmpd="sng" algn="ctr">
              <a:solidFill>
                <a:srgbClr val="7BBBB2"/>
              </a:solidFill>
              <a:prstDash val="solid"/>
              <a:round/>
              <a:headEnd type="none" w="med" len="med"/>
              <a:tailEnd type="none" w="lg" len="med"/>
            </a:ln>
            <a:effectLst>
              <a:outerShdw blurRad="50800" dist="38100" dir="5400000" algn="t" rotWithShape="0">
                <a:schemeClr val="bg1">
                  <a:lumMod val="50000"/>
                  <a:alpha val="40000"/>
                </a:schemeClr>
              </a:outerShdw>
            </a:effectLst>
          </p:spPr>
        </p:cxnSp>
        <p:sp>
          <p:nvSpPr>
            <p:cNvPr id="16" name="TextBox 15"/>
            <p:cNvSpPr txBox="1"/>
            <p:nvPr/>
          </p:nvSpPr>
          <p:spPr>
            <a:xfrm>
              <a:off x="7075476" y="2479986"/>
              <a:ext cx="3298482" cy="923330"/>
            </a:xfrm>
            <a:prstGeom prst="rect">
              <a:avLst/>
            </a:prstGeom>
            <a:noFill/>
          </p:spPr>
          <p:txBody>
            <a:bodyPr wrap="square" rtlCol="0">
              <a:spAutoFit/>
            </a:bodyPr>
            <a:lstStyle/>
            <a:p>
              <a:pPr marL="0" lvl="1"/>
              <a:r>
                <a:rPr lang="en-GB" b="1" dirty="0"/>
                <a:t>Spontaneous AE, SAE Reporting</a:t>
              </a:r>
            </a:p>
            <a:p>
              <a:pPr marL="0" lvl="1"/>
              <a:r>
                <a:rPr lang="en-GB" b="1" dirty="0"/>
                <a:t>Sentinel and other data sources</a:t>
              </a:r>
            </a:p>
            <a:p>
              <a:pPr marL="0" lvl="1"/>
              <a:endParaRPr lang="en-GB" b="1" dirty="0"/>
            </a:p>
          </p:txBody>
        </p:sp>
        <p:grpSp>
          <p:nvGrpSpPr>
            <p:cNvPr id="21" name="Group 20"/>
            <p:cNvGrpSpPr/>
            <p:nvPr/>
          </p:nvGrpSpPr>
          <p:grpSpPr>
            <a:xfrm>
              <a:off x="6192214" y="2548015"/>
              <a:ext cx="765511" cy="443413"/>
              <a:chOff x="6228184" y="4747606"/>
              <a:chExt cx="880917" cy="508316"/>
            </a:xfrm>
            <a:effectLst>
              <a:outerShdw blurRad="50800" dist="38100" dir="5400000" algn="t" rotWithShape="0">
                <a:schemeClr val="bg1">
                  <a:lumMod val="50000"/>
                  <a:alpha val="40000"/>
                </a:schemeClr>
              </a:outerShdw>
            </a:effectLst>
          </p:grpSpPr>
          <p:pic>
            <p:nvPicPr>
              <p:cNvPr id="22"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28184" y="4747606"/>
                <a:ext cx="582246" cy="508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948264" y="4924084"/>
                <a:ext cx="160837" cy="155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grpSp>
        <p:nvGrpSpPr>
          <p:cNvPr id="60" name="Group 59"/>
          <p:cNvGrpSpPr/>
          <p:nvPr/>
        </p:nvGrpSpPr>
        <p:grpSpPr>
          <a:xfrm>
            <a:off x="747283" y="2895859"/>
            <a:ext cx="3987279" cy="923330"/>
            <a:chOff x="-951207" y="2407515"/>
            <a:chExt cx="3987279" cy="923330"/>
          </a:xfrm>
        </p:grpSpPr>
        <p:sp>
          <p:nvSpPr>
            <p:cNvPr id="12" name="TextBox 11"/>
            <p:cNvSpPr txBox="1"/>
            <p:nvPr/>
          </p:nvSpPr>
          <p:spPr>
            <a:xfrm>
              <a:off x="-951207" y="2407515"/>
              <a:ext cx="3294775" cy="923330"/>
            </a:xfrm>
            <a:prstGeom prst="rect">
              <a:avLst/>
            </a:prstGeom>
            <a:noFill/>
          </p:spPr>
          <p:txBody>
            <a:bodyPr wrap="square" rtlCol="0">
              <a:spAutoFit/>
            </a:bodyPr>
            <a:lstStyle/>
            <a:p>
              <a:pPr marL="268288" lvl="1"/>
              <a:r>
                <a:rPr lang="en-GB" b="1" dirty="0"/>
                <a:t>Patient Disease Registries</a:t>
              </a:r>
            </a:p>
            <a:p>
              <a:pPr marL="268288" lvl="1"/>
              <a:r>
                <a:rPr lang="en-GB" b="1" dirty="0"/>
                <a:t>Patient Cohort Registries</a:t>
              </a:r>
            </a:p>
            <a:p>
              <a:pPr marL="268288" lvl="1"/>
              <a:r>
                <a:rPr lang="en-GB" b="1" dirty="0"/>
                <a:t>Product Registries </a:t>
              </a:r>
            </a:p>
          </p:txBody>
        </p:sp>
        <p:grpSp>
          <p:nvGrpSpPr>
            <p:cNvPr id="56" name="Group 55"/>
            <p:cNvGrpSpPr/>
            <p:nvPr/>
          </p:nvGrpSpPr>
          <p:grpSpPr>
            <a:xfrm>
              <a:off x="2114621" y="2546151"/>
              <a:ext cx="921451" cy="537834"/>
              <a:chOff x="2114621" y="2546151"/>
              <a:chExt cx="921451" cy="537834"/>
            </a:xfrm>
          </p:grpSpPr>
          <p:cxnSp>
            <p:nvCxnSpPr>
              <p:cNvPr id="33" name="Straight Connector 32"/>
              <p:cNvCxnSpPr/>
              <p:nvPr/>
            </p:nvCxnSpPr>
            <p:spPr bwMode="auto">
              <a:xfrm>
                <a:off x="2114621" y="2801207"/>
                <a:ext cx="259440" cy="0"/>
              </a:xfrm>
              <a:prstGeom prst="line">
                <a:avLst/>
              </a:prstGeom>
              <a:solidFill>
                <a:schemeClr val="accent1"/>
              </a:solidFill>
              <a:ln w="15875" cap="flat" cmpd="sng" algn="ctr">
                <a:solidFill>
                  <a:srgbClr val="7BBBB2"/>
                </a:solidFill>
                <a:prstDash val="solid"/>
                <a:round/>
                <a:headEnd type="none" w="med" len="med"/>
                <a:tailEnd type="none" w="lg" len="med"/>
              </a:ln>
              <a:effectLst>
                <a:outerShdw blurRad="50800" dist="38100" dir="5400000" algn="t" rotWithShape="0">
                  <a:schemeClr val="bg1">
                    <a:lumMod val="50000"/>
                    <a:alpha val="40000"/>
                  </a:schemeClr>
                </a:outerShdw>
              </a:effectLst>
            </p:spPr>
          </p:cxnSp>
          <p:grpSp>
            <p:nvGrpSpPr>
              <p:cNvPr id="34" name="Group 33"/>
              <p:cNvGrpSpPr/>
              <p:nvPr/>
            </p:nvGrpSpPr>
            <p:grpSpPr>
              <a:xfrm>
                <a:off x="2310540" y="2546151"/>
                <a:ext cx="725532" cy="537834"/>
                <a:chOff x="1811351" y="4710061"/>
                <a:chExt cx="822469" cy="607371"/>
              </a:xfrm>
              <a:effectLst>
                <a:outerShdw blurRad="50800" dist="38100" dir="5400000" algn="t" rotWithShape="0">
                  <a:schemeClr val="bg1">
                    <a:lumMod val="50000"/>
                    <a:alpha val="40000"/>
                  </a:schemeClr>
                </a:outerShdw>
              </a:effectLst>
            </p:grpSpPr>
            <p:pic>
              <p:nvPicPr>
                <p:cNvPr id="35" name="Picture 2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15916" y="4710061"/>
                  <a:ext cx="517904" cy="607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26"/>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811351" y="4938583"/>
                  <a:ext cx="145690" cy="150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grpSp>
      <p:grpSp>
        <p:nvGrpSpPr>
          <p:cNvPr id="63" name="Group 62"/>
          <p:cNvGrpSpPr/>
          <p:nvPr/>
        </p:nvGrpSpPr>
        <p:grpSpPr>
          <a:xfrm>
            <a:off x="4117789" y="1346125"/>
            <a:ext cx="4381625" cy="1346088"/>
            <a:chOff x="2572293" y="588314"/>
            <a:chExt cx="4381625" cy="1346088"/>
          </a:xfrm>
        </p:grpSpPr>
        <p:cxnSp>
          <p:nvCxnSpPr>
            <p:cNvPr id="9" name="Straight Connector 8"/>
            <p:cNvCxnSpPr/>
            <p:nvPr/>
          </p:nvCxnSpPr>
          <p:spPr bwMode="auto">
            <a:xfrm flipV="1">
              <a:off x="4667710" y="1225469"/>
              <a:ext cx="0" cy="182528"/>
            </a:xfrm>
            <a:prstGeom prst="line">
              <a:avLst/>
            </a:prstGeom>
            <a:solidFill>
              <a:schemeClr val="accent1"/>
            </a:solidFill>
            <a:ln w="15875" cap="flat" cmpd="sng" algn="ctr">
              <a:solidFill>
                <a:srgbClr val="7BBBB2"/>
              </a:solidFill>
              <a:prstDash val="solid"/>
              <a:round/>
              <a:headEnd type="none" w="med" len="med"/>
              <a:tailEnd type="none" w="lg" len="med"/>
            </a:ln>
            <a:effectLst>
              <a:outerShdw blurRad="50800" dist="38100" dir="5400000" algn="t" rotWithShape="0">
                <a:schemeClr val="bg1">
                  <a:lumMod val="50000"/>
                  <a:alpha val="40000"/>
                </a:schemeClr>
              </a:outerShdw>
            </a:effectLst>
          </p:spPr>
        </p:cxnSp>
        <p:grpSp>
          <p:nvGrpSpPr>
            <p:cNvPr id="61" name="Group 60"/>
            <p:cNvGrpSpPr/>
            <p:nvPr/>
          </p:nvGrpSpPr>
          <p:grpSpPr>
            <a:xfrm>
              <a:off x="2572293" y="588314"/>
              <a:ext cx="4381625" cy="1346088"/>
              <a:chOff x="2572293" y="588314"/>
              <a:chExt cx="4381625" cy="1346088"/>
            </a:xfrm>
          </p:grpSpPr>
          <p:grpSp>
            <p:nvGrpSpPr>
              <p:cNvPr id="24" name="Group 23"/>
              <p:cNvGrpSpPr/>
              <p:nvPr/>
            </p:nvGrpSpPr>
            <p:grpSpPr>
              <a:xfrm>
                <a:off x="4350773" y="1407058"/>
                <a:ext cx="633874" cy="527344"/>
                <a:chOff x="4648209" y="3231408"/>
                <a:chExt cx="729435" cy="604536"/>
              </a:xfrm>
              <a:effectLst>
                <a:outerShdw blurRad="50800" dist="38100" dir="5400000" algn="t" rotWithShape="0">
                  <a:schemeClr val="bg1">
                    <a:lumMod val="50000"/>
                    <a:alpha val="40000"/>
                  </a:schemeClr>
                </a:outerShdw>
              </a:effectLst>
            </p:grpSpPr>
            <p:pic>
              <p:nvPicPr>
                <p:cNvPr id="25" name="Picture 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648209" y="3416961"/>
                  <a:ext cx="729435" cy="418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1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34988" y="3231408"/>
                  <a:ext cx="155877" cy="155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4" name="TextBox 13"/>
              <p:cNvSpPr txBox="1"/>
              <p:nvPr/>
            </p:nvSpPr>
            <p:spPr>
              <a:xfrm>
                <a:off x="2572293" y="588314"/>
                <a:ext cx="4381625" cy="646331"/>
              </a:xfrm>
              <a:prstGeom prst="rect">
                <a:avLst/>
              </a:prstGeom>
              <a:noFill/>
            </p:spPr>
            <p:txBody>
              <a:bodyPr wrap="square" rtlCol="0">
                <a:spAutoFit/>
              </a:bodyPr>
              <a:lstStyle/>
              <a:p>
                <a:pPr>
                  <a:lnSpc>
                    <a:spcPct val="100000"/>
                  </a:lnSpc>
                </a:pPr>
                <a:r>
                  <a:rPr lang="en-GB" b="1" dirty="0"/>
                  <a:t>Electronic health records</a:t>
                </a:r>
              </a:p>
              <a:p>
                <a:pPr marL="0" lvl="1"/>
                <a:r>
                  <a:rPr lang="en-GB" dirty="0"/>
                  <a:t>Primary care data, hospital records </a:t>
                </a:r>
              </a:p>
            </p:txBody>
          </p:sp>
        </p:grpSp>
      </p:grpSp>
      <p:grpSp>
        <p:nvGrpSpPr>
          <p:cNvPr id="65" name="Group 64"/>
          <p:cNvGrpSpPr/>
          <p:nvPr/>
        </p:nvGrpSpPr>
        <p:grpSpPr>
          <a:xfrm>
            <a:off x="6881176" y="2292202"/>
            <a:ext cx="2748682" cy="770895"/>
            <a:chOff x="5580112" y="1626943"/>
            <a:chExt cx="2748682" cy="770895"/>
          </a:xfrm>
        </p:grpSpPr>
        <p:sp>
          <p:nvSpPr>
            <p:cNvPr id="15" name="TextBox 14"/>
            <p:cNvSpPr txBox="1"/>
            <p:nvPr/>
          </p:nvSpPr>
          <p:spPr>
            <a:xfrm>
              <a:off x="6544697" y="1626943"/>
              <a:ext cx="1784097" cy="369332"/>
            </a:xfrm>
            <a:prstGeom prst="rect">
              <a:avLst/>
            </a:prstGeom>
            <a:noFill/>
          </p:spPr>
          <p:txBody>
            <a:bodyPr wrap="square" rtlCol="0">
              <a:spAutoFit/>
            </a:bodyPr>
            <a:lstStyle/>
            <a:p>
              <a:pPr marL="0" lvl="1"/>
              <a:r>
                <a:rPr lang="en-GB" b="1" dirty="0"/>
                <a:t>Claims data              </a:t>
              </a:r>
            </a:p>
          </p:txBody>
        </p:sp>
        <p:cxnSp>
          <p:nvCxnSpPr>
            <p:cNvPr id="38" name="Straight Connector 37"/>
            <p:cNvCxnSpPr/>
            <p:nvPr/>
          </p:nvCxnSpPr>
          <p:spPr bwMode="auto">
            <a:xfrm flipV="1">
              <a:off x="6227423" y="1858596"/>
              <a:ext cx="291654" cy="550"/>
            </a:xfrm>
            <a:prstGeom prst="line">
              <a:avLst/>
            </a:prstGeom>
            <a:solidFill>
              <a:schemeClr val="accent1"/>
            </a:solidFill>
            <a:ln w="15875" cap="flat" cmpd="sng" algn="ctr">
              <a:solidFill>
                <a:srgbClr val="7BBBB2"/>
              </a:solidFill>
              <a:prstDash val="solid"/>
              <a:round/>
              <a:headEnd type="none" w="med" len="med"/>
              <a:tailEnd type="none" w="lg" len="med"/>
            </a:ln>
            <a:effectLst>
              <a:outerShdw blurRad="50800" dist="38100" dir="5400000" algn="t" rotWithShape="0">
                <a:schemeClr val="bg1">
                  <a:lumMod val="50000"/>
                  <a:alpha val="40000"/>
                </a:schemeClr>
              </a:outerShdw>
            </a:effectLst>
          </p:spPr>
        </p:cxnSp>
        <p:grpSp>
          <p:nvGrpSpPr>
            <p:cNvPr id="39" name="Group 38"/>
            <p:cNvGrpSpPr/>
            <p:nvPr/>
          </p:nvGrpSpPr>
          <p:grpSpPr>
            <a:xfrm>
              <a:off x="5580112" y="1809101"/>
              <a:ext cx="702939" cy="588737"/>
              <a:chOff x="7012325" y="4097898"/>
              <a:chExt cx="808910" cy="674912"/>
            </a:xfrm>
            <a:effectLst>
              <a:outerShdw blurRad="50800" dist="38100" dir="5400000" algn="t" rotWithShape="0">
                <a:schemeClr val="bg1">
                  <a:lumMod val="50000"/>
                  <a:alpha val="40000"/>
                </a:schemeClr>
              </a:outerShdw>
            </a:effectLst>
          </p:grpSpPr>
          <p:pic>
            <p:nvPicPr>
              <p:cNvPr id="40" name="Picture 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012325" y="4103444"/>
                <a:ext cx="600481" cy="669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 name="Picture 1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665358" y="4097898"/>
                <a:ext cx="155877" cy="150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
        <p:nvSpPr>
          <p:cNvPr id="50" name="Rectangle 49"/>
          <p:cNvSpPr/>
          <p:nvPr/>
        </p:nvSpPr>
        <p:spPr>
          <a:xfrm>
            <a:off x="463356" y="93601"/>
            <a:ext cx="9354751" cy="954107"/>
          </a:xfrm>
          <a:prstGeom prst="rect">
            <a:avLst/>
          </a:prstGeom>
        </p:spPr>
        <p:txBody>
          <a:bodyPr wrap="square">
            <a:spAutoFit/>
          </a:bodyPr>
          <a:lstStyle/>
          <a:p>
            <a:r>
              <a:rPr lang="en-GB" sz="2800" dirty="0">
                <a:solidFill>
                  <a:schemeClr val="bg1"/>
                </a:solidFill>
              </a:rPr>
              <a:t>Need better picture than RCTs provide:</a:t>
            </a:r>
          </a:p>
          <a:p>
            <a:r>
              <a:rPr lang="en-GB" sz="2800" dirty="0">
                <a:solidFill>
                  <a:schemeClr val="bg1"/>
                </a:solidFill>
              </a:rPr>
              <a:t>Is RWD the answer?</a:t>
            </a:r>
          </a:p>
        </p:txBody>
      </p:sp>
      <p:cxnSp>
        <p:nvCxnSpPr>
          <p:cNvPr id="3" name="Straight Connector 2">
            <a:extLst>
              <a:ext uri="{FF2B5EF4-FFF2-40B4-BE49-F238E27FC236}">
                <a16:creationId xmlns:a16="http://schemas.microsoft.com/office/drawing/2014/main" id="{C3724E67-48D8-F525-A911-0D77E444BBE7}"/>
              </a:ext>
            </a:extLst>
          </p:cNvPr>
          <p:cNvCxnSpPr>
            <a:cxnSpLocks/>
            <a:stCxn id="20" idx="3"/>
            <a:endCxn id="17" idx="1"/>
          </p:cNvCxnSpPr>
          <p:nvPr/>
        </p:nvCxnSpPr>
        <p:spPr>
          <a:xfrm flipV="1">
            <a:off x="8877576" y="3969614"/>
            <a:ext cx="301248" cy="5327"/>
          </a:xfrm>
          <a:prstGeom prst="line">
            <a:avLst/>
          </a:prstGeom>
        </p:spPr>
        <p:style>
          <a:lnRef idx="1">
            <a:schemeClr val="accent1"/>
          </a:lnRef>
          <a:fillRef idx="0">
            <a:schemeClr val="accent1"/>
          </a:fillRef>
          <a:effectRef idx="0">
            <a:schemeClr val="accent1"/>
          </a:effectRef>
          <a:fontRef idx="minor">
            <a:schemeClr val="tx1"/>
          </a:fontRef>
        </p:style>
      </p:cxnSp>
      <p:pic>
        <p:nvPicPr>
          <p:cNvPr id="42" name="Graphic 41" descr="Cloud outline">
            <a:extLst>
              <a:ext uri="{FF2B5EF4-FFF2-40B4-BE49-F238E27FC236}">
                <a16:creationId xmlns:a16="http://schemas.microsoft.com/office/drawing/2014/main" id="{D9082409-2DAB-B3B5-13C1-24408110EFE2}"/>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435176" y="4452337"/>
            <a:ext cx="407956" cy="407956"/>
          </a:xfrm>
          <a:prstGeom prst="rect">
            <a:avLst/>
          </a:prstGeom>
        </p:spPr>
      </p:pic>
      <p:pic>
        <p:nvPicPr>
          <p:cNvPr id="44" name="Graphic 43" descr="Cloud outline">
            <a:extLst>
              <a:ext uri="{FF2B5EF4-FFF2-40B4-BE49-F238E27FC236}">
                <a16:creationId xmlns:a16="http://schemas.microsoft.com/office/drawing/2014/main" id="{2513162F-CB82-DE84-7F09-8D71F9DB6479}"/>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373952" y="4630707"/>
            <a:ext cx="407956" cy="407956"/>
          </a:xfrm>
          <a:prstGeom prst="rect">
            <a:avLst/>
          </a:prstGeom>
        </p:spPr>
      </p:pic>
      <p:pic>
        <p:nvPicPr>
          <p:cNvPr id="45" name="Graphic 44" descr="Cloud outline">
            <a:extLst>
              <a:ext uri="{FF2B5EF4-FFF2-40B4-BE49-F238E27FC236}">
                <a16:creationId xmlns:a16="http://schemas.microsoft.com/office/drawing/2014/main" id="{784559EB-7542-0678-CDC3-9D7933014D1B}"/>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231198" y="4543066"/>
            <a:ext cx="407956" cy="407956"/>
          </a:xfrm>
          <a:prstGeom prst="rect">
            <a:avLst/>
          </a:prstGeom>
        </p:spPr>
      </p:pic>
      <p:pic>
        <p:nvPicPr>
          <p:cNvPr id="43" name="Picture 11">
            <a:extLst>
              <a:ext uri="{FF2B5EF4-FFF2-40B4-BE49-F238E27FC236}">
                <a16:creationId xmlns:a16="http://schemas.microsoft.com/office/drawing/2014/main" id="{4ED29489-A00D-6F95-183E-8C5D73C2F645}"/>
              </a:ext>
            </a:extLst>
          </p:cNvPr>
          <p:cNvPicPr>
            <a:picLocks noChangeAspect="1" noChangeArrowheads="1"/>
          </p:cNvPicPr>
          <p:nvPr/>
        </p:nvPicPr>
        <p:blipFill>
          <a:blip r:embed="rId4">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5400000">
            <a:off x="8911641" y="4701376"/>
            <a:ext cx="139766" cy="13552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6" name="Straight Connector 45">
            <a:extLst>
              <a:ext uri="{FF2B5EF4-FFF2-40B4-BE49-F238E27FC236}">
                <a16:creationId xmlns:a16="http://schemas.microsoft.com/office/drawing/2014/main" id="{9390DE1B-2042-B96D-0BBD-63A9DD5230E2}"/>
              </a:ext>
            </a:extLst>
          </p:cNvPr>
          <p:cNvCxnSpPr>
            <a:cxnSpLocks/>
          </p:cNvCxnSpPr>
          <p:nvPr/>
        </p:nvCxnSpPr>
        <p:spPr>
          <a:xfrm flipV="1">
            <a:off x="9039657" y="4769137"/>
            <a:ext cx="301248" cy="5327"/>
          </a:xfrm>
          <a:prstGeom prst="line">
            <a:avLst/>
          </a:prstGeom>
          <a:ln>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04D1D6DF-28BA-4EE4-30FA-BCCF0686C0F9}"/>
              </a:ext>
            </a:extLst>
          </p:cNvPr>
          <p:cNvSpPr txBox="1"/>
          <p:nvPr/>
        </p:nvSpPr>
        <p:spPr>
          <a:xfrm>
            <a:off x="9283274" y="4558406"/>
            <a:ext cx="2888010" cy="369332"/>
          </a:xfrm>
          <a:prstGeom prst="rect">
            <a:avLst/>
          </a:prstGeom>
          <a:noFill/>
        </p:spPr>
        <p:txBody>
          <a:bodyPr wrap="square" rtlCol="0">
            <a:spAutoFit/>
          </a:bodyPr>
          <a:lstStyle/>
          <a:p>
            <a:pPr marL="0" lvl="1"/>
            <a:r>
              <a:rPr lang="en-GB" b="1" dirty="0"/>
              <a:t>Other data sources</a:t>
            </a:r>
            <a:endParaRPr lang="en-GB" dirty="0"/>
          </a:p>
        </p:txBody>
      </p:sp>
      <p:sp>
        <p:nvSpPr>
          <p:cNvPr id="48" name="Date Placeholder 47">
            <a:extLst>
              <a:ext uri="{FF2B5EF4-FFF2-40B4-BE49-F238E27FC236}">
                <a16:creationId xmlns:a16="http://schemas.microsoft.com/office/drawing/2014/main" id="{F5517DBB-A349-4EB4-481A-C41F25F54C00}"/>
              </a:ext>
            </a:extLst>
          </p:cNvPr>
          <p:cNvSpPr>
            <a:spLocks noGrp="1"/>
          </p:cNvSpPr>
          <p:nvPr>
            <p:ph type="dt" sz="half" idx="2"/>
          </p:nvPr>
        </p:nvSpPr>
        <p:spPr/>
        <p:txBody>
          <a:bodyPr/>
          <a:lstStyle/>
          <a:p>
            <a:fld id="{CB836A78-C27A-0449-B2B6-3888648BC9A8}" type="datetime3">
              <a:rPr lang="en-US" smtClean="0"/>
              <a:t>22 August 2022</a:t>
            </a:fld>
            <a:endParaRPr lang="en-US" dirty="0"/>
          </a:p>
        </p:txBody>
      </p:sp>
      <p:sp>
        <p:nvSpPr>
          <p:cNvPr id="51" name="Footer Placeholder 50">
            <a:extLst>
              <a:ext uri="{FF2B5EF4-FFF2-40B4-BE49-F238E27FC236}">
                <a16:creationId xmlns:a16="http://schemas.microsoft.com/office/drawing/2014/main" id="{63C65D19-6D0C-3BA4-4B2C-D7F1F753416D}"/>
              </a:ext>
            </a:extLst>
          </p:cNvPr>
          <p:cNvSpPr>
            <a:spLocks noGrp="1"/>
          </p:cNvSpPr>
          <p:nvPr>
            <p:ph type="ftr" sz="quarter" idx="3"/>
          </p:nvPr>
        </p:nvSpPr>
        <p:spPr/>
        <p:txBody>
          <a:bodyPr/>
          <a:lstStyle/>
          <a:p>
            <a:r>
              <a:rPr lang="en-US" altLang="en-US">
                <a:solidFill>
                  <a:srgbClr val="898989"/>
                </a:solidFill>
              </a:rPr>
              <a:t>©MRCT Center                                      </a:t>
            </a:r>
            <a:endParaRPr lang="en-US" altLang="en-US" dirty="0">
              <a:solidFill>
                <a:srgbClr val="898989"/>
              </a:solidFill>
            </a:endParaRPr>
          </a:p>
        </p:txBody>
      </p:sp>
    </p:spTree>
    <p:extLst>
      <p:ext uri="{BB962C8B-B14F-4D97-AF65-F5344CB8AC3E}">
        <p14:creationId xmlns:p14="http://schemas.microsoft.com/office/powerpoint/2010/main" val="27664642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3950A041-A957-4831-BA7C-F963211E893A}" type="slidenum">
              <a:rPr lang="en-GB" altLang="en-US" smtClean="0"/>
              <a:pPr>
                <a:defRPr/>
              </a:pPr>
              <a:t>21</a:t>
            </a:fld>
            <a:endParaRPr lang="en-GB" altLang="en-US"/>
          </a:p>
        </p:txBody>
      </p:sp>
      <p:pic>
        <p:nvPicPr>
          <p:cNvPr id="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55679" y="1382062"/>
            <a:ext cx="3832290" cy="4100594"/>
          </a:xfrm>
          <a:prstGeom prst="rect">
            <a:avLst/>
          </a:prstGeom>
          <a:ln/>
        </p:spPr>
        <p:style>
          <a:lnRef idx="2">
            <a:schemeClr val="dk1"/>
          </a:lnRef>
          <a:fillRef idx="1">
            <a:schemeClr val="lt1"/>
          </a:fillRef>
          <a:effectRef idx="0">
            <a:schemeClr val="dk1"/>
          </a:effectRef>
          <a:fontRef idx="minor">
            <a:schemeClr val="dk1"/>
          </a:fontRef>
        </p:style>
      </p:pic>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3345" y="1258970"/>
            <a:ext cx="4431299" cy="4223687"/>
          </a:xfrm>
          <a:prstGeom prst="rect">
            <a:avLst/>
          </a:prstGeom>
          <a:ln/>
        </p:spPr>
        <p:style>
          <a:lnRef idx="2">
            <a:schemeClr val="dk1"/>
          </a:lnRef>
          <a:fillRef idx="1">
            <a:schemeClr val="lt1"/>
          </a:fillRef>
          <a:effectRef idx="0">
            <a:schemeClr val="dk1"/>
          </a:effectRef>
          <a:fontRef idx="minor">
            <a:schemeClr val="dk1"/>
          </a:fontRef>
        </p:style>
      </p:pic>
      <p:sp>
        <p:nvSpPr>
          <p:cNvPr id="5" name="TextBox 4"/>
          <p:cNvSpPr txBox="1"/>
          <p:nvPr/>
        </p:nvSpPr>
        <p:spPr>
          <a:xfrm>
            <a:off x="3275402" y="3156821"/>
            <a:ext cx="2337435" cy="769441"/>
          </a:xfrm>
          <a:prstGeom prst="rect">
            <a:avLst/>
          </a:prstGeom>
          <a:ln>
            <a:solidFill>
              <a:schemeClr val="tx2">
                <a:lumMod val="75000"/>
              </a:schemeClr>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en-US" sz="1100" dirty="0">
                <a:solidFill>
                  <a:prstClr val="black"/>
                </a:solidFill>
              </a:rPr>
              <a:t>August 2010: “the use of oral bisphosphonates was not significantly associated with incident esophageal or gastric cancer”</a:t>
            </a:r>
          </a:p>
        </p:txBody>
      </p:sp>
      <p:sp>
        <p:nvSpPr>
          <p:cNvPr id="6" name="TextBox 5"/>
          <p:cNvSpPr txBox="1"/>
          <p:nvPr/>
        </p:nvSpPr>
        <p:spPr>
          <a:xfrm>
            <a:off x="6255828" y="3601212"/>
            <a:ext cx="2337435" cy="769441"/>
          </a:xfrm>
          <a:prstGeom prst="rect">
            <a:avLst/>
          </a:prstGeom>
          <a:ln>
            <a:solidFill>
              <a:schemeClr val="tx2">
                <a:lumMod val="75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100" dirty="0">
                <a:solidFill>
                  <a:prstClr val="black"/>
                </a:solidFill>
              </a:rPr>
              <a:t>Sept 2010: “we found a significantly increased risk of </a:t>
            </a:r>
            <a:r>
              <a:rPr lang="en-US" sz="1100" dirty="0" err="1">
                <a:solidFill>
                  <a:prstClr val="black"/>
                </a:solidFill>
              </a:rPr>
              <a:t>oesophageal</a:t>
            </a:r>
            <a:r>
              <a:rPr lang="en-US" sz="1100" dirty="0">
                <a:solidFill>
                  <a:prstClr val="black"/>
                </a:solidFill>
              </a:rPr>
              <a:t> cancer in people with previous prescriptions for oral bisphosphonates”</a:t>
            </a:r>
          </a:p>
        </p:txBody>
      </p:sp>
      <p:sp>
        <p:nvSpPr>
          <p:cNvPr id="7" name="TextBox 6"/>
          <p:cNvSpPr txBox="1"/>
          <p:nvPr/>
        </p:nvSpPr>
        <p:spPr>
          <a:xfrm>
            <a:off x="689457" y="437086"/>
            <a:ext cx="5098512" cy="461665"/>
          </a:xfrm>
          <a:prstGeom prst="rect">
            <a:avLst/>
          </a:prstGeom>
          <a:noFill/>
        </p:spPr>
        <p:txBody>
          <a:bodyPr wrap="none" rtlCol="0">
            <a:spAutoFit/>
          </a:bodyPr>
          <a:lstStyle/>
          <a:p>
            <a:r>
              <a:rPr lang="en-GB" sz="2400" dirty="0">
                <a:solidFill>
                  <a:schemeClr val="bg1"/>
                </a:solidFill>
              </a:rPr>
              <a:t>Conflicting results </a:t>
            </a:r>
            <a:r>
              <a:rPr lang="en-GB" sz="2400">
                <a:solidFill>
                  <a:schemeClr val="bg1"/>
                </a:solidFill>
              </a:rPr>
              <a:t>creates uncertainties</a:t>
            </a:r>
            <a:endParaRPr lang="en-GB" sz="2400" dirty="0">
              <a:solidFill>
                <a:schemeClr val="bg1"/>
              </a:solidFill>
            </a:endParaRPr>
          </a:p>
        </p:txBody>
      </p:sp>
      <p:sp>
        <p:nvSpPr>
          <p:cNvPr id="8" name="Rounded Rectangle 7"/>
          <p:cNvSpPr/>
          <p:nvPr/>
        </p:nvSpPr>
        <p:spPr bwMode="auto">
          <a:xfrm>
            <a:off x="1955679" y="5211961"/>
            <a:ext cx="8498964" cy="978120"/>
          </a:xfrm>
          <a:prstGeom prst="roundRect">
            <a:avLst/>
          </a:prstGeom>
          <a:solidFill>
            <a:schemeClr val="accent1">
              <a:lumMod val="50000"/>
            </a:schemeClr>
          </a:solidFill>
          <a:ln w="9525" cap="flat" cmpd="sng" algn="ctr">
            <a:solidFill>
              <a:schemeClr val="tx1"/>
            </a:solidFill>
            <a:prstDash val="solid"/>
            <a:round/>
            <a:headEnd type="none" w="med" len="med"/>
            <a:tailEnd type="triangle" w="lg" len="med"/>
          </a:ln>
          <a:effectLst/>
        </p:spPr>
        <p:txBody>
          <a:bodyPr vert="horz" wrap="square" lIns="72000" tIns="72000" rIns="72000" bIns="72000" numCol="1" rtlCol="0" anchor="ctr" anchorCtr="0" compatLnSpc="1">
            <a:prstTxWarp prst="textNoShape">
              <a:avLst/>
            </a:prstTxWarp>
            <a:spAutoFit/>
          </a:bodyPr>
          <a:lstStyle/>
          <a:p>
            <a:pPr algn="ctr">
              <a:lnSpc>
                <a:spcPct val="120000"/>
              </a:lnSpc>
            </a:pPr>
            <a:r>
              <a:rPr lang="en-GB" sz="2000" dirty="0">
                <a:solidFill>
                  <a:schemeClr val="bg1"/>
                </a:solidFill>
                <a:cs typeface="Arial" charset="0"/>
              </a:rPr>
              <a:t>Studies utilising the same data source, over the same time period with the same drug of interest and the same outcome delivered opposing results </a:t>
            </a:r>
          </a:p>
        </p:txBody>
      </p:sp>
      <p:sp>
        <p:nvSpPr>
          <p:cNvPr id="9" name="Date Placeholder 8">
            <a:extLst>
              <a:ext uri="{FF2B5EF4-FFF2-40B4-BE49-F238E27FC236}">
                <a16:creationId xmlns:a16="http://schemas.microsoft.com/office/drawing/2014/main" id="{095B093D-8E75-5CC7-26AA-1968B0956BFA}"/>
              </a:ext>
            </a:extLst>
          </p:cNvPr>
          <p:cNvSpPr>
            <a:spLocks noGrp="1"/>
          </p:cNvSpPr>
          <p:nvPr>
            <p:ph type="dt" sz="half" idx="10"/>
          </p:nvPr>
        </p:nvSpPr>
        <p:spPr/>
        <p:txBody>
          <a:bodyPr/>
          <a:lstStyle/>
          <a:p>
            <a:fld id="{CBDB0C4D-7EBE-1847-95A1-180A5B886C6D}" type="datetime3">
              <a:rPr lang="en-US" altLang="en-US" smtClean="0"/>
              <a:t>22 August 2022</a:t>
            </a:fld>
            <a:endParaRPr lang="en-US" altLang="en-US"/>
          </a:p>
        </p:txBody>
      </p:sp>
      <p:sp>
        <p:nvSpPr>
          <p:cNvPr id="10" name="Footer Placeholder 9">
            <a:extLst>
              <a:ext uri="{FF2B5EF4-FFF2-40B4-BE49-F238E27FC236}">
                <a16:creationId xmlns:a16="http://schemas.microsoft.com/office/drawing/2014/main" id="{7A9E91AA-A0A6-4782-18B5-A65E8CDC7ABD}"/>
              </a:ext>
            </a:extLst>
          </p:cNvPr>
          <p:cNvSpPr>
            <a:spLocks noGrp="1"/>
          </p:cNvSpPr>
          <p:nvPr>
            <p:ph type="ftr" sz="quarter" idx="11"/>
          </p:nvPr>
        </p:nvSpPr>
        <p:spPr/>
        <p:txBody>
          <a:bodyPr/>
          <a:lstStyle/>
          <a:p>
            <a:r>
              <a:rPr lang="en-US" altLang="en-US"/>
              <a:t>©MRCT Center                                      </a:t>
            </a:r>
          </a:p>
        </p:txBody>
      </p:sp>
    </p:spTree>
    <p:extLst>
      <p:ext uri="{BB962C8B-B14F-4D97-AF65-F5344CB8AC3E}">
        <p14:creationId xmlns:p14="http://schemas.microsoft.com/office/powerpoint/2010/main" val="3334485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p:cNvSpPr>
            <a:spLocks noGrp="1"/>
          </p:cNvSpPr>
          <p:nvPr>
            <p:ph type="title"/>
          </p:nvPr>
        </p:nvSpPr>
        <p:spPr>
          <a:xfrm>
            <a:off x="2192340" y="1497215"/>
            <a:ext cx="8229600" cy="439620"/>
          </a:xfrm>
        </p:spPr>
        <p:txBody>
          <a:bodyPr>
            <a:normAutofit/>
          </a:bodyPr>
          <a:lstStyle/>
          <a:p>
            <a:pPr algn="l"/>
            <a:r>
              <a:rPr lang="en-GB" sz="2000" dirty="0">
                <a:solidFill>
                  <a:schemeClr val="tx1"/>
                </a:solidFill>
              </a:rPr>
              <a:t>Top 20 of 5561 descriptions of codeine product dose</a:t>
            </a:r>
          </a:p>
        </p:txBody>
      </p:sp>
      <p:sp>
        <p:nvSpPr>
          <p:cNvPr id="5" name="Slide Number Placeholder 4"/>
          <p:cNvSpPr>
            <a:spLocks noGrp="1"/>
          </p:cNvSpPr>
          <p:nvPr>
            <p:ph type="sldNum" sz="quarter" idx="12"/>
          </p:nvPr>
        </p:nvSpPr>
        <p:spPr>
          <a:xfrm>
            <a:off x="6391275" y="6358372"/>
            <a:ext cx="2057400" cy="365125"/>
          </a:xfrm>
          <a:prstGeom prst="rect">
            <a:avLst/>
          </a:prstGeom>
        </p:spPr>
        <p:txBody>
          <a:bodyPr vert="horz" lIns="91440" tIns="45720" rIns="91440" bIns="45720" rtlCol="0" anchor="ctr"/>
          <a:lstStyle>
            <a:defPPr>
              <a:defRPr lang="en-US"/>
            </a:defPPr>
            <a:lvl1pPr algn="r" defTabSz="457200" rtl="0" eaLnBrk="0" fontAlgn="base" hangingPunct="0">
              <a:spcBef>
                <a:spcPct val="0"/>
              </a:spcBef>
              <a:spcAft>
                <a:spcPct val="0"/>
              </a:spcAft>
              <a:defRPr sz="900" kern="1200">
                <a:solidFill>
                  <a:schemeClr val="tx1">
                    <a:tint val="75000"/>
                  </a:schemeClr>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fld id="{2D958D8F-7E2D-409C-B080-41BEC1627A27}" type="slidenum">
              <a:rPr lang="en-US" altLang="en-US" smtClean="0"/>
              <a:pPr/>
              <a:t>22</a:t>
            </a:fld>
            <a:endParaRPr lang="en-GB" altLang="en-US"/>
          </a:p>
        </p:txBody>
      </p:sp>
      <p:graphicFrame>
        <p:nvGraphicFramePr>
          <p:cNvPr id="6" name="Table 5"/>
          <p:cNvGraphicFramePr>
            <a:graphicFrameLocks noGrp="1"/>
          </p:cNvGraphicFramePr>
          <p:nvPr/>
        </p:nvGraphicFramePr>
        <p:xfrm>
          <a:off x="2279581" y="2122070"/>
          <a:ext cx="7467601" cy="2857500"/>
        </p:xfrm>
        <a:graphic>
          <a:graphicData uri="http://schemas.openxmlformats.org/drawingml/2006/table">
            <a:tbl>
              <a:tblPr>
                <a:tableStyleId>{5C22544A-7EE6-4342-B048-85BDC9FD1C3A}</a:tableStyleId>
              </a:tblPr>
              <a:tblGrid>
                <a:gridCol w="561498">
                  <a:extLst>
                    <a:ext uri="{9D8B030D-6E8A-4147-A177-3AD203B41FA5}">
                      <a16:colId xmlns:a16="http://schemas.microsoft.com/office/drawing/2014/main" val="20000"/>
                    </a:ext>
                  </a:extLst>
                </a:gridCol>
                <a:gridCol w="652023">
                  <a:extLst>
                    <a:ext uri="{9D8B030D-6E8A-4147-A177-3AD203B41FA5}">
                      <a16:colId xmlns:a16="http://schemas.microsoft.com/office/drawing/2014/main" val="20001"/>
                    </a:ext>
                  </a:extLst>
                </a:gridCol>
                <a:gridCol w="4907159">
                  <a:extLst>
                    <a:ext uri="{9D8B030D-6E8A-4147-A177-3AD203B41FA5}">
                      <a16:colId xmlns:a16="http://schemas.microsoft.com/office/drawing/2014/main" val="20002"/>
                    </a:ext>
                  </a:extLst>
                </a:gridCol>
                <a:gridCol w="1346921">
                  <a:extLst>
                    <a:ext uri="{9D8B030D-6E8A-4147-A177-3AD203B41FA5}">
                      <a16:colId xmlns:a16="http://schemas.microsoft.com/office/drawing/2014/main" val="20003"/>
                    </a:ext>
                  </a:extLst>
                </a:gridCol>
              </a:tblGrid>
              <a:tr h="142875">
                <a:tc>
                  <a:txBody>
                    <a:bodyPr/>
                    <a:lstStyle/>
                    <a:p>
                      <a:pPr algn="l" fontAlgn="b"/>
                      <a:r>
                        <a:rPr lang="en-GB" sz="800" u="none" strike="noStrike" dirty="0" err="1">
                          <a:effectLst/>
                        </a:rPr>
                        <a:t>doscode</a:t>
                      </a:r>
                      <a:endParaRPr lang="en-GB" sz="800" b="0" i="0" u="none" strike="noStrike" dirty="0">
                        <a:solidFill>
                          <a:srgbClr val="000000"/>
                        </a:solidFill>
                        <a:effectLst/>
                        <a:latin typeface="Calibri"/>
                      </a:endParaRPr>
                    </a:p>
                  </a:txBody>
                  <a:tcPr marL="9525" marR="9525" marT="7144" marB="0" anchor="b"/>
                </a:tc>
                <a:tc>
                  <a:txBody>
                    <a:bodyPr/>
                    <a:lstStyle/>
                    <a:p>
                      <a:pPr algn="ctr" fontAlgn="b"/>
                      <a:r>
                        <a:rPr lang="en-GB" sz="800" u="none" strike="noStrike" dirty="0">
                          <a:effectLst/>
                        </a:rPr>
                        <a:t>Frequency</a:t>
                      </a:r>
                      <a:endParaRPr lang="en-GB" sz="800" b="0" i="0" u="none" strike="noStrike" dirty="0">
                        <a:solidFill>
                          <a:srgbClr val="000000"/>
                        </a:solidFill>
                        <a:effectLst/>
                        <a:latin typeface="Calibri"/>
                      </a:endParaRPr>
                    </a:p>
                  </a:txBody>
                  <a:tcPr marL="9525" marR="9525" marT="7144" marB="0" anchor="b"/>
                </a:tc>
                <a:tc>
                  <a:txBody>
                    <a:bodyPr/>
                    <a:lstStyle/>
                    <a:p>
                      <a:pPr algn="l" fontAlgn="b"/>
                      <a:r>
                        <a:rPr lang="en-GB" sz="800" u="none" strike="noStrike" dirty="0">
                          <a:effectLst/>
                        </a:rPr>
                        <a:t>Description</a:t>
                      </a:r>
                      <a:endParaRPr lang="en-GB" sz="800" b="0" i="0" u="none" strike="noStrike" dirty="0">
                        <a:solidFill>
                          <a:srgbClr val="000000"/>
                        </a:solidFill>
                        <a:effectLst/>
                        <a:latin typeface="Calibri"/>
                      </a:endParaRPr>
                    </a:p>
                  </a:txBody>
                  <a:tcPr marL="9525" marR="9525" marT="7144" marB="0" anchor="b"/>
                </a:tc>
                <a:tc>
                  <a:txBody>
                    <a:bodyPr/>
                    <a:lstStyle/>
                    <a:p>
                      <a:pPr algn="ctr" fontAlgn="b"/>
                      <a:r>
                        <a:rPr lang="en-GB" sz="800" u="none" strike="noStrike" dirty="0">
                          <a:effectLst/>
                        </a:rPr>
                        <a:t>Standard recoding</a:t>
                      </a:r>
                      <a:endParaRPr lang="en-GB" sz="800" b="0" i="0" u="none" strike="noStrike" dirty="0">
                        <a:solidFill>
                          <a:srgbClr val="000000"/>
                        </a:solidFill>
                        <a:effectLst/>
                        <a:latin typeface="Calibri"/>
                      </a:endParaRPr>
                    </a:p>
                  </a:txBody>
                  <a:tcPr marL="9525" marR="9525" marT="7144" marB="0" anchor="b"/>
                </a:tc>
                <a:extLst>
                  <a:ext uri="{0D108BD9-81ED-4DB2-BD59-A6C34878D82A}">
                    <a16:rowId xmlns:a16="http://schemas.microsoft.com/office/drawing/2014/main" val="10000"/>
                  </a:ext>
                </a:extLst>
              </a:tr>
              <a:tr h="142875">
                <a:tc>
                  <a:txBody>
                    <a:bodyPr/>
                    <a:lstStyle/>
                    <a:p>
                      <a:pPr algn="l" fontAlgn="b"/>
                      <a:r>
                        <a:rPr lang="en-GB" sz="800" u="none" strike="noStrike">
                          <a:effectLst/>
                        </a:rPr>
                        <a:t>0000047</a:t>
                      </a:r>
                      <a:endParaRPr lang="en-GB" sz="800" b="0" i="0" u="none" strike="noStrike">
                        <a:solidFill>
                          <a:srgbClr val="000000"/>
                        </a:solidFill>
                        <a:effectLst/>
                        <a:latin typeface="Calibri"/>
                      </a:endParaRPr>
                    </a:p>
                  </a:txBody>
                  <a:tcPr marL="9525" marR="9525" marT="7144" marB="0" anchor="b"/>
                </a:tc>
                <a:tc>
                  <a:txBody>
                    <a:bodyPr/>
                    <a:lstStyle/>
                    <a:p>
                      <a:pPr algn="ctr" fontAlgn="b"/>
                      <a:r>
                        <a:rPr lang="en-GB" sz="800" u="none" strike="noStrike">
                          <a:effectLst/>
                        </a:rPr>
                        <a:t>2492510</a:t>
                      </a:r>
                      <a:endParaRPr lang="en-GB" sz="800" b="0" i="0" u="none" strike="noStrike">
                        <a:solidFill>
                          <a:srgbClr val="000000"/>
                        </a:solidFill>
                        <a:effectLst/>
                        <a:latin typeface="Calibri"/>
                      </a:endParaRPr>
                    </a:p>
                  </a:txBody>
                  <a:tcPr marL="9525" marR="9525" marT="7144" marB="0" anchor="b"/>
                </a:tc>
                <a:tc>
                  <a:txBody>
                    <a:bodyPr/>
                    <a:lstStyle/>
                    <a:p>
                      <a:pPr algn="l" fontAlgn="b"/>
                      <a:r>
                        <a:rPr lang="en-GB" sz="800" u="none" strike="noStrike" dirty="0">
                          <a:effectLst/>
                        </a:rPr>
                        <a:t>TAKE 1 OR 2 4 TIMES/DAY</a:t>
                      </a:r>
                      <a:endParaRPr lang="en-GB" sz="800" b="0" i="0" u="none" strike="noStrike" dirty="0">
                        <a:solidFill>
                          <a:srgbClr val="000000"/>
                        </a:solidFill>
                        <a:effectLst/>
                        <a:latin typeface="Calibri"/>
                      </a:endParaRPr>
                    </a:p>
                  </a:txBody>
                  <a:tcPr marL="9525" marR="9525" marT="7144" marB="0" anchor="b"/>
                </a:tc>
                <a:tc>
                  <a:txBody>
                    <a:bodyPr/>
                    <a:lstStyle/>
                    <a:p>
                      <a:pPr algn="ctr" fontAlgn="b"/>
                      <a:r>
                        <a:rPr lang="en-GB" sz="800" u="none" strike="noStrike">
                          <a:effectLst/>
                        </a:rPr>
                        <a:t>6.00</a:t>
                      </a:r>
                      <a:endParaRPr lang="en-GB" sz="800" b="0" i="0" u="none" strike="noStrike">
                        <a:solidFill>
                          <a:srgbClr val="000000"/>
                        </a:solidFill>
                        <a:effectLst/>
                        <a:latin typeface="Calibri"/>
                      </a:endParaRPr>
                    </a:p>
                  </a:txBody>
                  <a:tcPr marL="9525" marR="9525" marT="7144" marB="0" anchor="b"/>
                </a:tc>
                <a:extLst>
                  <a:ext uri="{0D108BD9-81ED-4DB2-BD59-A6C34878D82A}">
                    <a16:rowId xmlns:a16="http://schemas.microsoft.com/office/drawing/2014/main" val="10001"/>
                  </a:ext>
                </a:extLst>
              </a:tr>
              <a:tr h="142875">
                <a:tc>
                  <a:txBody>
                    <a:bodyPr/>
                    <a:lstStyle/>
                    <a:p>
                      <a:pPr algn="l" fontAlgn="b"/>
                      <a:r>
                        <a:rPr lang="en-GB" sz="800" u="none" strike="noStrike">
                          <a:effectLst/>
                        </a:rPr>
                        <a:t>0021825</a:t>
                      </a:r>
                      <a:endParaRPr lang="en-GB" sz="800" b="0" i="0" u="none" strike="noStrike">
                        <a:solidFill>
                          <a:srgbClr val="000000"/>
                        </a:solidFill>
                        <a:effectLst/>
                        <a:latin typeface="Calibri"/>
                      </a:endParaRPr>
                    </a:p>
                  </a:txBody>
                  <a:tcPr marL="9525" marR="9525" marT="7144" marB="0" anchor="b"/>
                </a:tc>
                <a:tc>
                  <a:txBody>
                    <a:bodyPr/>
                    <a:lstStyle/>
                    <a:p>
                      <a:pPr algn="ctr" fontAlgn="b"/>
                      <a:r>
                        <a:rPr lang="en-GB" sz="800" u="none" strike="noStrike">
                          <a:effectLst/>
                        </a:rPr>
                        <a:t>494909</a:t>
                      </a:r>
                      <a:endParaRPr lang="en-GB" sz="800" b="0" i="0" u="none" strike="noStrike">
                        <a:solidFill>
                          <a:srgbClr val="000000"/>
                        </a:solidFill>
                        <a:effectLst/>
                        <a:latin typeface="Calibri"/>
                      </a:endParaRPr>
                    </a:p>
                  </a:txBody>
                  <a:tcPr marL="9525" marR="9525" marT="7144" marB="0" anchor="b"/>
                </a:tc>
                <a:tc>
                  <a:txBody>
                    <a:bodyPr/>
                    <a:lstStyle/>
                    <a:p>
                      <a:pPr algn="l" fontAlgn="b"/>
                      <a:r>
                        <a:rPr lang="en-GB" sz="800" u="none" strike="noStrike">
                          <a:effectLst/>
                        </a:rPr>
                        <a:t>TAKE 1 OR 2 FOUR TIMES DAILY</a:t>
                      </a:r>
                      <a:endParaRPr lang="en-GB" sz="800" b="0" i="0" u="none" strike="noStrike">
                        <a:solidFill>
                          <a:srgbClr val="000000"/>
                        </a:solidFill>
                        <a:effectLst/>
                        <a:latin typeface="Calibri"/>
                      </a:endParaRPr>
                    </a:p>
                  </a:txBody>
                  <a:tcPr marL="9525" marR="9525" marT="7144" marB="0" anchor="b"/>
                </a:tc>
                <a:tc>
                  <a:txBody>
                    <a:bodyPr/>
                    <a:lstStyle/>
                    <a:p>
                      <a:pPr algn="ctr" fontAlgn="b"/>
                      <a:r>
                        <a:rPr lang="en-GB" sz="800" u="none" strike="noStrike" dirty="0">
                          <a:effectLst/>
                        </a:rPr>
                        <a:t>6.00</a:t>
                      </a:r>
                      <a:endParaRPr lang="en-GB" sz="800" b="0" i="0" u="none" strike="noStrike" dirty="0">
                        <a:solidFill>
                          <a:srgbClr val="000000"/>
                        </a:solidFill>
                        <a:effectLst/>
                        <a:latin typeface="Calibri"/>
                      </a:endParaRPr>
                    </a:p>
                  </a:txBody>
                  <a:tcPr marL="9525" marR="9525" marT="7144" marB="0" anchor="b"/>
                </a:tc>
                <a:extLst>
                  <a:ext uri="{0D108BD9-81ED-4DB2-BD59-A6C34878D82A}">
                    <a16:rowId xmlns:a16="http://schemas.microsoft.com/office/drawing/2014/main" val="10002"/>
                  </a:ext>
                </a:extLst>
              </a:tr>
              <a:tr h="142875">
                <a:tc>
                  <a:txBody>
                    <a:bodyPr/>
                    <a:lstStyle/>
                    <a:p>
                      <a:pPr algn="l" fontAlgn="b"/>
                      <a:r>
                        <a:rPr lang="en-GB" sz="800" u="none" strike="noStrike">
                          <a:effectLst/>
                        </a:rPr>
                        <a:t>0000126</a:t>
                      </a:r>
                      <a:endParaRPr lang="en-GB" sz="800" b="0" i="0" u="none" strike="noStrike">
                        <a:solidFill>
                          <a:srgbClr val="000000"/>
                        </a:solidFill>
                        <a:effectLst/>
                        <a:latin typeface="Calibri"/>
                      </a:endParaRPr>
                    </a:p>
                  </a:txBody>
                  <a:tcPr marL="9525" marR="9525" marT="7144" marB="0" anchor="b"/>
                </a:tc>
                <a:tc>
                  <a:txBody>
                    <a:bodyPr/>
                    <a:lstStyle/>
                    <a:p>
                      <a:pPr algn="ctr" fontAlgn="b"/>
                      <a:r>
                        <a:rPr lang="en-GB" sz="800" u="none" strike="noStrike">
                          <a:effectLst/>
                        </a:rPr>
                        <a:t>421667</a:t>
                      </a:r>
                      <a:endParaRPr lang="en-GB" sz="800" b="0" i="0" u="none" strike="noStrike">
                        <a:solidFill>
                          <a:srgbClr val="000000"/>
                        </a:solidFill>
                        <a:effectLst/>
                        <a:latin typeface="Calibri"/>
                      </a:endParaRPr>
                    </a:p>
                  </a:txBody>
                  <a:tcPr marL="9525" marR="9525" marT="7144" marB="0" anchor="b"/>
                </a:tc>
                <a:tc>
                  <a:txBody>
                    <a:bodyPr/>
                    <a:lstStyle/>
                    <a:p>
                      <a:pPr algn="l" fontAlgn="b"/>
                      <a:r>
                        <a:rPr lang="en-GB" sz="800" u="none" strike="noStrike">
                          <a:effectLst/>
                        </a:rPr>
                        <a:t>1-2 FOUR TIMES A DAY WHEN REQUIRED</a:t>
                      </a:r>
                      <a:endParaRPr lang="en-GB" sz="800" b="0" i="0" u="none" strike="noStrike">
                        <a:solidFill>
                          <a:srgbClr val="000000"/>
                        </a:solidFill>
                        <a:effectLst/>
                        <a:latin typeface="Calibri"/>
                      </a:endParaRPr>
                    </a:p>
                  </a:txBody>
                  <a:tcPr marL="9525" marR="9525" marT="7144" marB="0" anchor="b"/>
                </a:tc>
                <a:tc>
                  <a:txBody>
                    <a:bodyPr/>
                    <a:lstStyle/>
                    <a:p>
                      <a:pPr algn="ctr" fontAlgn="b"/>
                      <a:r>
                        <a:rPr lang="en-GB" sz="800" u="none" strike="noStrike">
                          <a:effectLst/>
                        </a:rPr>
                        <a:t>-1.00</a:t>
                      </a:r>
                      <a:endParaRPr lang="en-GB" sz="800" b="0" i="0" u="none" strike="noStrike">
                        <a:solidFill>
                          <a:srgbClr val="000000"/>
                        </a:solidFill>
                        <a:effectLst/>
                        <a:latin typeface="Calibri"/>
                      </a:endParaRPr>
                    </a:p>
                  </a:txBody>
                  <a:tcPr marL="9525" marR="9525" marT="7144" marB="0" anchor="b"/>
                </a:tc>
                <a:extLst>
                  <a:ext uri="{0D108BD9-81ED-4DB2-BD59-A6C34878D82A}">
                    <a16:rowId xmlns:a16="http://schemas.microsoft.com/office/drawing/2014/main" val="10003"/>
                  </a:ext>
                </a:extLst>
              </a:tr>
              <a:tr h="142875">
                <a:tc>
                  <a:txBody>
                    <a:bodyPr/>
                    <a:lstStyle/>
                    <a:p>
                      <a:pPr algn="l" fontAlgn="b"/>
                      <a:r>
                        <a:rPr lang="en-GB" sz="800" u="none" strike="noStrike">
                          <a:effectLst/>
                        </a:rPr>
                        <a:t>0000098</a:t>
                      </a:r>
                      <a:endParaRPr lang="en-GB" sz="800" b="0" i="0" u="none" strike="noStrike">
                        <a:solidFill>
                          <a:srgbClr val="000000"/>
                        </a:solidFill>
                        <a:effectLst/>
                        <a:latin typeface="Calibri"/>
                      </a:endParaRPr>
                    </a:p>
                  </a:txBody>
                  <a:tcPr marL="9525" marR="9525" marT="7144" marB="0" anchor="b"/>
                </a:tc>
                <a:tc>
                  <a:txBody>
                    <a:bodyPr/>
                    <a:lstStyle/>
                    <a:p>
                      <a:pPr algn="ctr" fontAlgn="b"/>
                      <a:r>
                        <a:rPr lang="en-GB" sz="800" u="none" strike="noStrike">
                          <a:effectLst/>
                        </a:rPr>
                        <a:t>246520</a:t>
                      </a:r>
                      <a:endParaRPr lang="en-GB" sz="800" b="0" i="0" u="none" strike="noStrike">
                        <a:solidFill>
                          <a:srgbClr val="000000"/>
                        </a:solidFill>
                        <a:effectLst/>
                        <a:latin typeface="Calibri"/>
                      </a:endParaRPr>
                    </a:p>
                  </a:txBody>
                  <a:tcPr marL="9525" marR="9525" marT="7144" marB="0" anchor="b"/>
                </a:tc>
                <a:tc>
                  <a:txBody>
                    <a:bodyPr/>
                    <a:lstStyle/>
                    <a:p>
                      <a:pPr algn="l" fontAlgn="b"/>
                      <a:r>
                        <a:rPr lang="en-GB" sz="800" u="none" strike="noStrike" dirty="0">
                          <a:effectLst/>
                        </a:rPr>
                        <a:t>2 FOUR TIMES A DAY WHEN REQUIRED</a:t>
                      </a:r>
                      <a:endParaRPr lang="en-GB" sz="800" b="0" i="0" u="none" strike="noStrike" dirty="0">
                        <a:solidFill>
                          <a:srgbClr val="000000"/>
                        </a:solidFill>
                        <a:effectLst/>
                        <a:latin typeface="Calibri"/>
                      </a:endParaRPr>
                    </a:p>
                  </a:txBody>
                  <a:tcPr marL="9525" marR="9525" marT="7144" marB="0" anchor="b"/>
                </a:tc>
                <a:tc>
                  <a:txBody>
                    <a:bodyPr/>
                    <a:lstStyle/>
                    <a:p>
                      <a:pPr algn="ctr" fontAlgn="b"/>
                      <a:r>
                        <a:rPr lang="en-GB" sz="800" u="none" strike="noStrike">
                          <a:effectLst/>
                        </a:rPr>
                        <a:t>-1.00</a:t>
                      </a:r>
                      <a:endParaRPr lang="en-GB" sz="800" b="0" i="0" u="none" strike="noStrike">
                        <a:solidFill>
                          <a:srgbClr val="000000"/>
                        </a:solidFill>
                        <a:effectLst/>
                        <a:latin typeface="Calibri"/>
                      </a:endParaRPr>
                    </a:p>
                  </a:txBody>
                  <a:tcPr marL="9525" marR="9525" marT="7144" marB="0" anchor="b"/>
                </a:tc>
                <a:extLst>
                  <a:ext uri="{0D108BD9-81ED-4DB2-BD59-A6C34878D82A}">
                    <a16:rowId xmlns:a16="http://schemas.microsoft.com/office/drawing/2014/main" val="10004"/>
                  </a:ext>
                </a:extLst>
              </a:tr>
              <a:tr h="142875">
                <a:tc>
                  <a:txBody>
                    <a:bodyPr/>
                    <a:lstStyle/>
                    <a:p>
                      <a:pPr algn="l" fontAlgn="b"/>
                      <a:r>
                        <a:rPr lang="en-GB" sz="800" u="none" strike="noStrike">
                          <a:effectLst/>
                        </a:rPr>
                        <a:t>0000185</a:t>
                      </a:r>
                      <a:endParaRPr lang="en-GB" sz="800" b="0" i="0" u="none" strike="noStrike">
                        <a:solidFill>
                          <a:srgbClr val="000000"/>
                        </a:solidFill>
                        <a:effectLst/>
                        <a:latin typeface="Calibri"/>
                      </a:endParaRPr>
                    </a:p>
                  </a:txBody>
                  <a:tcPr marL="9525" marR="9525" marT="7144" marB="0" anchor="b"/>
                </a:tc>
                <a:tc>
                  <a:txBody>
                    <a:bodyPr/>
                    <a:lstStyle/>
                    <a:p>
                      <a:pPr algn="ctr" fontAlgn="b"/>
                      <a:r>
                        <a:rPr lang="en-GB" sz="800" u="none" strike="noStrike">
                          <a:effectLst/>
                        </a:rPr>
                        <a:t>237956</a:t>
                      </a:r>
                      <a:endParaRPr lang="en-GB" sz="800" b="0" i="0" u="none" strike="noStrike">
                        <a:solidFill>
                          <a:srgbClr val="000000"/>
                        </a:solidFill>
                        <a:effectLst/>
                        <a:latin typeface="Calibri"/>
                      </a:endParaRPr>
                    </a:p>
                  </a:txBody>
                  <a:tcPr marL="9525" marR="9525" marT="7144" marB="0" anchor="b"/>
                </a:tc>
                <a:tc>
                  <a:txBody>
                    <a:bodyPr/>
                    <a:lstStyle/>
                    <a:p>
                      <a:pPr algn="l" fontAlgn="b"/>
                      <a:r>
                        <a:rPr lang="en-GB" sz="800" u="none" strike="noStrike">
                          <a:effectLst/>
                        </a:rPr>
                        <a:t>TAKE TWO 4 TIMES/DAY</a:t>
                      </a:r>
                      <a:endParaRPr lang="en-GB" sz="800" b="0" i="0" u="none" strike="noStrike">
                        <a:solidFill>
                          <a:srgbClr val="000000"/>
                        </a:solidFill>
                        <a:effectLst/>
                        <a:latin typeface="Calibri"/>
                      </a:endParaRPr>
                    </a:p>
                  </a:txBody>
                  <a:tcPr marL="9525" marR="9525" marT="7144" marB="0" anchor="b"/>
                </a:tc>
                <a:tc>
                  <a:txBody>
                    <a:bodyPr/>
                    <a:lstStyle/>
                    <a:p>
                      <a:pPr algn="ctr" fontAlgn="b"/>
                      <a:r>
                        <a:rPr lang="en-GB" sz="800" u="none" strike="noStrike">
                          <a:effectLst/>
                        </a:rPr>
                        <a:t>8.00</a:t>
                      </a:r>
                      <a:endParaRPr lang="en-GB" sz="800" b="0" i="0" u="none" strike="noStrike">
                        <a:solidFill>
                          <a:srgbClr val="000000"/>
                        </a:solidFill>
                        <a:effectLst/>
                        <a:latin typeface="Calibri"/>
                      </a:endParaRPr>
                    </a:p>
                  </a:txBody>
                  <a:tcPr marL="9525" marR="9525" marT="7144" marB="0" anchor="b"/>
                </a:tc>
                <a:extLst>
                  <a:ext uri="{0D108BD9-81ED-4DB2-BD59-A6C34878D82A}">
                    <a16:rowId xmlns:a16="http://schemas.microsoft.com/office/drawing/2014/main" val="10005"/>
                  </a:ext>
                </a:extLst>
              </a:tr>
              <a:tr h="142875">
                <a:tc>
                  <a:txBody>
                    <a:bodyPr/>
                    <a:lstStyle/>
                    <a:p>
                      <a:pPr algn="l" fontAlgn="b"/>
                      <a:r>
                        <a:rPr lang="en-GB" sz="800" u="none" strike="noStrike">
                          <a:effectLst/>
                        </a:rPr>
                        <a:t>0000201</a:t>
                      </a:r>
                      <a:endParaRPr lang="en-GB" sz="800" b="0" i="0" u="none" strike="noStrike">
                        <a:solidFill>
                          <a:srgbClr val="000000"/>
                        </a:solidFill>
                        <a:effectLst/>
                        <a:latin typeface="Calibri"/>
                      </a:endParaRPr>
                    </a:p>
                  </a:txBody>
                  <a:tcPr marL="9525" marR="9525" marT="7144" marB="0" anchor="b"/>
                </a:tc>
                <a:tc>
                  <a:txBody>
                    <a:bodyPr/>
                    <a:lstStyle/>
                    <a:p>
                      <a:pPr algn="ctr" fontAlgn="b"/>
                      <a:r>
                        <a:rPr lang="en-GB" sz="800" u="none" strike="noStrike">
                          <a:effectLst/>
                        </a:rPr>
                        <a:t>206628</a:t>
                      </a:r>
                      <a:endParaRPr lang="en-GB" sz="800" b="0" i="0" u="none" strike="noStrike">
                        <a:solidFill>
                          <a:srgbClr val="000000"/>
                        </a:solidFill>
                        <a:effectLst/>
                        <a:latin typeface="Calibri"/>
                      </a:endParaRPr>
                    </a:p>
                  </a:txBody>
                  <a:tcPr marL="9525" marR="9525" marT="7144" marB="0" anchor="b"/>
                </a:tc>
                <a:tc>
                  <a:txBody>
                    <a:bodyPr/>
                    <a:lstStyle/>
                    <a:p>
                      <a:pPr algn="l" fontAlgn="b"/>
                      <a:r>
                        <a:rPr lang="en-GB" sz="800" u="none" strike="noStrike">
                          <a:effectLst/>
                        </a:rPr>
                        <a:t>1 OR 2 FOUR TIMES A DAY WHEN REQUIRED</a:t>
                      </a:r>
                      <a:endParaRPr lang="en-GB" sz="800" b="0" i="0" u="none" strike="noStrike">
                        <a:solidFill>
                          <a:srgbClr val="000000"/>
                        </a:solidFill>
                        <a:effectLst/>
                        <a:latin typeface="Calibri"/>
                      </a:endParaRPr>
                    </a:p>
                  </a:txBody>
                  <a:tcPr marL="9525" marR="9525" marT="7144" marB="0" anchor="b"/>
                </a:tc>
                <a:tc>
                  <a:txBody>
                    <a:bodyPr/>
                    <a:lstStyle/>
                    <a:p>
                      <a:pPr algn="ctr" fontAlgn="b"/>
                      <a:r>
                        <a:rPr lang="en-GB" sz="800" u="none" strike="noStrike" dirty="0">
                          <a:effectLst/>
                        </a:rPr>
                        <a:t>-1.00</a:t>
                      </a:r>
                      <a:endParaRPr lang="en-GB" sz="800" b="0" i="0" u="none" strike="noStrike" dirty="0">
                        <a:solidFill>
                          <a:srgbClr val="000000"/>
                        </a:solidFill>
                        <a:effectLst/>
                        <a:latin typeface="Calibri"/>
                      </a:endParaRPr>
                    </a:p>
                  </a:txBody>
                  <a:tcPr marL="9525" marR="9525" marT="7144" marB="0" anchor="b"/>
                </a:tc>
                <a:extLst>
                  <a:ext uri="{0D108BD9-81ED-4DB2-BD59-A6C34878D82A}">
                    <a16:rowId xmlns:a16="http://schemas.microsoft.com/office/drawing/2014/main" val="10006"/>
                  </a:ext>
                </a:extLst>
              </a:tr>
              <a:tr h="142875">
                <a:tc>
                  <a:txBody>
                    <a:bodyPr/>
                    <a:lstStyle/>
                    <a:p>
                      <a:pPr algn="l" fontAlgn="b"/>
                      <a:r>
                        <a:rPr lang="en-GB" sz="800" u="none" strike="noStrike">
                          <a:effectLst/>
                        </a:rPr>
                        <a:t>0000227</a:t>
                      </a:r>
                      <a:endParaRPr lang="en-GB" sz="800" b="0" i="0" u="none" strike="noStrike">
                        <a:solidFill>
                          <a:srgbClr val="000000"/>
                        </a:solidFill>
                        <a:effectLst/>
                        <a:latin typeface="Calibri"/>
                      </a:endParaRPr>
                    </a:p>
                  </a:txBody>
                  <a:tcPr marL="9525" marR="9525" marT="7144" marB="0" anchor="b"/>
                </a:tc>
                <a:tc>
                  <a:txBody>
                    <a:bodyPr/>
                    <a:lstStyle/>
                    <a:p>
                      <a:pPr algn="ctr" fontAlgn="b"/>
                      <a:r>
                        <a:rPr lang="en-GB" sz="800" u="none" strike="noStrike">
                          <a:effectLst/>
                        </a:rPr>
                        <a:t>171983</a:t>
                      </a:r>
                      <a:endParaRPr lang="en-GB" sz="800" b="0" i="0" u="none" strike="noStrike">
                        <a:solidFill>
                          <a:srgbClr val="000000"/>
                        </a:solidFill>
                        <a:effectLst/>
                        <a:latin typeface="Calibri"/>
                      </a:endParaRPr>
                    </a:p>
                  </a:txBody>
                  <a:tcPr marL="9525" marR="9525" marT="7144" marB="0" anchor="b"/>
                </a:tc>
                <a:tc>
                  <a:txBody>
                    <a:bodyPr/>
                    <a:lstStyle/>
                    <a:p>
                      <a:pPr algn="l" fontAlgn="b"/>
                      <a:r>
                        <a:rPr lang="en-GB" sz="800" u="none" strike="noStrike" dirty="0">
                          <a:effectLst/>
                        </a:rPr>
                        <a:t>1-2 FOUR TIMES A DAY</a:t>
                      </a:r>
                      <a:endParaRPr lang="en-GB" sz="800" b="0" i="0" u="none" strike="noStrike" dirty="0">
                        <a:solidFill>
                          <a:srgbClr val="000000"/>
                        </a:solidFill>
                        <a:effectLst/>
                        <a:latin typeface="Calibri"/>
                      </a:endParaRPr>
                    </a:p>
                  </a:txBody>
                  <a:tcPr marL="9525" marR="9525" marT="7144" marB="0" anchor="b"/>
                </a:tc>
                <a:tc>
                  <a:txBody>
                    <a:bodyPr/>
                    <a:lstStyle/>
                    <a:p>
                      <a:pPr algn="ctr" fontAlgn="b"/>
                      <a:r>
                        <a:rPr lang="en-GB" sz="800" u="none" strike="noStrike" dirty="0">
                          <a:effectLst/>
                        </a:rPr>
                        <a:t>6.00</a:t>
                      </a:r>
                      <a:endParaRPr lang="en-GB" sz="800" b="0" i="0" u="none" strike="noStrike" dirty="0">
                        <a:solidFill>
                          <a:srgbClr val="000000"/>
                        </a:solidFill>
                        <a:effectLst/>
                        <a:latin typeface="Calibri"/>
                      </a:endParaRPr>
                    </a:p>
                  </a:txBody>
                  <a:tcPr marL="9525" marR="9525" marT="7144" marB="0" anchor="b"/>
                </a:tc>
                <a:extLst>
                  <a:ext uri="{0D108BD9-81ED-4DB2-BD59-A6C34878D82A}">
                    <a16:rowId xmlns:a16="http://schemas.microsoft.com/office/drawing/2014/main" val="10007"/>
                  </a:ext>
                </a:extLst>
              </a:tr>
              <a:tr h="142875">
                <a:tc>
                  <a:txBody>
                    <a:bodyPr/>
                    <a:lstStyle/>
                    <a:p>
                      <a:pPr algn="l" fontAlgn="b"/>
                      <a:r>
                        <a:rPr lang="en-GB" sz="800" u="none" strike="noStrike">
                          <a:effectLst/>
                        </a:rPr>
                        <a:t>0000048</a:t>
                      </a:r>
                      <a:endParaRPr lang="en-GB" sz="800" b="0" i="0" u="none" strike="noStrike">
                        <a:solidFill>
                          <a:srgbClr val="000000"/>
                        </a:solidFill>
                        <a:effectLst/>
                        <a:latin typeface="Calibri"/>
                      </a:endParaRPr>
                    </a:p>
                  </a:txBody>
                  <a:tcPr marL="9525" marR="9525" marT="7144" marB="0" anchor="b"/>
                </a:tc>
                <a:tc>
                  <a:txBody>
                    <a:bodyPr/>
                    <a:lstStyle/>
                    <a:p>
                      <a:pPr algn="ctr" fontAlgn="b"/>
                      <a:r>
                        <a:rPr lang="en-GB" sz="800" u="none" strike="noStrike">
                          <a:effectLst/>
                        </a:rPr>
                        <a:t>139230</a:t>
                      </a:r>
                      <a:endParaRPr lang="en-GB" sz="800" b="0" i="0" u="none" strike="noStrike">
                        <a:solidFill>
                          <a:srgbClr val="000000"/>
                        </a:solidFill>
                        <a:effectLst/>
                        <a:latin typeface="Calibri"/>
                      </a:endParaRPr>
                    </a:p>
                  </a:txBody>
                  <a:tcPr marL="9525" marR="9525" marT="7144" marB="0" anchor="b"/>
                </a:tc>
                <a:tc>
                  <a:txBody>
                    <a:bodyPr/>
                    <a:lstStyle/>
                    <a:p>
                      <a:pPr algn="l" fontAlgn="b"/>
                      <a:r>
                        <a:rPr lang="en-GB" sz="800" u="none" strike="noStrike" dirty="0">
                          <a:effectLst/>
                        </a:rPr>
                        <a:t>TAKE ONE 4 TIMES/DAY</a:t>
                      </a:r>
                      <a:endParaRPr lang="en-GB" sz="800" b="0" i="0" u="none" strike="noStrike" dirty="0">
                        <a:solidFill>
                          <a:srgbClr val="000000"/>
                        </a:solidFill>
                        <a:effectLst/>
                        <a:latin typeface="Calibri"/>
                      </a:endParaRPr>
                    </a:p>
                  </a:txBody>
                  <a:tcPr marL="9525" marR="9525" marT="7144" marB="0" anchor="b"/>
                </a:tc>
                <a:tc>
                  <a:txBody>
                    <a:bodyPr/>
                    <a:lstStyle/>
                    <a:p>
                      <a:pPr algn="ctr" fontAlgn="b"/>
                      <a:r>
                        <a:rPr lang="en-GB" sz="800" u="none" strike="noStrike" dirty="0">
                          <a:effectLst/>
                        </a:rPr>
                        <a:t>4.00</a:t>
                      </a:r>
                      <a:endParaRPr lang="en-GB" sz="800" b="0" i="0" u="none" strike="noStrike" dirty="0">
                        <a:solidFill>
                          <a:srgbClr val="000000"/>
                        </a:solidFill>
                        <a:effectLst/>
                        <a:latin typeface="Calibri"/>
                      </a:endParaRPr>
                    </a:p>
                  </a:txBody>
                  <a:tcPr marL="9525" marR="9525" marT="7144" marB="0" anchor="b"/>
                </a:tc>
                <a:extLst>
                  <a:ext uri="{0D108BD9-81ED-4DB2-BD59-A6C34878D82A}">
                    <a16:rowId xmlns:a16="http://schemas.microsoft.com/office/drawing/2014/main" val="10008"/>
                  </a:ext>
                </a:extLst>
              </a:tr>
              <a:tr h="142875">
                <a:tc>
                  <a:txBody>
                    <a:bodyPr/>
                    <a:lstStyle/>
                    <a:p>
                      <a:pPr algn="l" fontAlgn="b"/>
                      <a:r>
                        <a:rPr lang="en-GB" sz="800" u="none" strike="noStrike">
                          <a:effectLst/>
                        </a:rPr>
                        <a:t>0000114</a:t>
                      </a:r>
                      <a:endParaRPr lang="en-GB" sz="800" b="0" i="0" u="none" strike="noStrike">
                        <a:solidFill>
                          <a:srgbClr val="000000"/>
                        </a:solidFill>
                        <a:effectLst/>
                        <a:latin typeface="Calibri"/>
                      </a:endParaRPr>
                    </a:p>
                  </a:txBody>
                  <a:tcPr marL="9525" marR="9525" marT="7144" marB="0" anchor="b"/>
                </a:tc>
                <a:tc>
                  <a:txBody>
                    <a:bodyPr/>
                    <a:lstStyle/>
                    <a:p>
                      <a:pPr algn="ctr" fontAlgn="b"/>
                      <a:r>
                        <a:rPr lang="en-GB" sz="800" u="none" strike="noStrike">
                          <a:effectLst/>
                        </a:rPr>
                        <a:t>138386</a:t>
                      </a:r>
                      <a:endParaRPr lang="en-GB" sz="800" b="0" i="0" u="none" strike="noStrike">
                        <a:solidFill>
                          <a:srgbClr val="000000"/>
                        </a:solidFill>
                        <a:effectLst/>
                        <a:latin typeface="Calibri"/>
                      </a:endParaRPr>
                    </a:p>
                  </a:txBody>
                  <a:tcPr marL="9525" marR="9525" marT="7144" marB="0" anchor="b"/>
                </a:tc>
                <a:tc>
                  <a:txBody>
                    <a:bodyPr/>
                    <a:lstStyle/>
                    <a:p>
                      <a:pPr algn="l" fontAlgn="b"/>
                      <a:r>
                        <a:rPr lang="en-GB" sz="800" u="none" strike="noStrike">
                          <a:effectLst/>
                        </a:rPr>
                        <a:t>2 FOUR TIMES A DAY</a:t>
                      </a:r>
                      <a:endParaRPr lang="en-GB" sz="800" b="0" i="0" u="none" strike="noStrike">
                        <a:solidFill>
                          <a:srgbClr val="000000"/>
                        </a:solidFill>
                        <a:effectLst/>
                        <a:latin typeface="Calibri"/>
                      </a:endParaRPr>
                    </a:p>
                  </a:txBody>
                  <a:tcPr marL="9525" marR="9525" marT="7144" marB="0" anchor="b"/>
                </a:tc>
                <a:tc>
                  <a:txBody>
                    <a:bodyPr/>
                    <a:lstStyle/>
                    <a:p>
                      <a:pPr algn="ctr" fontAlgn="b"/>
                      <a:r>
                        <a:rPr lang="en-GB" sz="800" u="none" strike="noStrike">
                          <a:effectLst/>
                        </a:rPr>
                        <a:t>8.00</a:t>
                      </a:r>
                      <a:endParaRPr lang="en-GB" sz="800" b="0" i="0" u="none" strike="noStrike">
                        <a:solidFill>
                          <a:srgbClr val="000000"/>
                        </a:solidFill>
                        <a:effectLst/>
                        <a:latin typeface="Calibri"/>
                      </a:endParaRPr>
                    </a:p>
                  </a:txBody>
                  <a:tcPr marL="9525" marR="9525" marT="7144" marB="0" anchor="b"/>
                </a:tc>
                <a:extLst>
                  <a:ext uri="{0D108BD9-81ED-4DB2-BD59-A6C34878D82A}">
                    <a16:rowId xmlns:a16="http://schemas.microsoft.com/office/drawing/2014/main" val="10009"/>
                  </a:ext>
                </a:extLst>
              </a:tr>
              <a:tr h="142875">
                <a:tc>
                  <a:txBody>
                    <a:bodyPr/>
                    <a:lstStyle/>
                    <a:p>
                      <a:pPr algn="l" fontAlgn="b"/>
                      <a:r>
                        <a:rPr lang="en-GB" sz="800" u="none" strike="noStrike">
                          <a:effectLst/>
                        </a:rPr>
                        <a:t>0000034</a:t>
                      </a:r>
                      <a:endParaRPr lang="en-GB" sz="800" b="0" i="0" u="none" strike="noStrike">
                        <a:solidFill>
                          <a:srgbClr val="000000"/>
                        </a:solidFill>
                        <a:effectLst/>
                        <a:latin typeface="Calibri"/>
                      </a:endParaRPr>
                    </a:p>
                  </a:txBody>
                  <a:tcPr marL="9525" marR="9525" marT="7144" marB="0" anchor="b"/>
                </a:tc>
                <a:tc>
                  <a:txBody>
                    <a:bodyPr/>
                    <a:lstStyle/>
                    <a:p>
                      <a:pPr algn="ctr" fontAlgn="b"/>
                      <a:r>
                        <a:rPr lang="en-GB" sz="800" u="none" strike="noStrike">
                          <a:effectLst/>
                        </a:rPr>
                        <a:t>116813</a:t>
                      </a:r>
                      <a:endParaRPr lang="en-GB" sz="800" b="0" i="0" u="none" strike="noStrike">
                        <a:solidFill>
                          <a:srgbClr val="000000"/>
                        </a:solidFill>
                        <a:effectLst/>
                        <a:latin typeface="Calibri"/>
                      </a:endParaRPr>
                    </a:p>
                  </a:txBody>
                  <a:tcPr marL="9525" marR="9525" marT="7144" marB="0" anchor="b"/>
                </a:tc>
                <a:tc>
                  <a:txBody>
                    <a:bodyPr/>
                    <a:lstStyle/>
                    <a:p>
                      <a:pPr algn="l" fontAlgn="b"/>
                      <a:r>
                        <a:rPr lang="en-GB" sz="800" u="none" strike="noStrike" dirty="0">
                          <a:effectLst/>
                        </a:rPr>
                        <a:t>ONE OR TWO FOUR TIMES A DAY WHEN REQUIRED</a:t>
                      </a:r>
                      <a:endParaRPr lang="en-GB" sz="800" b="0" i="0" u="none" strike="noStrike" dirty="0">
                        <a:solidFill>
                          <a:srgbClr val="000000"/>
                        </a:solidFill>
                        <a:effectLst/>
                        <a:latin typeface="Calibri"/>
                      </a:endParaRPr>
                    </a:p>
                  </a:txBody>
                  <a:tcPr marL="9525" marR="9525" marT="7144" marB="0" anchor="b"/>
                </a:tc>
                <a:tc>
                  <a:txBody>
                    <a:bodyPr/>
                    <a:lstStyle/>
                    <a:p>
                      <a:pPr algn="ctr" fontAlgn="b"/>
                      <a:r>
                        <a:rPr lang="en-GB" sz="800" u="none" strike="noStrike">
                          <a:effectLst/>
                        </a:rPr>
                        <a:t>-1.00</a:t>
                      </a:r>
                      <a:endParaRPr lang="en-GB" sz="800" b="0" i="0" u="none" strike="noStrike">
                        <a:solidFill>
                          <a:srgbClr val="000000"/>
                        </a:solidFill>
                        <a:effectLst/>
                        <a:latin typeface="Calibri"/>
                      </a:endParaRPr>
                    </a:p>
                  </a:txBody>
                  <a:tcPr marL="9525" marR="9525" marT="7144" marB="0" anchor="b"/>
                </a:tc>
                <a:extLst>
                  <a:ext uri="{0D108BD9-81ED-4DB2-BD59-A6C34878D82A}">
                    <a16:rowId xmlns:a16="http://schemas.microsoft.com/office/drawing/2014/main" val="10010"/>
                  </a:ext>
                </a:extLst>
              </a:tr>
              <a:tr h="142875">
                <a:tc>
                  <a:txBody>
                    <a:bodyPr/>
                    <a:lstStyle/>
                    <a:p>
                      <a:pPr algn="l" fontAlgn="b"/>
                      <a:r>
                        <a:rPr lang="en-GB" sz="800" u="none" strike="noStrike">
                          <a:effectLst/>
                        </a:rPr>
                        <a:t>0016164</a:t>
                      </a:r>
                      <a:endParaRPr lang="en-GB" sz="800" b="0" i="0" u="none" strike="noStrike">
                        <a:solidFill>
                          <a:srgbClr val="000000"/>
                        </a:solidFill>
                        <a:effectLst/>
                        <a:latin typeface="Calibri"/>
                      </a:endParaRPr>
                    </a:p>
                  </a:txBody>
                  <a:tcPr marL="9525" marR="9525" marT="7144" marB="0" anchor="b"/>
                </a:tc>
                <a:tc>
                  <a:txBody>
                    <a:bodyPr/>
                    <a:lstStyle/>
                    <a:p>
                      <a:pPr algn="ctr" fontAlgn="b"/>
                      <a:r>
                        <a:rPr lang="en-GB" sz="800" u="none" strike="noStrike">
                          <a:effectLst/>
                        </a:rPr>
                        <a:t>114705</a:t>
                      </a:r>
                      <a:endParaRPr lang="en-GB" sz="800" b="0" i="0" u="none" strike="noStrike">
                        <a:solidFill>
                          <a:srgbClr val="000000"/>
                        </a:solidFill>
                        <a:effectLst/>
                        <a:latin typeface="Calibri"/>
                      </a:endParaRPr>
                    </a:p>
                  </a:txBody>
                  <a:tcPr marL="9525" marR="9525" marT="7144" marB="0" anchor="b"/>
                </a:tc>
                <a:tc>
                  <a:txBody>
                    <a:bodyPr/>
                    <a:lstStyle/>
                    <a:p>
                      <a:pPr algn="l" fontAlgn="b"/>
                      <a:r>
                        <a:rPr lang="en-GB" sz="800" u="none" strike="noStrike">
                          <a:effectLst/>
                        </a:rPr>
                        <a:t>2 TABS 4 TIMES DAILY</a:t>
                      </a:r>
                      <a:endParaRPr lang="en-GB" sz="800" b="0" i="0" u="none" strike="noStrike">
                        <a:solidFill>
                          <a:srgbClr val="000000"/>
                        </a:solidFill>
                        <a:effectLst/>
                        <a:latin typeface="Calibri"/>
                      </a:endParaRPr>
                    </a:p>
                  </a:txBody>
                  <a:tcPr marL="9525" marR="9525" marT="7144" marB="0" anchor="b"/>
                </a:tc>
                <a:tc>
                  <a:txBody>
                    <a:bodyPr/>
                    <a:lstStyle/>
                    <a:p>
                      <a:pPr algn="ctr" fontAlgn="b"/>
                      <a:r>
                        <a:rPr lang="en-GB" sz="800" u="none" strike="noStrike">
                          <a:effectLst/>
                        </a:rPr>
                        <a:t>8.00</a:t>
                      </a:r>
                      <a:endParaRPr lang="en-GB" sz="800" b="0" i="0" u="none" strike="noStrike">
                        <a:solidFill>
                          <a:srgbClr val="000000"/>
                        </a:solidFill>
                        <a:effectLst/>
                        <a:latin typeface="Calibri"/>
                      </a:endParaRPr>
                    </a:p>
                  </a:txBody>
                  <a:tcPr marL="9525" marR="9525" marT="7144" marB="0" anchor="b"/>
                </a:tc>
                <a:extLst>
                  <a:ext uri="{0D108BD9-81ED-4DB2-BD59-A6C34878D82A}">
                    <a16:rowId xmlns:a16="http://schemas.microsoft.com/office/drawing/2014/main" val="10011"/>
                  </a:ext>
                </a:extLst>
              </a:tr>
              <a:tr h="142875">
                <a:tc>
                  <a:txBody>
                    <a:bodyPr/>
                    <a:lstStyle/>
                    <a:p>
                      <a:pPr algn="l" fontAlgn="b"/>
                      <a:r>
                        <a:rPr lang="en-GB" sz="800" u="none" strike="noStrike">
                          <a:effectLst/>
                        </a:rPr>
                        <a:t>0000003</a:t>
                      </a:r>
                      <a:endParaRPr lang="en-GB" sz="800" b="0" i="0" u="none" strike="noStrike">
                        <a:solidFill>
                          <a:srgbClr val="000000"/>
                        </a:solidFill>
                        <a:effectLst/>
                        <a:latin typeface="Calibri"/>
                      </a:endParaRPr>
                    </a:p>
                  </a:txBody>
                  <a:tcPr marL="9525" marR="9525" marT="7144" marB="0" anchor="b"/>
                </a:tc>
                <a:tc>
                  <a:txBody>
                    <a:bodyPr/>
                    <a:lstStyle/>
                    <a:p>
                      <a:pPr algn="ctr" fontAlgn="b"/>
                      <a:r>
                        <a:rPr lang="en-GB" sz="800" u="none" strike="noStrike">
                          <a:effectLst/>
                        </a:rPr>
                        <a:t>108314</a:t>
                      </a:r>
                      <a:endParaRPr lang="en-GB" sz="800" b="0" i="0" u="none" strike="noStrike">
                        <a:solidFill>
                          <a:srgbClr val="000000"/>
                        </a:solidFill>
                        <a:effectLst/>
                        <a:latin typeface="Calibri"/>
                      </a:endParaRPr>
                    </a:p>
                  </a:txBody>
                  <a:tcPr marL="9525" marR="9525" marT="7144" marB="0" anchor="b"/>
                </a:tc>
                <a:tc>
                  <a:txBody>
                    <a:bodyPr/>
                    <a:lstStyle/>
                    <a:p>
                      <a:pPr algn="l" fontAlgn="b"/>
                      <a:r>
                        <a:rPr lang="en-GB" sz="800" u="none" strike="noStrike" dirty="0">
                          <a:effectLst/>
                        </a:rPr>
                        <a:t>AS DIRECTED</a:t>
                      </a:r>
                      <a:endParaRPr lang="en-GB" sz="800" b="0" i="0" u="none" strike="noStrike" dirty="0">
                        <a:solidFill>
                          <a:srgbClr val="000000"/>
                        </a:solidFill>
                        <a:effectLst/>
                        <a:latin typeface="Calibri"/>
                      </a:endParaRPr>
                    </a:p>
                  </a:txBody>
                  <a:tcPr marL="9525" marR="9525" marT="7144" marB="0" anchor="b"/>
                </a:tc>
                <a:tc>
                  <a:txBody>
                    <a:bodyPr/>
                    <a:lstStyle/>
                    <a:p>
                      <a:pPr algn="ctr" fontAlgn="b"/>
                      <a:r>
                        <a:rPr lang="en-GB" sz="800" u="none" strike="noStrike">
                          <a:effectLst/>
                        </a:rPr>
                        <a:t>-1.00</a:t>
                      </a:r>
                      <a:endParaRPr lang="en-GB" sz="800" b="0" i="0" u="none" strike="noStrike">
                        <a:solidFill>
                          <a:srgbClr val="000000"/>
                        </a:solidFill>
                        <a:effectLst/>
                        <a:latin typeface="Calibri"/>
                      </a:endParaRPr>
                    </a:p>
                  </a:txBody>
                  <a:tcPr marL="9525" marR="9525" marT="7144" marB="0" anchor="b"/>
                </a:tc>
                <a:extLst>
                  <a:ext uri="{0D108BD9-81ED-4DB2-BD59-A6C34878D82A}">
                    <a16:rowId xmlns:a16="http://schemas.microsoft.com/office/drawing/2014/main" val="10012"/>
                  </a:ext>
                </a:extLst>
              </a:tr>
              <a:tr h="142875">
                <a:tc>
                  <a:txBody>
                    <a:bodyPr/>
                    <a:lstStyle/>
                    <a:p>
                      <a:pPr algn="l" fontAlgn="b"/>
                      <a:r>
                        <a:rPr lang="en-GB" sz="800" u="none" strike="noStrike">
                          <a:effectLst/>
                        </a:rPr>
                        <a:t>0000496</a:t>
                      </a:r>
                      <a:endParaRPr lang="en-GB" sz="800" b="0" i="0" u="none" strike="noStrike">
                        <a:solidFill>
                          <a:srgbClr val="000000"/>
                        </a:solidFill>
                        <a:effectLst/>
                        <a:latin typeface="Calibri"/>
                      </a:endParaRPr>
                    </a:p>
                  </a:txBody>
                  <a:tcPr marL="9525" marR="9525" marT="7144" marB="0" anchor="b"/>
                </a:tc>
                <a:tc>
                  <a:txBody>
                    <a:bodyPr/>
                    <a:lstStyle/>
                    <a:p>
                      <a:pPr algn="ctr" fontAlgn="b"/>
                      <a:r>
                        <a:rPr lang="en-GB" sz="800" u="none" strike="noStrike">
                          <a:effectLst/>
                        </a:rPr>
                        <a:t>92268</a:t>
                      </a:r>
                      <a:endParaRPr lang="en-GB" sz="800" b="0" i="0" u="none" strike="noStrike">
                        <a:solidFill>
                          <a:srgbClr val="000000"/>
                        </a:solidFill>
                        <a:effectLst/>
                        <a:latin typeface="Calibri"/>
                      </a:endParaRPr>
                    </a:p>
                  </a:txBody>
                  <a:tcPr marL="9525" marR="9525" marT="7144" marB="0" anchor="b"/>
                </a:tc>
                <a:tc>
                  <a:txBody>
                    <a:bodyPr/>
                    <a:lstStyle/>
                    <a:p>
                      <a:pPr algn="l" fontAlgn="b"/>
                      <a:r>
                        <a:rPr lang="en-GB" sz="800" u="none" strike="noStrike">
                          <a:effectLst/>
                        </a:rPr>
                        <a:t>TAKE 1 OR 2 4 TIMES/DAY WHEN REQUIRED</a:t>
                      </a:r>
                      <a:endParaRPr lang="en-GB" sz="800" b="0" i="0" u="none" strike="noStrike">
                        <a:solidFill>
                          <a:srgbClr val="000000"/>
                        </a:solidFill>
                        <a:effectLst/>
                        <a:latin typeface="Calibri"/>
                      </a:endParaRPr>
                    </a:p>
                  </a:txBody>
                  <a:tcPr marL="9525" marR="9525" marT="7144" marB="0" anchor="b"/>
                </a:tc>
                <a:tc>
                  <a:txBody>
                    <a:bodyPr/>
                    <a:lstStyle/>
                    <a:p>
                      <a:pPr algn="ctr" fontAlgn="b"/>
                      <a:r>
                        <a:rPr lang="en-GB" sz="800" u="none" strike="noStrike">
                          <a:effectLst/>
                        </a:rPr>
                        <a:t>-1.00</a:t>
                      </a:r>
                      <a:endParaRPr lang="en-GB" sz="800" b="0" i="0" u="none" strike="noStrike">
                        <a:solidFill>
                          <a:srgbClr val="000000"/>
                        </a:solidFill>
                        <a:effectLst/>
                        <a:latin typeface="Calibri"/>
                      </a:endParaRPr>
                    </a:p>
                  </a:txBody>
                  <a:tcPr marL="9525" marR="9525" marT="7144" marB="0" anchor="b"/>
                </a:tc>
                <a:extLst>
                  <a:ext uri="{0D108BD9-81ED-4DB2-BD59-A6C34878D82A}">
                    <a16:rowId xmlns:a16="http://schemas.microsoft.com/office/drawing/2014/main" val="10013"/>
                  </a:ext>
                </a:extLst>
              </a:tr>
              <a:tr h="142875">
                <a:tc>
                  <a:txBody>
                    <a:bodyPr/>
                    <a:lstStyle/>
                    <a:p>
                      <a:pPr algn="l" fontAlgn="b"/>
                      <a:r>
                        <a:rPr lang="en-GB" sz="800" u="none" strike="noStrike">
                          <a:effectLst/>
                        </a:rPr>
                        <a:t>0000257</a:t>
                      </a:r>
                      <a:endParaRPr lang="en-GB" sz="800" b="0" i="0" u="none" strike="noStrike">
                        <a:solidFill>
                          <a:srgbClr val="000000"/>
                        </a:solidFill>
                        <a:effectLst/>
                        <a:latin typeface="Calibri"/>
                      </a:endParaRPr>
                    </a:p>
                  </a:txBody>
                  <a:tcPr marL="9525" marR="9525" marT="7144" marB="0" anchor="b"/>
                </a:tc>
                <a:tc>
                  <a:txBody>
                    <a:bodyPr/>
                    <a:lstStyle/>
                    <a:p>
                      <a:pPr algn="ctr" fontAlgn="b"/>
                      <a:r>
                        <a:rPr lang="en-GB" sz="800" u="none" strike="noStrike">
                          <a:effectLst/>
                        </a:rPr>
                        <a:t>92250</a:t>
                      </a:r>
                      <a:endParaRPr lang="en-GB" sz="800" b="0" i="0" u="none" strike="noStrike">
                        <a:solidFill>
                          <a:srgbClr val="000000"/>
                        </a:solidFill>
                        <a:effectLst/>
                        <a:latin typeface="Calibri"/>
                      </a:endParaRPr>
                    </a:p>
                  </a:txBody>
                  <a:tcPr marL="9525" marR="9525" marT="7144" marB="0" anchor="b"/>
                </a:tc>
                <a:tc>
                  <a:txBody>
                    <a:bodyPr/>
                    <a:lstStyle/>
                    <a:p>
                      <a:pPr algn="l" fontAlgn="b"/>
                      <a:r>
                        <a:rPr lang="en-GB" sz="800" u="none" strike="noStrike" dirty="0">
                          <a:effectLst/>
                        </a:rPr>
                        <a:t>TAKE 1 OR 2 3 TIMES/DAY</a:t>
                      </a:r>
                      <a:endParaRPr lang="en-GB" sz="800" b="0" i="0" u="none" strike="noStrike" dirty="0">
                        <a:solidFill>
                          <a:srgbClr val="000000"/>
                        </a:solidFill>
                        <a:effectLst/>
                        <a:latin typeface="Calibri"/>
                      </a:endParaRPr>
                    </a:p>
                  </a:txBody>
                  <a:tcPr marL="9525" marR="9525" marT="7144" marB="0" anchor="b"/>
                </a:tc>
                <a:tc>
                  <a:txBody>
                    <a:bodyPr/>
                    <a:lstStyle/>
                    <a:p>
                      <a:pPr algn="ctr" fontAlgn="b"/>
                      <a:r>
                        <a:rPr lang="en-GB" sz="800" u="none" strike="noStrike">
                          <a:effectLst/>
                        </a:rPr>
                        <a:t>4.50</a:t>
                      </a:r>
                      <a:endParaRPr lang="en-GB" sz="800" b="0" i="0" u="none" strike="noStrike">
                        <a:solidFill>
                          <a:srgbClr val="000000"/>
                        </a:solidFill>
                        <a:effectLst/>
                        <a:latin typeface="Calibri"/>
                      </a:endParaRPr>
                    </a:p>
                  </a:txBody>
                  <a:tcPr marL="9525" marR="9525" marT="7144" marB="0" anchor="b"/>
                </a:tc>
                <a:extLst>
                  <a:ext uri="{0D108BD9-81ED-4DB2-BD59-A6C34878D82A}">
                    <a16:rowId xmlns:a16="http://schemas.microsoft.com/office/drawing/2014/main" val="10014"/>
                  </a:ext>
                </a:extLst>
              </a:tr>
              <a:tr h="142875">
                <a:tc>
                  <a:txBody>
                    <a:bodyPr/>
                    <a:lstStyle/>
                    <a:p>
                      <a:pPr algn="l" fontAlgn="b"/>
                      <a:r>
                        <a:rPr lang="en-GB" sz="800" u="none" strike="noStrike">
                          <a:effectLst/>
                        </a:rPr>
                        <a:t>0007812</a:t>
                      </a:r>
                      <a:endParaRPr lang="en-GB" sz="800" b="0" i="0" u="none" strike="noStrike">
                        <a:solidFill>
                          <a:srgbClr val="000000"/>
                        </a:solidFill>
                        <a:effectLst/>
                        <a:latin typeface="Calibri"/>
                      </a:endParaRPr>
                    </a:p>
                  </a:txBody>
                  <a:tcPr marL="9525" marR="9525" marT="7144" marB="0" anchor="b"/>
                </a:tc>
                <a:tc>
                  <a:txBody>
                    <a:bodyPr/>
                    <a:lstStyle/>
                    <a:p>
                      <a:pPr algn="ctr" fontAlgn="b"/>
                      <a:r>
                        <a:rPr lang="en-GB" sz="800" u="none" strike="noStrike">
                          <a:effectLst/>
                        </a:rPr>
                        <a:t>78018</a:t>
                      </a:r>
                      <a:endParaRPr lang="en-GB" sz="800" b="0" i="0" u="none" strike="noStrike">
                        <a:solidFill>
                          <a:srgbClr val="000000"/>
                        </a:solidFill>
                        <a:effectLst/>
                        <a:latin typeface="Calibri"/>
                      </a:endParaRPr>
                    </a:p>
                  </a:txBody>
                  <a:tcPr marL="9525" marR="9525" marT="7144" marB="0" anchor="b"/>
                </a:tc>
                <a:tc>
                  <a:txBody>
                    <a:bodyPr/>
                    <a:lstStyle/>
                    <a:p>
                      <a:pPr algn="l" fontAlgn="b"/>
                      <a:r>
                        <a:rPr lang="en-GB" sz="800" u="none" strike="noStrike">
                          <a:effectLst/>
                        </a:rPr>
                        <a:t>TAKE ONE OR TWO FOUR TIMES/DAY</a:t>
                      </a:r>
                      <a:endParaRPr lang="en-GB" sz="800" b="0" i="0" u="none" strike="noStrike">
                        <a:solidFill>
                          <a:srgbClr val="000000"/>
                        </a:solidFill>
                        <a:effectLst/>
                        <a:latin typeface="Calibri"/>
                      </a:endParaRPr>
                    </a:p>
                  </a:txBody>
                  <a:tcPr marL="9525" marR="9525" marT="7144" marB="0" anchor="b"/>
                </a:tc>
                <a:tc>
                  <a:txBody>
                    <a:bodyPr/>
                    <a:lstStyle/>
                    <a:p>
                      <a:pPr algn="ctr" fontAlgn="b"/>
                      <a:r>
                        <a:rPr lang="en-GB" sz="800" u="none" strike="noStrike" dirty="0">
                          <a:effectLst/>
                        </a:rPr>
                        <a:t>6.00</a:t>
                      </a:r>
                      <a:endParaRPr lang="en-GB" sz="800" b="0" i="0" u="none" strike="noStrike" dirty="0">
                        <a:solidFill>
                          <a:srgbClr val="000000"/>
                        </a:solidFill>
                        <a:effectLst/>
                        <a:latin typeface="Calibri"/>
                      </a:endParaRPr>
                    </a:p>
                  </a:txBody>
                  <a:tcPr marL="9525" marR="9525" marT="7144" marB="0" anchor="b"/>
                </a:tc>
                <a:extLst>
                  <a:ext uri="{0D108BD9-81ED-4DB2-BD59-A6C34878D82A}">
                    <a16:rowId xmlns:a16="http://schemas.microsoft.com/office/drawing/2014/main" val="10015"/>
                  </a:ext>
                </a:extLst>
              </a:tr>
              <a:tr h="142875">
                <a:tc>
                  <a:txBody>
                    <a:bodyPr/>
                    <a:lstStyle/>
                    <a:p>
                      <a:pPr algn="l" fontAlgn="b"/>
                      <a:r>
                        <a:rPr lang="en-GB" sz="800" u="none" strike="noStrike">
                          <a:effectLst/>
                        </a:rPr>
                        <a:t>0001588</a:t>
                      </a:r>
                      <a:endParaRPr lang="en-GB" sz="800" b="0" i="0" u="none" strike="noStrike">
                        <a:solidFill>
                          <a:srgbClr val="000000"/>
                        </a:solidFill>
                        <a:effectLst/>
                        <a:latin typeface="Calibri"/>
                      </a:endParaRPr>
                    </a:p>
                  </a:txBody>
                  <a:tcPr marL="9525" marR="9525" marT="7144" marB="0" anchor="b"/>
                </a:tc>
                <a:tc>
                  <a:txBody>
                    <a:bodyPr/>
                    <a:lstStyle/>
                    <a:p>
                      <a:pPr algn="ctr" fontAlgn="b"/>
                      <a:r>
                        <a:rPr lang="en-GB" sz="800" u="none" strike="noStrike">
                          <a:effectLst/>
                        </a:rPr>
                        <a:t>76761</a:t>
                      </a:r>
                      <a:endParaRPr lang="en-GB" sz="800" b="0" i="0" u="none" strike="noStrike">
                        <a:solidFill>
                          <a:srgbClr val="000000"/>
                        </a:solidFill>
                        <a:effectLst/>
                        <a:latin typeface="Calibri"/>
                      </a:endParaRPr>
                    </a:p>
                  </a:txBody>
                  <a:tcPr marL="9525" marR="9525" marT="7144" marB="0" anchor="b"/>
                </a:tc>
                <a:tc>
                  <a:txBody>
                    <a:bodyPr/>
                    <a:lstStyle/>
                    <a:p>
                      <a:pPr algn="l" fontAlgn="b"/>
                      <a:r>
                        <a:rPr lang="en-GB" sz="800" u="none" strike="noStrike">
                          <a:effectLst/>
                        </a:rPr>
                        <a:t>TAKE 1 OR 2 EVERY 4-6 HRS</a:t>
                      </a:r>
                      <a:endParaRPr lang="en-GB" sz="800" b="0" i="0" u="none" strike="noStrike">
                        <a:solidFill>
                          <a:srgbClr val="000000"/>
                        </a:solidFill>
                        <a:effectLst/>
                        <a:latin typeface="Calibri"/>
                      </a:endParaRPr>
                    </a:p>
                  </a:txBody>
                  <a:tcPr marL="9525" marR="9525" marT="7144" marB="0" anchor="b"/>
                </a:tc>
                <a:tc>
                  <a:txBody>
                    <a:bodyPr/>
                    <a:lstStyle/>
                    <a:p>
                      <a:pPr algn="ctr" fontAlgn="b"/>
                      <a:r>
                        <a:rPr lang="en-GB" sz="800" u="none" strike="noStrike">
                          <a:effectLst/>
                        </a:rPr>
                        <a:t>6.00</a:t>
                      </a:r>
                      <a:endParaRPr lang="en-GB" sz="800" b="0" i="0" u="none" strike="noStrike">
                        <a:solidFill>
                          <a:srgbClr val="000000"/>
                        </a:solidFill>
                        <a:effectLst/>
                        <a:latin typeface="Calibri"/>
                      </a:endParaRPr>
                    </a:p>
                  </a:txBody>
                  <a:tcPr marL="9525" marR="9525" marT="7144" marB="0" anchor="b"/>
                </a:tc>
                <a:extLst>
                  <a:ext uri="{0D108BD9-81ED-4DB2-BD59-A6C34878D82A}">
                    <a16:rowId xmlns:a16="http://schemas.microsoft.com/office/drawing/2014/main" val="10016"/>
                  </a:ext>
                </a:extLst>
              </a:tr>
              <a:tr h="142875">
                <a:tc>
                  <a:txBody>
                    <a:bodyPr/>
                    <a:lstStyle/>
                    <a:p>
                      <a:pPr algn="l" fontAlgn="b"/>
                      <a:r>
                        <a:rPr lang="en-GB" sz="800" u="none" strike="noStrike">
                          <a:effectLst/>
                        </a:rPr>
                        <a:t>0010666</a:t>
                      </a:r>
                      <a:endParaRPr lang="en-GB" sz="800" b="0" i="0" u="none" strike="noStrike">
                        <a:solidFill>
                          <a:srgbClr val="000000"/>
                        </a:solidFill>
                        <a:effectLst/>
                        <a:latin typeface="Calibri"/>
                      </a:endParaRPr>
                    </a:p>
                  </a:txBody>
                  <a:tcPr marL="9525" marR="9525" marT="7144" marB="0" anchor="b"/>
                </a:tc>
                <a:tc>
                  <a:txBody>
                    <a:bodyPr/>
                    <a:lstStyle/>
                    <a:p>
                      <a:pPr algn="ctr" fontAlgn="b"/>
                      <a:r>
                        <a:rPr lang="en-GB" sz="800" u="none" strike="noStrike">
                          <a:effectLst/>
                        </a:rPr>
                        <a:t>76284</a:t>
                      </a:r>
                      <a:endParaRPr lang="en-GB" sz="800" b="0" i="0" u="none" strike="noStrike">
                        <a:solidFill>
                          <a:srgbClr val="000000"/>
                        </a:solidFill>
                        <a:effectLst/>
                        <a:latin typeface="Calibri"/>
                      </a:endParaRPr>
                    </a:p>
                  </a:txBody>
                  <a:tcPr marL="9525" marR="9525" marT="7144" marB="0" anchor="b"/>
                </a:tc>
                <a:tc>
                  <a:txBody>
                    <a:bodyPr/>
                    <a:lstStyle/>
                    <a:p>
                      <a:pPr algn="l" fontAlgn="b"/>
                      <a:r>
                        <a:rPr lang="en-GB" sz="800" u="none" strike="noStrike">
                          <a:effectLst/>
                        </a:rPr>
                        <a:t>ONE OR TWO TO BE TAKEN UP TO FOUR TIMES A DAY WHEN REQUIRED FOR 'PAIN</a:t>
                      </a:r>
                      <a:endParaRPr lang="en-GB" sz="800" b="0" i="0" u="none" strike="noStrike">
                        <a:solidFill>
                          <a:srgbClr val="000000"/>
                        </a:solidFill>
                        <a:effectLst/>
                        <a:latin typeface="Calibri"/>
                      </a:endParaRPr>
                    </a:p>
                  </a:txBody>
                  <a:tcPr marL="9525" marR="9525" marT="7144" marB="0" anchor="b"/>
                </a:tc>
                <a:tc>
                  <a:txBody>
                    <a:bodyPr/>
                    <a:lstStyle/>
                    <a:p>
                      <a:pPr algn="ctr" fontAlgn="b"/>
                      <a:r>
                        <a:rPr lang="en-GB" sz="800" u="none" strike="noStrike">
                          <a:effectLst/>
                        </a:rPr>
                        <a:t>-1.00</a:t>
                      </a:r>
                      <a:endParaRPr lang="en-GB" sz="800" b="0" i="0" u="none" strike="noStrike">
                        <a:solidFill>
                          <a:srgbClr val="000000"/>
                        </a:solidFill>
                        <a:effectLst/>
                        <a:latin typeface="Calibri"/>
                      </a:endParaRPr>
                    </a:p>
                  </a:txBody>
                  <a:tcPr marL="9525" marR="9525" marT="7144" marB="0" anchor="b"/>
                </a:tc>
                <a:extLst>
                  <a:ext uri="{0D108BD9-81ED-4DB2-BD59-A6C34878D82A}">
                    <a16:rowId xmlns:a16="http://schemas.microsoft.com/office/drawing/2014/main" val="10017"/>
                  </a:ext>
                </a:extLst>
              </a:tr>
              <a:tr h="142875">
                <a:tc>
                  <a:txBody>
                    <a:bodyPr/>
                    <a:lstStyle/>
                    <a:p>
                      <a:pPr algn="l" fontAlgn="b"/>
                      <a:r>
                        <a:rPr lang="en-GB" sz="800" u="none" strike="noStrike">
                          <a:effectLst/>
                        </a:rPr>
                        <a:t>0000026</a:t>
                      </a:r>
                      <a:endParaRPr lang="en-GB" sz="800" b="0" i="0" u="none" strike="noStrike">
                        <a:solidFill>
                          <a:srgbClr val="000000"/>
                        </a:solidFill>
                        <a:effectLst/>
                        <a:latin typeface="Calibri"/>
                      </a:endParaRPr>
                    </a:p>
                  </a:txBody>
                  <a:tcPr marL="9525" marR="9525" marT="7144" marB="0" anchor="b"/>
                </a:tc>
                <a:tc>
                  <a:txBody>
                    <a:bodyPr/>
                    <a:lstStyle/>
                    <a:p>
                      <a:pPr algn="ctr" fontAlgn="b"/>
                      <a:r>
                        <a:rPr lang="en-GB" sz="800" u="none" strike="noStrike">
                          <a:effectLst/>
                        </a:rPr>
                        <a:t>65854</a:t>
                      </a:r>
                      <a:endParaRPr lang="en-GB" sz="800" b="0" i="0" u="none" strike="noStrike">
                        <a:solidFill>
                          <a:srgbClr val="000000"/>
                        </a:solidFill>
                        <a:effectLst/>
                        <a:latin typeface="Calibri"/>
                      </a:endParaRPr>
                    </a:p>
                  </a:txBody>
                  <a:tcPr marL="9525" marR="9525" marT="7144" marB="0" anchor="b"/>
                </a:tc>
                <a:tc>
                  <a:txBody>
                    <a:bodyPr/>
                    <a:lstStyle/>
                    <a:p>
                      <a:pPr algn="l" fontAlgn="b"/>
                      <a:r>
                        <a:rPr lang="en-GB" sz="800" u="none" strike="noStrike">
                          <a:effectLst/>
                        </a:rPr>
                        <a:t>TWO FOUR TIMES A DAY WHEN REQUIRED</a:t>
                      </a:r>
                      <a:endParaRPr lang="en-GB" sz="800" b="0" i="0" u="none" strike="noStrike">
                        <a:solidFill>
                          <a:srgbClr val="000000"/>
                        </a:solidFill>
                        <a:effectLst/>
                        <a:latin typeface="Calibri"/>
                      </a:endParaRPr>
                    </a:p>
                  </a:txBody>
                  <a:tcPr marL="9525" marR="9525" marT="7144" marB="0" anchor="b"/>
                </a:tc>
                <a:tc>
                  <a:txBody>
                    <a:bodyPr/>
                    <a:lstStyle/>
                    <a:p>
                      <a:pPr algn="ctr" fontAlgn="b"/>
                      <a:r>
                        <a:rPr lang="en-GB" sz="800" u="none" strike="noStrike">
                          <a:effectLst/>
                        </a:rPr>
                        <a:t>-1.00</a:t>
                      </a:r>
                      <a:endParaRPr lang="en-GB" sz="800" b="0" i="0" u="none" strike="noStrike">
                        <a:solidFill>
                          <a:srgbClr val="000000"/>
                        </a:solidFill>
                        <a:effectLst/>
                        <a:latin typeface="Calibri"/>
                      </a:endParaRPr>
                    </a:p>
                  </a:txBody>
                  <a:tcPr marL="9525" marR="9525" marT="7144" marB="0" anchor="b"/>
                </a:tc>
                <a:extLst>
                  <a:ext uri="{0D108BD9-81ED-4DB2-BD59-A6C34878D82A}">
                    <a16:rowId xmlns:a16="http://schemas.microsoft.com/office/drawing/2014/main" val="10018"/>
                  </a:ext>
                </a:extLst>
              </a:tr>
              <a:tr h="142875">
                <a:tc>
                  <a:txBody>
                    <a:bodyPr/>
                    <a:lstStyle/>
                    <a:p>
                      <a:pPr algn="l" fontAlgn="b"/>
                      <a:r>
                        <a:rPr lang="en-GB" sz="800" u="none" strike="noStrike">
                          <a:effectLst/>
                        </a:rPr>
                        <a:t>0000021</a:t>
                      </a:r>
                      <a:endParaRPr lang="en-GB" sz="800" b="0" i="0" u="none" strike="noStrike">
                        <a:solidFill>
                          <a:srgbClr val="000000"/>
                        </a:solidFill>
                        <a:effectLst/>
                        <a:latin typeface="Calibri"/>
                      </a:endParaRPr>
                    </a:p>
                  </a:txBody>
                  <a:tcPr marL="9525" marR="9525" marT="7144" marB="0" anchor="b"/>
                </a:tc>
                <a:tc>
                  <a:txBody>
                    <a:bodyPr/>
                    <a:lstStyle/>
                    <a:p>
                      <a:pPr algn="ctr" fontAlgn="b"/>
                      <a:r>
                        <a:rPr lang="en-GB" sz="800" u="none" strike="noStrike" dirty="0">
                          <a:effectLst/>
                        </a:rPr>
                        <a:t>65460</a:t>
                      </a:r>
                      <a:endParaRPr lang="en-GB" sz="800" b="0" i="0" u="none" strike="noStrike" dirty="0">
                        <a:solidFill>
                          <a:srgbClr val="000000"/>
                        </a:solidFill>
                        <a:effectLst/>
                        <a:latin typeface="Calibri"/>
                      </a:endParaRPr>
                    </a:p>
                  </a:txBody>
                  <a:tcPr marL="9525" marR="9525" marT="7144" marB="0" anchor="b"/>
                </a:tc>
                <a:tc>
                  <a:txBody>
                    <a:bodyPr/>
                    <a:lstStyle/>
                    <a:p>
                      <a:pPr algn="l" fontAlgn="b"/>
                      <a:r>
                        <a:rPr lang="en-GB" sz="800" u="none" strike="noStrike" dirty="0">
                          <a:effectLst/>
                        </a:rPr>
                        <a:t>TAKE ONE TWICE DAILY</a:t>
                      </a:r>
                      <a:endParaRPr lang="en-GB" sz="800" b="0" i="0" u="none" strike="noStrike" dirty="0">
                        <a:solidFill>
                          <a:srgbClr val="000000"/>
                        </a:solidFill>
                        <a:effectLst/>
                        <a:latin typeface="Calibri"/>
                      </a:endParaRPr>
                    </a:p>
                  </a:txBody>
                  <a:tcPr marL="9525" marR="9525" marT="7144" marB="0" anchor="b"/>
                </a:tc>
                <a:tc>
                  <a:txBody>
                    <a:bodyPr/>
                    <a:lstStyle/>
                    <a:p>
                      <a:pPr algn="ctr" fontAlgn="b"/>
                      <a:r>
                        <a:rPr lang="en-GB" sz="800" u="none" strike="noStrike" dirty="0">
                          <a:effectLst/>
                        </a:rPr>
                        <a:t>2.00</a:t>
                      </a:r>
                      <a:endParaRPr lang="en-GB" sz="800" b="0" i="0" u="none" strike="noStrike" dirty="0">
                        <a:solidFill>
                          <a:srgbClr val="000000"/>
                        </a:solidFill>
                        <a:effectLst/>
                        <a:latin typeface="Calibri"/>
                      </a:endParaRPr>
                    </a:p>
                  </a:txBody>
                  <a:tcPr marL="9525" marR="9525" marT="7144" marB="0" anchor="b"/>
                </a:tc>
                <a:extLst>
                  <a:ext uri="{0D108BD9-81ED-4DB2-BD59-A6C34878D82A}">
                    <a16:rowId xmlns:a16="http://schemas.microsoft.com/office/drawing/2014/main" val="10019"/>
                  </a:ext>
                </a:extLst>
              </a:tr>
            </a:tbl>
          </a:graphicData>
        </a:graphic>
      </p:graphicFrame>
      <p:sp>
        <p:nvSpPr>
          <p:cNvPr id="8" name="TextBox 7"/>
          <p:cNvSpPr txBox="1"/>
          <p:nvPr/>
        </p:nvSpPr>
        <p:spPr>
          <a:xfrm>
            <a:off x="6744072" y="2744986"/>
            <a:ext cx="1152128" cy="369332"/>
          </a:xfrm>
          <a:prstGeom prst="rect">
            <a:avLst/>
          </a:prstGeom>
          <a:noFill/>
        </p:spPr>
        <p:txBody>
          <a:bodyPr wrap="square" rtlCol="0">
            <a:spAutoFit/>
          </a:bodyPr>
          <a:lstStyle/>
          <a:p>
            <a:r>
              <a:rPr lang="en-GB" dirty="0">
                <a:solidFill>
                  <a:prstClr val="black"/>
                </a:solidFill>
                <a:latin typeface="Calibri"/>
              </a:rPr>
              <a:t>Identical</a:t>
            </a:r>
          </a:p>
        </p:txBody>
      </p:sp>
      <p:sp>
        <p:nvSpPr>
          <p:cNvPr id="9" name="Oval 8"/>
          <p:cNvSpPr/>
          <p:nvPr/>
        </p:nvSpPr>
        <p:spPr>
          <a:xfrm>
            <a:off x="6672064" y="2733246"/>
            <a:ext cx="1008112" cy="46253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solidFill>
                <a:prstClr val="white"/>
              </a:solidFill>
            </a:endParaRPr>
          </a:p>
        </p:txBody>
      </p:sp>
      <p:sp>
        <p:nvSpPr>
          <p:cNvPr id="10" name="Arc 9"/>
          <p:cNvSpPr/>
          <p:nvPr/>
        </p:nvSpPr>
        <p:spPr>
          <a:xfrm>
            <a:off x="4223792" y="2338097"/>
            <a:ext cx="2592288" cy="857687"/>
          </a:xfrm>
          <a:prstGeom prst="arc">
            <a:avLst/>
          </a:prstGeom>
          <a:ln>
            <a:headEnd type="triangle"/>
          </a:ln>
        </p:spPr>
        <p:style>
          <a:lnRef idx="1">
            <a:schemeClr val="accent1"/>
          </a:lnRef>
          <a:fillRef idx="0">
            <a:schemeClr val="accent1"/>
          </a:fillRef>
          <a:effectRef idx="0">
            <a:schemeClr val="accent1"/>
          </a:effectRef>
          <a:fontRef idx="minor">
            <a:schemeClr val="tx1"/>
          </a:fontRef>
        </p:style>
        <p:txBody>
          <a:bodyPr rtlCol="0" anchor="ctr"/>
          <a:lstStyle/>
          <a:p>
            <a:endParaRPr lang="en-GB">
              <a:solidFill>
                <a:prstClr val="black"/>
              </a:solidFill>
            </a:endParaRPr>
          </a:p>
        </p:txBody>
      </p:sp>
      <p:sp>
        <p:nvSpPr>
          <p:cNvPr id="11" name="Arc 10"/>
          <p:cNvSpPr/>
          <p:nvPr/>
        </p:nvSpPr>
        <p:spPr>
          <a:xfrm>
            <a:off x="5015880" y="2500112"/>
            <a:ext cx="1728192" cy="648072"/>
          </a:xfrm>
          <a:prstGeom prst="arc">
            <a:avLst>
              <a:gd name="adj1" fmla="val 14467809"/>
              <a:gd name="adj2" fmla="val 0"/>
            </a:avLst>
          </a:prstGeom>
          <a:ln>
            <a:headEnd type="triangle"/>
            <a:tailEnd type="none"/>
          </a:ln>
        </p:spPr>
        <p:style>
          <a:lnRef idx="1">
            <a:schemeClr val="accent1"/>
          </a:lnRef>
          <a:fillRef idx="0">
            <a:schemeClr val="accent1"/>
          </a:fillRef>
          <a:effectRef idx="0">
            <a:schemeClr val="accent1"/>
          </a:effectRef>
          <a:fontRef idx="minor">
            <a:schemeClr val="tx1"/>
          </a:fontRef>
        </p:style>
        <p:txBody>
          <a:bodyPr rtlCol="0" anchor="ctr"/>
          <a:lstStyle/>
          <a:p>
            <a:endParaRPr lang="en-GB">
              <a:solidFill>
                <a:prstClr val="black"/>
              </a:solidFill>
            </a:endParaRPr>
          </a:p>
        </p:txBody>
      </p:sp>
      <p:sp>
        <p:nvSpPr>
          <p:cNvPr id="12" name="Arc 11"/>
          <p:cNvSpPr/>
          <p:nvPr/>
        </p:nvSpPr>
        <p:spPr>
          <a:xfrm rot="8636450">
            <a:off x="5564399" y="2461102"/>
            <a:ext cx="1728192" cy="756084"/>
          </a:xfrm>
          <a:prstGeom prst="arc">
            <a:avLst/>
          </a:prstGeom>
          <a:ln>
            <a:tailEnd type="triangle"/>
          </a:ln>
        </p:spPr>
        <p:style>
          <a:lnRef idx="1">
            <a:schemeClr val="accent1"/>
          </a:lnRef>
          <a:fillRef idx="0">
            <a:schemeClr val="accent1"/>
          </a:fillRef>
          <a:effectRef idx="0">
            <a:schemeClr val="accent1"/>
          </a:effectRef>
          <a:fontRef idx="minor">
            <a:schemeClr val="tx1"/>
          </a:fontRef>
        </p:style>
        <p:txBody>
          <a:bodyPr rtlCol="0" anchor="ctr"/>
          <a:lstStyle/>
          <a:p>
            <a:endParaRPr lang="en-GB">
              <a:solidFill>
                <a:prstClr val="black"/>
              </a:solidFill>
            </a:endParaRPr>
          </a:p>
        </p:txBody>
      </p:sp>
      <p:sp>
        <p:nvSpPr>
          <p:cNvPr id="13" name="TextBox 12"/>
          <p:cNvSpPr txBox="1"/>
          <p:nvPr/>
        </p:nvSpPr>
        <p:spPr>
          <a:xfrm>
            <a:off x="6672064" y="3642183"/>
            <a:ext cx="1728192" cy="646331"/>
          </a:xfrm>
          <a:prstGeom prst="rect">
            <a:avLst/>
          </a:prstGeom>
          <a:noFill/>
        </p:spPr>
        <p:txBody>
          <a:bodyPr wrap="square" rtlCol="0">
            <a:spAutoFit/>
          </a:bodyPr>
          <a:lstStyle/>
          <a:p>
            <a:r>
              <a:rPr lang="en-GB" dirty="0">
                <a:solidFill>
                  <a:prstClr val="black"/>
                </a:solidFill>
                <a:latin typeface="Calibri"/>
              </a:rPr>
              <a:t>6 is the estimate of 1-2 pills 4X/d</a:t>
            </a:r>
          </a:p>
        </p:txBody>
      </p:sp>
      <p:sp>
        <p:nvSpPr>
          <p:cNvPr id="14" name="Oval 13"/>
          <p:cNvSpPr/>
          <p:nvPr/>
        </p:nvSpPr>
        <p:spPr>
          <a:xfrm>
            <a:off x="6438779" y="3521848"/>
            <a:ext cx="2075656" cy="93084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solidFill>
                <a:prstClr val="white"/>
              </a:solidFill>
            </a:endParaRPr>
          </a:p>
        </p:txBody>
      </p:sp>
      <p:sp>
        <p:nvSpPr>
          <p:cNvPr id="15" name="Arc 14"/>
          <p:cNvSpPr/>
          <p:nvPr/>
        </p:nvSpPr>
        <p:spPr>
          <a:xfrm flipH="1">
            <a:off x="7968208" y="2392100"/>
            <a:ext cx="1389858" cy="2322258"/>
          </a:xfrm>
          <a:prstGeom prst="arc">
            <a:avLst/>
          </a:prstGeom>
          <a:ln>
            <a:headEnd type="triangle"/>
            <a:tailEnd type="none"/>
          </a:ln>
        </p:spPr>
        <p:style>
          <a:lnRef idx="1">
            <a:schemeClr val="accent1"/>
          </a:lnRef>
          <a:fillRef idx="0">
            <a:schemeClr val="accent1"/>
          </a:fillRef>
          <a:effectRef idx="0">
            <a:schemeClr val="accent1"/>
          </a:effectRef>
          <a:fontRef idx="minor">
            <a:schemeClr val="tx1"/>
          </a:fontRef>
        </p:style>
        <p:txBody>
          <a:bodyPr rtlCol="0" anchor="ctr"/>
          <a:lstStyle/>
          <a:p>
            <a:endParaRPr lang="en-GB">
              <a:solidFill>
                <a:prstClr val="black"/>
              </a:solidFill>
            </a:endParaRPr>
          </a:p>
        </p:txBody>
      </p:sp>
      <p:sp>
        <p:nvSpPr>
          <p:cNvPr id="16" name="Oval 15"/>
          <p:cNvSpPr/>
          <p:nvPr/>
        </p:nvSpPr>
        <p:spPr>
          <a:xfrm>
            <a:off x="8760296" y="2230082"/>
            <a:ext cx="576064" cy="32403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solidFill>
                <a:prstClr val="white"/>
              </a:solidFill>
            </a:endParaRPr>
          </a:p>
        </p:txBody>
      </p:sp>
      <p:sp>
        <p:nvSpPr>
          <p:cNvPr id="17" name="Oval 16"/>
          <p:cNvSpPr/>
          <p:nvPr/>
        </p:nvSpPr>
        <p:spPr>
          <a:xfrm>
            <a:off x="8760296" y="3128956"/>
            <a:ext cx="597770" cy="16201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solidFill>
                <a:prstClr val="white"/>
              </a:solidFill>
            </a:endParaRPr>
          </a:p>
        </p:txBody>
      </p:sp>
      <p:sp>
        <p:nvSpPr>
          <p:cNvPr id="18" name="Arc 17"/>
          <p:cNvSpPr/>
          <p:nvPr/>
        </p:nvSpPr>
        <p:spPr>
          <a:xfrm rot="14820101">
            <a:off x="8499801" y="2785513"/>
            <a:ext cx="359179" cy="1224136"/>
          </a:xfrm>
          <a:prstGeom prst="arc">
            <a:avLst/>
          </a:prstGeom>
          <a:ln>
            <a:tailEnd type="triangle"/>
          </a:ln>
        </p:spPr>
        <p:style>
          <a:lnRef idx="1">
            <a:schemeClr val="accent1"/>
          </a:lnRef>
          <a:fillRef idx="0">
            <a:schemeClr val="accent1"/>
          </a:fillRef>
          <a:effectRef idx="0">
            <a:schemeClr val="accent1"/>
          </a:effectRef>
          <a:fontRef idx="minor">
            <a:schemeClr val="tx1"/>
          </a:fontRef>
        </p:style>
        <p:txBody>
          <a:bodyPr rtlCol="0" anchor="ctr"/>
          <a:lstStyle/>
          <a:p>
            <a:endParaRPr lang="en-GB">
              <a:solidFill>
                <a:prstClr val="black"/>
              </a:solidFill>
            </a:endParaRPr>
          </a:p>
        </p:txBody>
      </p:sp>
      <p:sp>
        <p:nvSpPr>
          <p:cNvPr id="19" name="Oval 18"/>
          <p:cNvSpPr/>
          <p:nvPr/>
        </p:nvSpPr>
        <p:spPr>
          <a:xfrm>
            <a:off x="8823758" y="3831034"/>
            <a:ext cx="576064" cy="3240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solidFill>
                <a:prstClr val="white"/>
              </a:solidFill>
            </a:endParaRPr>
          </a:p>
        </p:txBody>
      </p:sp>
      <p:sp>
        <p:nvSpPr>
          <p:cNvPr id="20" name="Oval 19"/>
          <p:cNvSpPr/>
          <p:nvPr/>
        </p:nvSpPr>
        <p:spPr>
          <a:xfrm>
            <a:off x="8760296" y="2554118"/>
            <a:ext cx="576064" cy="3240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solidFill>
                <a:prstClr val="white"/>
              </a:solidFill>
            </a:endParaRPr>
          </a:p>
        </p:txBody>
      </p:sp>
      <p:sp>
        <p:nvSpPr>
          <p:cNvPr id="21" name="Oval 20"/>
          <p:cNvSpPr/>
          <p:nvPr/>
        </p:nvSpPr>
        <p:spPr>
          <a:xfrm>
            <a:off x="8760296" y="2986166"/>
            <a:ext cx="597770" cy="16201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solidFill>
                <a:prstClr val="white"/>
              </a:solidFill>
            </a:endParaRPr>
          </a:p>
        </p:txBody>
      </p:sp>
      <p:sp>
        <p:nvSpPr>
          <p:cNvPr id="22" name="Oval 21"/>
          <p:cNvSpPr/>
          <p:nvPr/>
        </p:nvSpPr>
        <p:spPr>
          <a:xfrm>
            <a:off x="8793052" y="3561004"/>
            <a:ext cx="597770" cy="16201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solidFill>
                <a:prstClr val="white"/>
              </a:solidFill>
            </a:endParaRPr>
          </a:p>
        </p:txBody>
      </p:sp>
      <p:sp>
        <p:nvSpPr>
          <p:cNvPr id="23" name="Oval 22"/>
          <p:cNvSpPr/>
          <p:nvPr/>
        </p:nvSpPr>
        <p:spPr>
          <a:xfrm>
            <a:off x="8830876" y="4548661"/>
            <a:ext cx="576064" cy="3240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solidFill>
                <a:prstClr val="white"/>
              </a:solidFill>
            </a:endParaRPr>
          </a:p>
        </p:txBody>
      </p:sp>
      <p:sp>
        <p:nvSpPr>
          <p:cNvPr id="24" name="TextBox 23"/>
          <p:cNvSpPr txBox="1"/>
          <p:nvPr/>
        </p:nvSpPr>
        <p:spPr>
          <a:xfrm>
            <a:off x="9408368" y="3321050"/>
            <a:ext cx="1296144" cy="369332"/>
          </a:xfrm>
          <a:prstGeom prst="rect">
            <a:avLst/>
          </a:prstGeom>
          <a:noFill/>
        </p:spPr>
        <p:txBody>
          <a:bodyPr wrap="square" rtlCol="0">
            <a:spAutoFit/>
          </a:bodyPr>
          <a:lstStyle/>
          <a:p>
            <a:r>
              <a:rPr lang="en-GB" dirty="0" err="1">
                <a:solidFill>
                  <a:prstClr val="black"/>
                </a:solidFill>
                <a:latin typeface="Calibri"/>
              </a:rPr>
              <a:t>Uncodable</a:t>
            </a:r>
            <a:endParaRPr lang="en-GB" dirty="0">
              <a:solidFill>
                <a:prstClr val="black"/>
              </a:solidFill>
              <a:latin typeface="Calibri"/>
            </a:endParaRPr>
          </a:p>
        </p:txBody>
      </p:sp>
      <p:sp>
        <p:nvSpPr>
          <p:cNvPr id="25" name="Oval 24"/>
          <p:cNvSpPr/>
          <p:nvPr/>
        </p:nvSpPr>
        <p:spPr>
          <a:xfrm>
            <a:off x="9408368" y="3269018"/>
            <a:ext cx="1152128" cy="45127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solidFill>
                <a:prstClr val="white"/>
              </a:solidFill>
            </a:endParaRPr>
          </a:p>
        </p:txBody>
      </p:sp>
      <p:sp>
        <p:nvSpPr>
          <p:cNvPr id="26" name="Rounded Rectangle 25"/>
          <p:cNvSpPr/>
          <p:nvPr/>
        </p:nvSpPr>
        <p:spPr>
          <a:xfrm>
            <a:off x="2279576" y="5265266"/>
            <a:ext cx="7848872" cy="540060"/>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solidFill>
                  <a:prstClr val="white"/>
                </a:solidFill>
              </a:rPr>
              <a:t>25,911 dose descriptors overall in one dataset</a:t>
            </a:r>
          </a:p>
        </p:txBody>
      </p:sp>
      <p:sp>
        <p:nvSpPr>
          <p:cNvPr id="28" name="TextBox 27"/>
          <p:cNvSpPr txBox="1"/>
          <p:nvPr/>
        </p:nvSpPr>
        <p:spPr>
          <a:xfrm>
            <a:off x="791784" y="467074"/>
            <a:ext cx="6137770" cy="461665"/>
          </a:xfrm>
          <a:prstGeom prst="rect">
            <a:avLst/>
          </a:prstGeom>
          <a:noFill/>
        </p:spPr>
        <p:txBody>
          <a:bodyPr wrap="none" rtlCol="0">
            <a:spAutoFit/>
          </a:bodyPr>
          <a:lstStyle/>
          <a:p>
            <a:r>
              <a:rPr lang="en-GB" sz="2400" dirty="0">
                <a:solidFill>
                  <a:schemeClr val="bg1"/>
                </a:solidFill>
              </a:rPr>
              <a:t>The Challenge of Definition and Code Standards</a:t>
            </a:r>
          </a:p>
        </p:txBody>
      </p:sp>
      <p:sp>
        <p:nvSpPr>
          <p:cNvPr id="2" name="Date Placeholder 1">
            <a:extLst>
              <a:ext uri="{FF2B5EF4-FFF2-40B4-BE49-F238E27FC236}">
                <a16:creationId xmlns:a16="http://schemas.microsoft.com/office/drawing/2014/main" id="{B0311643-565B-8EF1-8891-5261D379B508}"/>
              </a:ext>
            </a:extLst>
          </p:cNvPr>
          <p:cNvSpPr>
            <a:spLocks noGrp="1"/>
          </p:cNvSpPr>
          <p:nvPr>
            <p:ph type="dt" sz="half" idx="2"/>
          </p:nvPr>
        </p:nvSpPr>
        <p:spPr/>
        <p:txBody>
          <a:bodyPr/>
          <a:lstStyle/>
          <a:p>
            <a:fld id="{370A2AF2-7901-5141-A522-EE381FCB99CB}" type="datetime3">
              <a:rPr lang="en-US" smtClean="0"/>
              <a:t>22 August 2022</a:t>
            </a:fld>
            <a:endParaRPr lang="en-US" dirty="0"/>
          </a:p>
        </p:txBody>
      </p:sp>
      <p:sp>
        <p:nvSpPr>
          <p:cNvPr id="3" name="Footer Placeholder 2">
            <a:extLst>
              <a:ext uri="{FF2B5EF4-FFF2-40B4-BE49-F238E27FC236}">
                <a16:creationId xmlns:a16="http://schemas.microsoft.com/office/drawing/2014/main" id="{471A9EA6-DC7A-F226-988A-A3ECAEB2BC82}"/>
              </a:ext>
            </a:extLst>
          </p:cNvPr>
          <p:cNvSpPr>
            <a:spLocks noGrp="1"/>
          </p:cNvSpPr>
          <p:nvPr>
            <p:ph type="ftr" sz="quarter" idx="3"/>
          </p:nvPr>
        </p:nvSpPr>
        <p:spPr/>
        <p:txBody>
          <a:bodyPr/>
          <a:lstStyle/>
          <a:p>
            <a:r>
              <a:rPr lang="en-US" altLang="en-US">
                <a:solidFill>
                  <a:srgbClr val="898989"/>
                </a:solidFill>
              </a:rPr>
              <a:t>©MRCT Center                                      </a:t>
            </a:r>
            <a:endParaRPr lang="en-US" altLang="en-US" dirty="0">
              <a:solidFill>
                <a:srgbClr val="898989"/>
              </a:solidFill>
            </a:endParaRPr>
          </a:p>
        </p:txBody>
      </p:sp>
    </p:spTree>
    <p:extLst>
      <p:ext uri="{BB962C8B-B14F-4D97-AF65-F5344CB8AC3E}">
        <p14:creationId xmlns:p14="http://schemas.microsoft.com/office/powerpoint/2010/main" val="992521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EF547-7462-B744-0023-D5F098A6F31B}"/>
              </a:ext>
            </a:extLst>
          </p:cNvPr>
          <p:cNvSpPr>
            <a:spLocks noGrp="1"/>
          </p:cNvSpPr>
          <p:nvPr>
            <p:ph type="title"/>
          </p:nvPr>
        </p:nvSpPr>
        <p:spPr/>
        <p:txBody>
          <a:bodyPr/>
          <a:lstStyle/>
          <a:p>
            <a:r>
              <a:rPr lang="en-US" dirty="0"/>
              <a:t>Every database is biased</a:t>
            </a:r>
          </a:p>
        </p:txBody>
      </p:sp>
      <p:sp>
        <p:nvSpPr>
          <p:cNvPr id="4" name="Date Placeholder 3">
            <a:extLst>
              <a:ext uri="{FF2B5EF4-FFF2-40B4-BE49-F238E27FC236}">
                <a16:creationId xmlns:a16="http://schemas.microsoft.com/office/drawing/2014/main" id="{5CF65469-35FB-DA05-DD0C-FEDA6FDF379A}"/>
              </a:ext>
            </a:extLst>
          </p:cNvPr>
          <p:cNvSpPr>
            <a:spLocks noGrp="1"/>
          </p:cNvSpPr>
          <p:nvPr>
            <p:ph type="dt" sz="half" idx="2"/>
          </p:nvPr>
        </p:nvSpPr>
        <p:spPr/>
        <p:txBody>
          <a:bodyPr/>
          <a:lstStyle/>
          <a:p>
            <a:fld id="{E6B03FD6-624B-F14D-A72A-ED443B72EFB5}" type="datetime3">
              <a:rPr lang="en-US" smtClean="0"/>
              <a:t>22 August 2022</a:t>
            </a:fld>
            <a:endParaRPr lang="en-US" dirty="0"/>
          </a:p>
        </p:txBody>
      </p:sp>
      <p:sp>
        <p:nvSpPr>
          <p:cNvPr id="5" name="Footer Placeholder 4">
            <a:extLst>
              <a:ext uri="{FF2B5EF4-FFF2-40B4-BE49-F238E27FC236}">
                <a16:creationId xmlns:a16="http://schemas.microsoft.com/office/drawing/2014/main" id="{75C769FB-BCCB-3EA3-8AF9-1A0769F9E003}"/>
              </a:ext>
            </a:extLst>
          </p:cNvPr>
          <p:cNvSpPr>
            <a:spLocks noGrp="1"/>
          </p:cNvSpPr>
          <p:nvPr>
            <p:ph type="ftr" sz="quarter" idx="3"/>
          </p:nvPr>
        </p:nvSpPr>
        <p:spPr/>
        <p:txBody>
          <a:bodyPr/>
          <a:lstStyle/>
          <a:p>
            <a:r>
              <a:rPr lang="en-US" altLang="en-US">
                <a:solidFill>
                  <a:srgbClr val="898989"/>
                </a:solidFill>
              </a:rPr>
              <a:t>©MRCT Center                                      </a:t>
            </a:r>
            <a:endParaRPr lang="en-US" altLang="en-US" dirty="0">
              <a:solidFill>
                <a:srgbClr val="898989"/>
              </a:solidFill>
            </a:endParaRPr>
          </a:p>
        </p:txBody>
      </p:sp>
      <p:sp>
        <p:nvSpPr>
          <p:cNvPr id="6" name="Slide Number Placeholder 5">
            <a:extLst>
              <a:ext uri="{FF2B5EF4-FFF2-40B4-BE49-F238E27FC236}">
                <a16:creationId xmlns:a16="http://schemas.microsoft.com/office/drawing/2014/main" id="{B847B24D-F6C1-AD2F-3FD9-1298AD9F7287}"/>
              </a:ext>
            </a:extLst>
          </p:cNvPr>
          <p:cNvSpPr>
            <a:spLocks noGrp="1"/>
          </p:cNvSpPr>
          <p:nvPr>
            <p:ph type="sldNum" sz="quarter" idx="4"/>
          </p:nvPr>
        </p:nvSpPr>
        <p:spPr/>
        <p:txBody>
          <a:bodyPr/>
          <a:lstStyle/>
          <a:p>
            <a:fld id="{9613E06C-BF75-C64F-BB3A-625D3BF6ECBE}" type="slidenum">
              <a:rPr lang="en-US" smtClean="0"/>
              <a:pPr/>
              <a:t>23</a:t>
            </a:fld>
            <a:endParaRPr lang="en-US" dirty="0"/>
          </a:p>
        </p:txBody>
      </p:sp>
      <p:sp>
        <p:nvSpPr>
          <p:cNvPr id="10" name="TextBox 9">
            <a:extLst>
              <a:ext uri="{FF2B5EF4-FFF2-40B4-BE49-F238E27FC236}">
                <a16:creationId xmlns:a16="http://schemas.microsoft.com/office/drawing/2014/main" id="{2AC414B6-6174-EEC7-6DCF-B13CF3C1A103}"/>
              </a:ext>
            </a:extLst>
          </p:cNvPr>
          <p:cNvSpPr txBox="1"/>
          <p:nvPr/>
        </p:nvSpPr>
        <p:spPr>
          <a:xfrm>
            <a:off x="991552" y="5632083"/>
            <a:ext cx="7775257" cy="307777"/>
          </a:xfrm>
          <a:prstGeom prst="rect">
            <a:avLst/>
          </a:prstGeom>
          <a:noFill/>
        </p:spPr>
        <p:txBody>
          <a:bodyPr wrap="square">
            <a:spAutoFit/>
          </a:bodyPr>
          <a:lstStyle/>
          <a:p>
            <a:r>
              <a:rPr lang="en-US" sz="1400" dirty="0">
                <a:hlinkClick r:id="rId2"/>
              </a:rPr>
              <a:t>https://becominghuman.ai/every-database-is-biased-6a402224b8a9</a:t>
            </a:r>
            <a:r>
              <a:rPr lang="en-US" sz="1400" dirty="0"/>
              <a:t> </a:t>
            </a:r>
          </a:p>
        </p:txBody>
      </p:sp>
      <p:sp>
        <p:nvSpPr>
          <p:cNvPr id="12" name="Content Placeholder 11">
            <a:extLst>
              <a:ext uri="{FF2B5EF4-FFF2-40B4-BE49-F238E27FC236}">
                <a16:creationId xmlns:a16="http://schemas.microsoft.com/office/drawing/2014/main" id="{6BBE7E3E-A2FC-6E69-E74F-0F78DB7517CB}"/>
              </a:ext>
            </a:extLst>
          </p:cNvPr>
          <p:cNvSpPr>
            <a:spLocks noGrp="1"/>
          </p:cNvSpPr>
          <p:nvPr>
            <p:ph idx="1"/>
          </p:nvPr>
        </p:nvSpPr>
        <p:spPr>
          <a:xfrm>
            <a:off x="6607264" y="1588522"/>
            <a:ext cx="10425953" cy="4351338"/>
          </a:xfrm>
        </p:spPr>
        <p:txBody>
          <a:bodyPr>
            <a:normAutofit fontScale="92500" lnSpcReduction="10000"/>
          </a:bodyPr>
          <a:lstStyle/>
          <a:p>
            <a:pPr marL="0" indent="0">
              <a:buNone/>
            </a:pPr>
            <a:r>
              <a:rPr lang="en-US" sz="2000" dirty="0"/>
              <a:t>Understand:</a:t>
            </a:r>
          </a:p>
          <a:p>
            <a:r>
              <a:rPr lang="en-US" sz="2000" dirty="0"/>
              <a:t>The bias(es) within</a:t>
            </a:r>
          </a:p>
          <a:p>
            <a:r>
              <a:rPr lang="en-US" sz="2000" dirty="0"/>
              <a:t>Conditions under which data were collected</a:t>
            </a:r>
          </a:p>
          <a:p>
            <a:r>
              <a:rPr lang="en-US" sz="2000" dirty="0"/>
              <a:t>Data processing and transformation</a:t>
            </a:r>
          </a:p>
          <a:p>
            <a:r>
              <a:rPr lang="en-US" sz="2000" dirty="0"/>
              <a:t>Data quality and missingness</a:t>
            </a:r>
          </a:p>
          <a:p>
            <a:r>
              <a:rPr lang="en-US" sz="2000" dirty="0"/>
              <a:t>Embedded assumptions </a:t>
            </a:r>
          </a:p>
          <a:p>
            <a:pPr>
              <a:buFont typeface="Wingdings" pitchFamily="2" charset="2"/>
              <a:buChar char="Ø"/>
            </a:pPr>
            <a:r>
              <a:rPr lang="en-US" sz="2000" dirty="0"/>
              <a:t>Provenance of the data</a:t>
            </a:r>
          </a:p>
          <a:p>
            <a:pPr marL="0" indent="0">
              <a:buNone/>
            </a:pPr>
            <a:endParaRPr lang="en-US" sz="2000" dirty="0"/>
          </a:p>
          <a:p>
            <a:r>
              <a:rPr lang="en-US" sz="2000" dirty="0"/>
              <a:t>Privacy</a:t>
            </a:r>
          </a:p>
          <a:p>
            <a:r>
              <a:rPr lang="en-US" sz="2000" dirty="0"/>
              <a:t>Confidentiality</a:t>
            </a:r>
          </a:p>
          <a:p>
            <a:r>
              <a:rPr lang="en-US" sz="2000" dirty="0"/>
              <a:t>Sensitivity</a:t>
            </a:r>
          </a:p>
          <a:p>
            <a:r>
              <a:rPr lang="en-US" sz="2000" dirty="0"/>
              <a:t>Use</a:t>
            </a:r>
          </a:p>
          <a:p>
            <a:pPr marL="0" indent="0">
              <a:buNone/>
            </a:pPr>
            <a:endParaRPr lang="en-US" sz="2000" dirty="0"/>
          </a:p>
        </p:txBody>
      </p:sp>
      <p:pic>
        <p:nvPicPr>
          <p:cNvPr id="13" name="Content Placeholder 7" descr="A picture containing furniture, file, indoor, rack&#10;&#10;Description automatically generated">
            <a:extLst>
              <a:ext uri="{FF2B5EF4-FFF2-40B4-BE49-F238E27FC236}">
                <a16:creationId xmlns:a16="http://schemas.microsoft.com/office/drawing/2014/main" id="{60932D23-D246-F2DA-3B2C-F030B291F7F2}"/>
              </a:ext>
            </a:extLst>
          </p:cNvPr>
          <p:cNvPicPr>
            <a:picLocks noChangeAspect="1"/>
          </p:cNvPicPr>
          <p:nvPr/>
        </p:nvPicPr>
        <p:blipFill>
          <a:blip r:embed="rId3"/>
          <a:stretch>
            <a:fillRect/>
          </a:stretch>
        </p:blipFill>
        <p:spPr>
          <a:xfrm>
            <a:off x="697919" y="1225917"/>
            <a:ext cx="5398081" cy="4351338"/>
          </a:xfrm>
          <a:prstGeom prst="rect">
            <a:avLst/>
          </a:prstGeom>
        </p:spPr>
      </p:pic>
    </p:spTree>
    <p:extLst>
      <p:ext uri="{BB962C8B-B14F-4D97-AF65-F5344CB8AC3E}">
        <p14:creationId xmlns:p14="http://schemas.microsoft.com/office/powerpoint/2010/main" val="36794356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A9714E-9B71-8018-7A4E-505A534887F8}"/>
              </a:ext>
            </a:extLst>
          </p:cNvPr>
          <p:cNvSpPr>
            <a:spLocks noGrp="1"/>
          </p:cNvSpPr>
          <p:nvPr>
            <p:ph type="title"/>
          </p:nvPr>
        </p:nvSpPr>
        <p:spPr/>
        <p:txBody>
          <a:bodyPr/>
          <a:lstStyle/>
          <a:p>
            <a:r>
              <a:rPr lang="en-US"/>
              <a:t>Starting measures</a:t>
            </a:r>
            <a:endParaRPr lang="en-US" dirty="0"/>
          </a:p>
        </p:txBody>
      </p:sp>
      <p:sp>
        <p:nvSpPr>
          <p:cNvPr id="4" name="Date Placeholder 3">
            <a:extLst>
              <a:ext uri="{FF2B5EF4-FFF2-40B4-BE49-F238E27FC236}">
                <a16:creationId xmlns:a16="http://schemas.microsoft.com/office/drawing/2014/main" id="{1F3F14BE-A5CE-ACF7-6BAA-144560FA6A9F}"/>
              </a:ext>
            </a:extLst>
          </p:cNvPr>
          <p:cNvSpPr>
            <a:spLocks noGrp="1"/>
          </p:cNvSpPr>
          <p:nvPr>
            <p:ph type="dt" sz="half" idx="2"/>
          </p:nvPr>
        </p:nvSpPr>
        <p:spPr/>
        <p:txBody>
          <a:bodyPr/>
          <a:lstStyle/>
          <a:p>
            <a:fld id="{83D3FB55-5BA6-8E4D-9290-B8049837BAB5}" type="datetime3">
              <a:rPr lang="en-US" smtClean="0"/>
              <a:t>22 August 2022</a:t>
            </a:fld>
            <a:endParaRPr lang="en-US" dirty="0"/>
          </a:p>
        </p:txBody>
      </p:sp>
      <p:sp>
        <p:nvSpPr>
          <p:cNvPr id="5" name="Footer Placeholder 4">
            <a:extLst>
              <a:ext uri="{FF2B5EF4-FFF2-40B4-BE49-F238E27FC236}">
                <a16:creationId xmlns:a16="http://schemas.microsoft.com/office/drawing/2014/main" id="{E06775DE-E1FD-AD0D-7B51-BF150ECC82CE}"/>
              </a:ext>
            </a:extLst>
          </p:cNvPr>
          <p:cNvSpPr>
            <a:spLocks noGrp="1"/>
          </p:cNvSpPr>
          <p:nvPr>
            <p:ph type="ftr" sz="quarter" idx="3"/>
          </p:nvPr>
        </p:nvSpPr>
        <p:spPr/>
        <p:txBody>
          <a:bodyPr/>
          <a:lstStyle/>
          <a:p>
            <a:r>
              <a:rPr lang="en-US" altLang="en-US">
                <a:solidFill>
                  <a:srgbClr val="898989"/>
                </a:solidFill>
              </a:rPr>
              <a:t>©MRCT Center                                      </a:t>
            </a:r>
            <a:endParaRPr lang="en-US" altLang="en-US" dirty="0">
              <a:solidFill>
                <a:srgbClr val="898989"/>
              </a:solidFill>
            </a:endParaRPr>
          </a:p>
        </p:txBody>
      </p:sp>
      <p:sp>
        <p:nvSpPr>
          <p:cNvPr id="6" name="Slide Number Placeholder 5">
            <a:extLst>
              <a:ext uri="{FF2B5EF4-FFF2-40B4-BE49-F238E27FC236}">
                <a16:creationId xmlns:a16="http://schemas.microsoft.com/office/drawing/2014/main" id="{FA26CB8A-D39A-66A7-5C43-8747E766B60D}"/>
              </a:ext>
            </a:extLst>
          </p:cNvPr>
          <p:cNvSpPr>
            <a:spLocks noGrp="1"/>
          </p:cNvSpPr>
          <p:nvPr>
            <p:ph type="sldNum" sz="quarter" idx="4"/>
          </p:nvPr>
        </p:nvSpPr>
        <p:spPr/>
        <p:txBody>
          <a:bodyPr/>
          <a:lstStyle/>
          <a:p>
            <a:fld id="{9613E06C-BF75-C64F-BB3A-625D3BF6ECBE}" type="slidenum">
              <a:rPr lang="en-US" smtClean="0"/>
              <a:pPr/>
              <a:t>24</a:t>
            </a:fld>
            <a:endParaRPr lang="en-US" dirty="0"/>
          </a:p>
        </p:txBody>
      </p:sp>
      <p:sp>
        <p:nvSpPr>
          <p:cNvPr id="10" name="Content Placeholder 9">
            <a:extLst>
              <a:ext uri="{FF2B5EF4-FFF2-40B4-BE49-F238E27FC236}">
                <a16:creationId xmlns:a16="http://schemas.microsoft.com/office/drawing/2014/main" id="{E19CF7F5-CA33-DA79-59A0-84BAF1EB8427}"/>
              </a:ext>
            </a:extLst>
          </p:cNvPr>
          <p:cNvSpPr>
            <a:spLocks noGrp="1"/>
          </p:cNvSpPr>
          <p:nvPr>
            <p:ph idx="1"/>
          </p:nvPr>
        </p:nvSpPr>
        <p:spPr>
          <a:xfrm>
            <a:off x="663859" y="1253331"/>
            <a:ext cx="5432141" cy="4351338"/>
          </a:xfrm>
        </p:spPr>
        <p:txBody>
          <a:bodyPr>
            <a:normAutofit/>
          </a:bodyPr>
          <a:lstStyle/>
          <a:p>
            <a:r>
              <a:rPr lang="en-US" sz="2000" dirty="0"/>
              <a:t>Choice of dataset </a:t>
            </a:r>
          </a:p>
          <a:p>
            <a:r>
              <a:rPr lang="en-US" sz="2000" dirty="0"/>
              <a:t>Limitations of dataset use</a:t>
            </a:r>
          </a:p>
          <a:p>
            <a:pPr>
              <a:spcBef>
                <a:spcPts val="2200"/>
              </a:spcBef>
            </a:pPr>
            <a:r>
              <a:rPr lang="en-US" sz="2000" dirty="0"/>
              <a:t>Not (only) a problem of overfitting</a:t>
            </a:r>
          </a:p>
          <a:p>
            <a:r>
              <a:rPr lang="en-US" sz="2000" dirty="0"/>
              <a:t>But also a problem of bias</a:t>
            </a:r>
          </a:p>
          <a:p>
            <a:pPr>
              <a:spcBef>
                <a:spcPts val="2200"/>
              </a:spcBef>
            </a:pPr>
            <a:r>
              <a:rPr lang="en-US" sz="2000" dirty="0"/>
              <a:t>Complexity increases with data integration</a:t>
            </a:r>
          </a:p>
        </p:txBody>
      </p:sp>
      <p:pic>
        <p:nvPicPr>
          <p:cNvPr id="11" name="Content Placeholder 7" descr="Diagram&#10;&#10;Description automatically generated">
            <a:extLst>
              <a:ext uri="{FF2B5EF4-FFF2-40B4-BE49-F238E27FC236}">
                <a16:creationId xmlns:a16="http://schemas.microsoft.com/office/drawing/2014/main" id="{1FBCCB22-FBF0-A847-0A49-AE9B1E4FCFC9}"/>
              </a:ext>
            </a:extLst>
          </p:cNvPr>
          <p:cNvPicPr>
            <a:picLocks noChangeAspect="1"/>
          </p:cNvPicPr>
          <p:nvPr/>
        </p:nvPicPr>
        <p:blipFill>
          <a:blip r:embed="rId2"/>
          <a:stretch>
            <a:fillRect/>
          </a:stretch>
        </p:blipFill>
        <p:spPr>
          <a:xfrm>
            <a:off x="6323876" y="1099999"/>
            <a:ext cx="4819724" cy="3100744"/>
          </a:xfrm>
          <a:prstGeom prst="rect">
            <a:avLst/>
          </a:prstGeom>
        </p:spPr>
      </p:pic>
      <p:pic>
        <p:nvPicPr>
          <p:cNvPr id="13" name="Picture 12">
            <a:extLst>
              <a:ext uri="{FF2B5EF4-FFF2-40B4-BE49-F238E27FC236}">
                <a16:creationId xmlns:a16="http://schemas.microsoft.com/office/drawing/2014/main" id="{4957A90F-1BEB-CDB8-18B8-0B94C38A93DA}"/>
              </a:ext>
            </a:extLst>
          </p:cNvPr>
          <p:cNvPicPr>
            <a:picLocks noChangeAspect="1"/>
          </p:cNvPicPr>
          <p:nvPr/>
        </p:nvPicPr>
        <p:blipFill>
          <a:blip r:embed="rId3"/>
          <a:stretch>
            <a:fillRect/>
          </a:stretch>
        </p:blipFill>
        <p:spPr>
          <a:xfrm>
            <a:off x="920721" y="4246900"/>
            <a:ext cx="4793526" cy="1793199"/>
          </a:xfrm>
          <a:prstGeom prst="rect">
            <a:avLst/>
          </a:prstGeom>
        </p:spPr>
      </p:pic>
      <p:sp>
        <p:nvSpPr>
          <p:cNvPr id="15" name="TextBox 14">
            <a:extLst>
              <a:ext uri="{FF2B5EF4-FFF2-40B4-BE49-F238E27FC236}">
                <a16:creationId xmlns:a16="http://schemas.microsoft.com/office/drawing/2014/main" id="{DB8BC258-6A4F-18CE-2166-D59A8E2C9CE0}"/>
              </a:ext>
            </a:extLst>
          </p:cNvPr>
          <p:cNvSpPr txBox="1"/>
          <p:nvPr/>
        </p:nvSpPr>
        <p:spPr>
          <a:xfrm>
            <a:off x="565757" y="6068628"/>
            <a:ext cx="6097904" cy="276999"/>
          </a:xfrm>
          <a:prstGeom prst="rect">
            <a:avLst/>
          </a:prstGeom>
          <a:noFill/>
        </p:spPr>
        <p:txBody>
          <a:bodyPr wrap="square">
            <a:spAutoFit/>
          </a:bodyPr>
          <a:lstStyle/>
          <a:p>
            <a:r>
              <a:rPr lang="en-US" sz="1200" dirty="0">
                <a:hlinkClick r:id="rId4"/>
              </a:rPr>
              <a:t>https://www.genome.gov/about-genomics/fact-sheets/Diversity-in-Genomic-Research</a:t>
            </a:r>
            <a:r>
              <a:rPr lang="en-US" sz="1200" dirty="0"/>
              <a:t> </a:t>
            </a:r>
          </a:p>
        </p:txBody>
      </p:sp>
      <p:sp>
        <p:nvSpPr>
          <p:cNvPr id="16" name="TextBox 15">
            <a:extLst>
              <a:ext uri="{FF2B5EF4-FFF2-40B4-BE49-F238E27FC236}">
                <a16:creationId xmlns:a16="http://schemas.microsoft.com/office/drawing/2014/main" id="{FEBBD7D5-15F1-54AF-3B9D-DD60157FADFC}"/>
              </a:ext>
            </a:extLst>
          </p:cNvPr>
          <p:cNvSpPr txBox="1"/>
          <p:nvPr/>
        </p:nvSpPr>
        <p:spPr>
          <a:xfrm>
            <a:off x="6096000" y="4616827"/>
            <a:ext cx="5985510" cy="1577355"/>
          </a:xfrm>
          <a:prstGeom prst="rect">
            <a:avLst/>
          </a:prstGeom>
          <a:noFill/>
        </p:spPr>
        <p:txBody>
          <a:bodyPr wrap="square" rtlCol="0">
            <a:spAutoFit/>
          </a:bodyPr>
          <a:lstStyle/>
          <a:p>
            <a:pPr>
              <a:spcBef>
                <a:spcPts val="300"/>
              </a:spcBef>
            </a:pPr>
            <a:r>
              <a:rPr lang="en-US" sz="1400" dirty="0">
                <a:hlinkClick r:id="rId5"/>
              </a:rPr>
              <a:t>NHGRI</a:t>
            </a:r>
          </a:p>
          <a:p>
            <a:pPr marL="285750" indent="-285750">
              <a:spcBef>
                <a:spcPts val="300"/>
              </a:spcBef>
              <a:buFont typeface="Arial" panose="020B0604020202020204" pitchFamily="34" charset="0"/>
              <a:buChar char="•"/>
            </a:pPr>
            <a:r>
              <a:rPr lang="en-US" sz="1400" dirty="0">
                <a:hlinkClick r:id="rId5"/>
              </a:rPr>
              <a:t>The 1,000 Genomes Project</a:t>
            </a:r>
            <a:r>
              <a:rPr lang="en-US" sz="1400" dirty="0"/>
              <a:t> (2002 - 2015)</a:t>
            </a:r>
          </a:p>
          <a:p>
            <a:pPr marL="285750" indent="-285750">
              <a:spcBef>
                <a:spcPts val="300"/>
              </a:spcBef>
              <a:buFont typeface="Arial" panose="020B0604020202020204" pitchFamily="34" charset="0"/>
              <a:buChar char="•"/>
            </a:pPr>
            <a:r>
              <a:rPr lang="en-US" sz="1400" dirty="0">
                <a:hlinkClick r:id="rId6"/>
              </a:rPr>
              <a:t>Human Heredity and Health in Africa (H3Africa)</a:t>
            </a:r>
            <a:r>
              <a:rPr lang="en-US" sz="1400" dirty="0"/>
              <a:t> (2012 - 2022)</a:t>
            </a:r>
          </a:p>
          <a:p>
            <a:pPr marL="285750" indent="-285750">
              <a:spcBef>
                <a:spcPts val="300"/>
              </a:spcBef>
              <a:buFont typeface="Arial" panose="020B0604020202020204" pitchFamily="34" charset="0"/>
              <a:buChar char="•"/>
            </a:pPr>
            <a:r>
              <a:rPr lang="en-US" sz="1400" dirty="0">
                <a:hlinkClick r:id="rId7"/>
              </a:rPr>
              <a:t>Polygenic Risk Score (PRS) Diversity Consortium</a:t>
            </a:r>
            <a:r>
              <a:rPr lang="en-US" sz="1400" dirty="0"/>
              <a:t> (2021 - 2027)</a:t>
            </a:r>
          </a:p>
          <a:p>
            <a:pPr marL="285750" indent="-285750">
              <a:spcBef>
                <a:spcPts val="300"/>
              </a:spcBef>
              <a:buFont typeface="Arial" panose="020B0604020202020204" pitchFamily="34" charset="0"/>
              <a:buChar char="•"/>
            </a:pPr>
            <a:r>
              <a:rPr lang="en-US" sz="1400" dirty="0">
                <a:hlinkClick r:id="rId8"/>
              </a:rPr>
              <a:t>Implementing Genomics in Practice (IGNITE) Network</a:t>
            </a:r>
            <a:r>
              <a:rPr lang="en-US" sz="1400" dirty="0"/>
              <a:t> (2018 - 2022)</a:t>
            </a:r>
          </a:p>
          <a:p>
            <a:pPr marL="285750" indent="-285750">
              <a:spcBef>
                <a:spcPts val="300"/>
              </a:spcBef>
              <a:buFont typeface="Arial" panose="020B0604020202020204" pitchFamily="34" charset="0"/>
              <a:buChar char="•"/>
            </a:pPr>
            <a:r>
              <a:rPr lang="en-US" sz="1400" dirty="0">
                <a:hlinkClick r:id="rId9"/>
              </a:rPr>
              <a:t>Electronic Medical Records and Genomics (eMERGE) Network</a:t>
            </a:r>
            <a:r>
              <a:rPr lang="en-US" sz="1400" dirty="0"/>
              <a:t> (2020 - 2025)</a:t>
            </a:r>
          </a:p>
        </p:txBody>
      </p:sp>
    </p:spTree>
    <p:extLst>
      <p:ext uri="{BB962C8B-B14F-4D97-AF65-F5344CB8AC3E}">
        <p14:creationId xmlns:p14="http://schemas.microsoft.com/office/powerpoint/2010/main" val="2361225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8313E49-9722-E787-909D-AA8F05AB0DF7}"/>
              </a:ext>
            </a:extLst>
          </p:cNvPr>
          <p:cNvSpPr>
            <a:spLocks noGrp="1"/>
          </p:cNvSpPr>
          <p:nvPr>
            <p:ph type="title"/>
          </p:nvPr>
        </p:nvSpPr>
        <p:spPr/>
        <p:txBody>
          <a:bodyPr/>
          <a:lstStyle/>
          <a:p>
            <a:r>
              <a:rPr lang="en-US" dirty="0"/>
              <a:t>Does it matter?</a:t>
            </a:r>
          </a:p>
        </p:txBody>
      </p:sp>
      <p:sp>
        <p:nvSpPr>
          <p:cNvPr id="4" name="Date Placeholder 3">
            <a:extLst>
              <a:ext uri="{FF2B5EF4-FFF2-40B4-BE49-F238E27FC236}">
                <a16:creationId xmlns:a16="http://schemas.microsoft.com/office/drawing/2014/main" id="{D9F2A79A-704C-5FE5-C1CB-6E2C9BC718A8}"/>
              </a:ext>
            </a:extLst>
          </p:cNvPr>
          <p:cNvSpPr>
            <a:spLocks noGrp="1"/>
          </p:cNvSpPr>
          <p:nvPr>
            <p:ph type="dt" sz="half" idx="2"/>
          </p:nvPr>
        </p:nvSpPr>
        <p:spPr/>
        <p:txBody>
          <a:bodyPr/>
          <a:lstStyle/>
          <a:p>
            <a:fld id="{E52E2A9B-878F-A045-BB90-85A60B1CAA24}" type="datetime3">
              <a:rPr lang="en-US" smtClean="0"/>
              <a:t>22 August 2022</a:t>
            </a:fld>
            <a:endParaRPr lang="en-US" dirty="0"/>
          </a:p>
        </p:txBody>
      </p:sp>
      <p:sp>
        <p:nvSpPr>
          <p:cNvPr id="5" name="Footer Placeholder 4">
            <a:extLst>
              <a:ext uri="{FF2B5EF4-FFF2-40B4-BE49-F238E27FC236}">
                <a16:creationId xmlns:a16="http://schemas.microsoft.com/office/drawing/2014/main" id="{91BF2E9A-103E-C4DF-861D-7144302EF4A1}"/>
              </a:ext>
            </a:extLst>
          </p:cNvPr>
          <p:cNvSpPr>
            <a:spLocks noGrp="1"/>
          </p:cNvSpPr>
          <p:nvPr>
            <p:ph type="ftr" sz="quarter" idx="3"/>
          </p:nvPr>
        </p:nvSpPr>
        <p:spPr/>
        <p:txBody>
          <a:bodyPr/>
          <a:lstStyle/>
          <a:p>
            <a:r>
              <a:rPr lang="en-US" altLang="en-US">
                <a:solidFill>
                  <a:srgbClr val="898989"/>
                </a:solidFill>
              </a:rPr>
              <a:t>©MRCT Center                                      </a:t>
            </a:r>
            <a:endParaRPr lang="en-US" altLang="en-US" dirty="0">
              <a:solidFill>
                <a:srgbClr val="898989"/>
              </a:solidFill>
            </a:endParaRPr>
          </a:p>
        </p:txBody>
      </p:sp>
      <p:sp>
        <p:nvSpPr>
          <p:cNvPr id="6" name="Slide Number Placeholder 5">
            <a:extLst>
              <a:ext uri="{FF2B5EF4-FFF2-40B4-BE49-F238E27FC236}">
                <a16:creationId xmlns:a16="http://schemas.microsoft.com/office/drawing/2014/main" id="{E942704D-C036-2035-3511-DF5CEA5B4489}"/>
              </a:ext>
            </a:extLst>
          </p:cNvPr>
          <p:cNvSpPr>
            <a:spLocks noGrp="1"/>
          </p:cNvSpPr>
          <p:nvPr>
            <p:ph type="sldNum" sz="quarter" idx="4"/>
          </p:nvPr>
        </p:nvSpPr>
        <p:spPr/>
        <p:txBody>
          <a:bodyPr/>
          <a:lstStyle/>
          <a:p>
            <a:fld id="{9613E06C-BF75-C64F-BB3A-625D3BF6ECBE}" type="slidenum">
              <a:rPr lang="en-US" smtClean="0"/>
              <a:pPr/>
              <a:t>25</a:t>
            </a:fld>
            <a:endParaRPr lang="en-US" dirty="0"/>
          </a:p>
        </p:txBody>
      </p:sp>
      <p:pic>
        <p:nvPicPr>
          <p:cNvPr id="11" name="Content Placeholder 7" descr="A picture containing person, blue&#10;&#10;Description automatically generated">
            <a:extLst>
              <a:ext uri="{FF2B5EF4-FFF2-40B4-BE49-F238E27FC236}">
                <a16:creationId xmlns:a16="http://schemas.microsoft.com/office/drawing/2014/main" id="{40174668-0D15-B8CE-7483-6AAC0BE61D1A}"/>
              </a:ext>
            </a:extLst>
          </p:cNvPr>
          <p:cNvPicPr>
            <a:picLocks noChangeAspect="1"/>
          </p:cNvPicPr>
          <p:nvPr/>
        </p:nvPicPr>
        <p:blipFill>
          <a:blip r:embed="rId2"/>
          <a:stretch>
            <a:fillRect/>
          </a:stretch>
        </p:blipFill>
        <p:spPr>
          <a:xfrm>
            <a:off x="876097" y="1385539"/>
            <a:ext cx="7734503" cy="4351338"/>
          </a:xfrm>
          <a:prstGeom prst="rect">
            <a:avLst/>
          </a:prstGeom>
        </p:spPr>
      </p:pic>
      <p:sp>
        <p:nvSpPr>
          <p:cNvPr id="12" name="Rectangle 11">
            <a:extLst>
              <a:ext uri="{FF2B5EF4-FFF2-40B4-BE49-F238E27FC236}">
                <a16:creationId xmlns:a16="http://schemas.microsoft.com/office/drawing/2014/main" id="{2AC7981A-7CF2-7DEE-F0DA-DF7283865A34}"/>
              </a:ext>
            </a:extLst>
          </p:cNvPr>
          <p:cNvSpPr/>
          <p:nvPr/>
        </p:nvSpPr>
        <p:spPr>
          <a:xfrm>
            <a:off x="753719" y="5720017"/>
            <a:ext cx="8783782" cy="646331"/>
          </a:xfrm>
          <a:prstGeom prst="rect">
            <a:avLst/>
          </a:prstGeom>
        </p:spPr>
        <p:txBody>
          <a:bodyPr wrap="square">
            <a:spAutoFit/>
          </a:bodyPr>
          <a:lstStyle/>
          <a:p>
            <a:r>
              <a:rPr lang="en-US" sz="1200" dirty="0"/>
              <a:t>https://</a:t>
            </a:r>
            <a:r>
              <a:rPr lang="en-US" sz="1200" dirty="0" err="1"/>
              <a:t>hms.harvard.edu</a:t>
            </a:r>
            <a:r>
              <a:rPr lang="en-US" sz="1200" dirty="0"/>
              <a:t>/news/</a:t>
            </a:r>
            <a:r>
              <a:rPr lang="en-US" sz="1200" dirty="0" err="1"/>
              <a:t>skin-tone-pulse-oximetry?utm_source</a:t>
            </a:r>
            <a:r>
              <a:rPr lang="en-US" sz="1200" dirty="0"/>
              <a:t>=</a:t>
            </a:r>
            <a:r>
              <a:rPr lang="en-US" sz="1200" dirty="0" err="1"/>
              <a:t>Silverpop&amp;utm_medium</a:t>
            </a:r>
            <a:r>
              <a:rPr lang="en-US" sz="1200" dirty="0"/>
              <a:t>=</a:t>
            </a:r>
            <a:r>
              <a:rPr lang="en-US" sz="1200" dirty="0" err="1"/>
              <a:t>email&amp;utm_term</a:t>
            </a:r>
            <a:r>
              <a:rPr lang="en-US" sz="1200" dirty="0"/>
              <a:t>=field_news_item_2&amp;utm_content=HMNews08182022&amp;utm_source=</a:t>
            </a:r>
            <a:r>
              <a:rPr lang="en-US" sz="1200" dirty="0" err="1"/>
              <a:t>AcousticMailing&amp;utm_medium</a:t>
            </a:r>
            <a:r>
              <a:rPr lang="en-US" sz="1200" dirty="0"/>
              <a:t>=</a:t>
            </a:r>
            <a:r>
              <a:rPr lang="en-US" sz="1200" dirty="0" err="1"/>
              <a:t>email&amp;utm_campaign</a:t>
            </a:r>
            <a:r>
              <a:rPr lang="en-US" sz="1200" dirty="0"/>
              <a:t>=HMNews_071822%20(1)&amp;</a:t>
            </a:r>
            <a:r>
              <a:rPr lang="en-US" sz="1200" dirty="0" err="1"/>
              <a:t>utm_content</a:t>
            </a:r>
            <a:r>
              <a:rPr lang="en-US" sz="1200" dirty="0"/>
              <a:t>=HMNews_0718_2022  </a:t>
            </a:r>
          </a:p>
        </p:txBody>
      </p:sp>
      <p:sp>
        <p:nvSpPr>
          <p:cNvPr id="2" name="TextBox 1">
            <a:extLst>
              <a:ext uri="{FF2B5EF4-FFF2-40B4-BE49-F238E27FC236}">
                <a16:creationId xmlns:a16="http://schemas.microsoft.com/office/drawing/2014/main" id="{4F447A96-6802-0789-77FB-2EC9B5F2A1A9}"/>
              </a:ext>
            </a:extLst>
          </p:cNvPr>
          <p:cNvSpPr txBox="1"/>
          <p:nvPr/>
        </p:nvSpPr>
        <p:spPr>
          <a:xfrm>
            <a:off x="8823960" y="3103635"/>
            <a:ext cx="2660600" cy="369332"/>
          </a:xfrm>
          <a:prstGeom prst="rect">
            <a:avLst/>
          </a:prstGeom>
          <a:noFill/>
        </p:spPr>
        <p:txBody>
          <a:bodyPr wrap="none" rtlCol="0">
            <a:spAutoFit/>
          </a:bodyPr>
          <a:lstStyle/>
          <a:p>
            <a:r>
              <a:rPr lang="en-US" dirty="0"/>
              <a:t>Example of pulse oximetry</a:t>
            </a:r>
          </a:p>
        </p:txBody>
      </p:sp>
    </p:spTree>
    <p:extLst>
      <p:ext uri="{BB962C8B-B14F-4D97-AF65-F5344CB8AC3E}">
        <p14:creationId xmlns:p14="http://schemas.microsoft.com/office/powerpoint/2010/main" val="610325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Graphical user interface, text, application, email&#10;&#10;Description automatically generated">
            <a:extLst>
              <a:ext uri="{FF2B5EF4-FFF2-40B4-BE49-F238E27FC236}">
                <a16:creationId xmlns:a16="http://schemas.microsoft.com/office/drawing/2014/main" id="{9DE8E482-A3C2-C9A2-6E75-1734980D0F8D}"/>
              </a:ext>
            </a:extLst>
          </p:cNvPr>
          <p:cNvPicPr>
            <a:picLocks noGrp="1" noChangeAspect="1"/>
          </p:cNvPicPr>
          <p:nvPr>
            <p:ph idx="1"/>
          </p:nvPr>
        </p:nvPicPr>
        <p:blipFill>
          <a:blip r:embed="rId2"/>
          <a:stretch>
            <a:fillRect/>
          </a:stretch>
        </p:blipFill>
        <p:spPr>
          <a:xfrm>
            <a:off x="610073" y="1225916"/>
            <a:ext cx="5245736" cy="2203083"/>
          </a:xfrm>
        </p:spPr>
      </p:pic>
      <p:sp>
        <p:nvSpPr>
          <p:cNvPr id="3" name="Title 2">
            <a:extLst>
              <a:ext uri="{FF2B5EF4-FFF2-40B4-BE49-F238E27FC236}">
                <a16:creationId xmlns:a16="http://schemas.microsoft.com/office/drawing/2014/main" id="{F6A0E9F4-F38D-AEB2-A608-F3A0837396F5}"/>
              </a:ext>
            </a:extLst>
          </p:cNvPr>
          <p:cNvSpPr>
            <a:spLocks noGrp="1"/>
          </p:cNvSpPr>
          <p:nvPr>
            <p:ph type="title"/>
          </p:nvPr>
        </p:nvSpPr>
        <p:spPr/>
        <p:txBody>
          <a:bodyPr/>
          <a:lstStyle/>
          <a:p>
            <a:r>
              <a:rPr lang="en-US" dirty="0"/>
              <a:t>Racial bias in product development</a:t>
            </a:r>
          </a:p>
        </p:txBody>
      </p:sp>
      <p:sp>
        <p:nvSpPr>
          <p:cNvPr id="4" name="Date Placeholder 3">
            <a:extLst>
              <a:ext uri="{FF2B5EF4-FFF2-40B4-BE49-F238E27FC236}">
                <a16:creationId xmlns:a16="http://schemas.microsoft.com/office/drawing/2014/main" id="{A200EB73-7033-1B14-49D2-69B8640CDD34}"/>
              </a:ext>
            </a:extLst>
          </p:cNvPr>
          <p:cNvSpPr>
            <a:spLocks noGrp="1"/>
          </p:cNvSpPr>
          <p:nvPr>
            <p:ph type="dt" sz="half" idx="2"/>
          </p:nvPr>
        </p:nvSpPr>
        <p:spPr/>
        <p:txBody>
          <a:bodyPr/>
          <a:lstStyle/>
          <a:p>
            <a:fld id="{428ABE7F-BB0C-F34A-B1CE-AACBF70A3909}" type="datetime3">
              <a:rPr lang="en-US" smtClean="0"/>
              <a:t>22 August 2022</a:t>
            </a:fld>
            <a:endParaRPr lang="en-US" dirty="0"/>
          </a:p>
        </p:txBody>
      </p:sp>
      <p:sp>
        <p:nvSpPr>
          <p:cNvPr id="5" name="Footer Placeholder 4">
            <a:extLst>
              <a:ext uri="{FF2B5EF4-FFF2-40B4-BE49-F238E27FC236}">
                <a16:creationId xmlns:a16="http://schemas.microsoft.com/office/drawing/2014/main" id="{66B34B76-8700-28C6-4A9C-AB070CAFD38A}"/>
              </a:ext>
            </a:extLst>
          </p:cNvPr>
          <p:cNvSpPr>
            <a:spLocks noGrp="1"/>
          </p:cNvSpPr>
          <p:nvPr>
            <p:ph type="ftr" sz="quarter" idx="3"/>
          </p:nvPr>
        </p:nvSpPr>
        <p:spPr/>
        <p:txBody>
          <a:bodyPr/>
          <a:lstStyle/>
          <a:p>
            <a:r>
              <a:rPr lang="en-US" altLang="en-US">
                <a:solidFill>
                  <a:srgbClr val="898989"/>
                </a:solidFill>
              </a:rPr>
              <a:t>©MRCT Center                                      </a:t>
            </a:r>
            <a:endParaRPr lang="en-US" altLang="en-US" dirty="0">
              <a:solidFill>
                <a:srgbClr val="898989"/>
              </a:solidFill>
            </a:endParaRPr>
          </a:p>
        </p:txBody>
      </p:sp>
      <p:sp>
        <p:nvSpPr>
          <p:cNvPr id="6" name="Slide Number Placeholder 5">
            <a:extLst>
              <a:ext uri="{FF2B5EF4-FFF2-40B4-BE49-F238E27FC236}">
                <a16:creationId xmlns:a16="http://schemas.microsoft.com/office/drawing/2014/main" id="{84D84642-BD25-B58D-8103-623948B68CED}"/>
              </a:ext>
            </a:extLst>
          </p:cNvPr>
          <p:cNvSpPr>
            <a:spLocks noGrp="1"/>
          </p:cNvSpPr>
          <p:nvPr>
            <p:ph type="sldNum" sz="quarter" idx="4"/>
          </p:nvPr>
        </p:nvSpPr>
        <p:spPr/>
        <p:txBody>
          <a:bodyPr/>
          <a:lstStyle/>
          <a:p>
            <a:fld id="{9613E06C-BF75-C64F-BB3A-625D3BF6ECBE}" type="slidenum">
              <a:rPr lang="en-US" smtClean="0"/>
              <a:pPr/>
              <a:t>26</a:t>
            </a:fld>
            <a:endParaRPr lang="en-US" dirty="0"/>
          </a:p>
        </p:txBody>
      </p:sp>
      <p:sp>
        <p:nvSpPr>
          <p:cNvPr id="12" name="TextBox 11">
            <a:extLst>
              <a:ext uri="{FF2B5EF4-FFF2-40B4-BE49-F238E27FC236}">
                <a16:creationId xmlns:a16="http://schemas.microsoft.com/office/drawing/2014/main" id="{59A2A99D-F40E-ED5C-D5B5-AD43ECC26C7C}"/>
              </a:ext>
            </a:extLst>
          </p:cNvPr>
          <p:cNvSpPr txBox="1"/>
          <p:nvPr/>
        </p:nvSpPr>
        <p:spPr>
          <a:xfrm>
            <a:off x="5876835" y="1408698"/>
            <a:ext cx="5705091" cy="1569660"/>
          </a:xfrm>
          <a:prstGeom prst="rect">
            <a:avLst/>
          </a:prstGeom>
          <a:noFill/>
        </p:spPr>
        <p:txBody>
          <a:bodyPr wrap="square">
            <a:spAutoFit/>
          </a:bodyPr>
          <a:lstStyle/>
          <a:p>
            <a:r>
              <a:rPr lang="en-US" sz="2400" dirty="0">
                <a:effectLst/>
                <a:latin typeface="OTNEJMQuadraat"/>
              </a:rPr>
              <a:t>“Black patients had nearly three times the frequency of occult hypoxemia that was not detected by pulse oximetry as White patients.”</a:t>
            </a:r>
            <a:endParaRPr lang="en-US" sz="2400" dirty="0"/>
          </a:p>
        </p:txBody>
      </p:sp>
      <p:pic>
        <p:nvPicPr>
          <p:cNvPr id="14" name="Picture 13" descr="Chart, box and whisker chart&#10;&#10;Description automatically generated">
            <a:extLst>
              <a:ext uri="{FF2B5EF4-FFF2-40B4-BE49-F238E27FC236}">
                <a16:creationId xmlns:a16="http://schemas.microsoft.com/office/drawing/2014/main" id="{4C964BD9-FE61-ED8F-4880-E0D7A760264C}"/>
              </a:ext>
            </a:extLst>
          </p:cNvPr>
          <p:cNvPicPr>
            <a:picLocks noChangeAspect="1"/>
          </p:cNvPicPr>
          <p:nvPr/>
        </p:nvPicPr>
        <p:blipFill>
          <a:blip r:embed="rId3"/>
          <a:stretch>
            <a:fillRect/>
          </a:stretch>
        </p:blipFill>
        <p:spPr>
          <a:xfrm>
            <a:off x="7614451" y="2770026"/>
            <a:ext cx="3302932" cy="3515816"/>
          </a:xfrm>
          <a:prstGeom prst="rect">
            <a:avLst/>
          </a:prstGeom>
        </p:spPr>
      </p:pic>
      <p:sp>
        <p:nvSpPr>
          <p:cNvPr id="16" name="TextBox 15">
            <a:extLst>
              <a:ext uri="{FF2B5EF4-FFF2-40B4-BE49-F238E27FC236}">
                <a16:creationId xmlns:a16="http://schemas.microsoft.com/office/drawing/2014/main" id="{378A833B-0497-81CA-3FC2-BF8CCB2B9842}"/>
              </a:ext>
            </a:extLst>
          </p:cNvPr>
          <p:cNvSpPr txBox="1"/>
          <p:nvPr/>
        </p:nvSpPr>
        <p:spPr>
          <a:xfrm>
            <a:off x="1115156" y="3342955"/>
            <a:ext cx="6096000" cy="276999"/>
          </a:xfrm>
          <a:prstGeom prst="rect">
            <a:avLst/>
          </a:prstGeom>
          <a:noFill/>
        </p:spPr>
        <p:txBody>
          <a:bodyPr wrap="square">
            <a:spAutoFit/>
          </a:bodyPr>
          <a:lstStyle/>
          <a:p>
            <a:r>
              <a:rPr lang="en-US" sz="1200" dirty="0">
                <a:hlinkClick r:id="rId4"/>
              </a:rPr>
              <a:t>https://www.nejm.org/doi/pdf/10.1056/NEJMc2029240?articleTools=true</a:t>
            </a:r>
            <a:r>
              <a:rPr lang="en-US" sz="1200" dirty="0"/>
              <a:t> </a:t>
            </a:r>
          </a:p>
        </p:txBody>
      </p:sp>
      <p:sp>
        <p:nvSpPr>
          <p:cNvPr id="18" name="TextBox 17">
            <a:extLst>
              <a:ext uri="{FF2B5EF4-FFF2-40B4-BE49-F238E27FC236}">
                <a16:creationId xmlns:a16="http://schemas.microsoft.com/office/drawing/2014/main" id="{50FB947E-7244-FC06-1ACC-1A186D3B4C92}"/>
              </a:ext>
            </a:extLst>
          </p:cNvPr>
          <p:cNvSpPr txBox="1"/>
          <p:nvPr/>
        </p:nvSpPr>
        <p:spPr>
          <a:xfrm>
            <a:off x="9658005" y="1044101"/>
            <a:ext cx="2518756" cy="400110"/>
          </a:xfrm>
          <a:prstGeom prst="rect">
            <a:avLst/>
          </a:prstGeom>
          <a:noFill/>
        </p:spPr>
        <p:txBody>
          <a:bodyPr wrap="square">
            <a:spAutoFit/>
          </a:bodyPr>
          <a:lstStyle/>
          <a:p>
            <a:r>
              <a:rPr lang="en-US" sz="2000" dirty="0">
                <a:effectLst/>
                <a:latin typeface="OTNEJMScalaSansLFSmallCap"/>
              </a:rPr>
              <a:t>December 17, 2020 </a:t>
            </a:r>
            <a:endParaRPr lang="en-US" sz="5400" dirty="0"/>
          </a:p>
        </p:txBody>
      </p:sp>
      <p:pic>
        <p:nvPicPr>
          <p:cNvPr id="20" name="Picture 19">
            <a:extLst>
              <a:ext uri="{FF2B5EF4-FFF2-40B4-BE49-F238E27FC236}">
                <a16:creationId xmlns:a16="http://schemas.microsoft.com/office/drawing/2014/main" id="{D06699D0-C2C9-9FC9-4539-7DBF03301B02}"/>
              </a:ext>
            </a:extLst>
          </p:cNvPr>
          <p:cNvPicPr>
            <a:picLocks noChangeAspect="1"/>
          </p:cNvPicPr>
          <p:nvPr/>
        </p:nvPicPr>
        <p:blipFill>
          <a:blip r:embed="rId5"/>
          <a:stretch>
            <a:fillRect/>
          </a:stretch>
        </p:blipFill>
        <p:spPr>
          <a:xfrm>
            <a:off x="1299285" y="3863797"/>
            <a:ext cx="3721602" cy="20026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2" name="TextBox 21">
            <a:extLst>
              <a:ext uri="{FF2B5EF4-FFF2-40B4-BE49-F238E27FC236}">
                <a16:creationId xmlns:a16="http://schemas.microsoft.com/office/drawing/2014/main" id="{D100B3C3-E7C9-6641-37F3-671D1E91409D}"/>
              </a:ext>
            </a:extLst>
          </p:cNvPr>
          <p:cNvSpPr txBox="1"/>
          <p:nvPr/>
        </p:nvSpPr>
        <p:spPr>
          <a:xfrm>
            <a:off x="1316378" y="5972922"/>
            <a:ext cx="6101542" cy="369332"/>
          </a:xfrm>
          <a:prstGeom prst="rect">
            <a:avLst/>
          </a:prstGeom>
          <a:noFill/>
        </p:spPr>
        <p:txBody>
          <a:bodyPr wrap="square">
            <a:spAutoFit/>
          </a:bodyPr>
          <a:lstStyle/>
          <a:p>
            <a:r>
              <a:rPr lang="en-US" b="1" i="0" u="none" strike="noStrike" dirty="0">
                <a:solidFill>
                  <a:srgbClr val="333333"/>
                </a:solidFill>
                <a:effectLst/>
                <a:latin typeface="Georgia" panose="02040502050405020303" pitchFamily="18" charset="0"/>
              </a:rPr>
              <a:t>Date Issued: February 19, 2021</a:t>
            </a:r>
            <a:endParaRPr lang="en-US" dirty="0"/>
          </a:p>
        </p:txBody>
      </p:sp>
    </p:spTree>
    <p:extLst>
      <p:ext uri="{BB962C8B-B14F-4D97-AF65-F5344CB8AC3E}">
        <p14:creationId xmlns:p14="http://schemas.microsoft.com/office/powerpoint/2010/main" val="1417878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Text&#10;&#10;Description automatically generated with low confidence">
            <a:extLst>
              <a:ext uri="{FF2B5EF4-FFF2-40B4-BE49-F238E27FC236}">
                <a16:creationId xmlns:a16="http://schemas.microsoft.com/office/drawing/2014/main" id="{F5BEE207-DD0C-D41A-3165-627959763CB1}"/>
              </a:ext>
            </a:extLst>
          </p:cNvPr>
          <p:cNvPicPr>
            <a:picLocks noGrp="1" noChangeAspect="1"/>
          </p:cNvPicPr>
          <p:nvPr>
            <p:ph idx="1"/>
          </p:nvPr>
        </p:nvPicPr>
        <p:blipFill>
          <a:blip r:embed="rId2"/>
          <a:stretch>
            <a:fillRect/>
          </a:stretch>
        </p:blipFill>
        <p:spPr>
          <a:xfrm>
            <a:off x="513059" y="1086653"/>
            <a:ext cx="8482479" cy="1989056"/>
          </a:xfrm>
        </p:spPr>
      </p:pic>
      <p:sp>
        <p:nvSpPr>
          <p:cNvPr id="3" name="Title 2">
            <a:extLst>
              <a:ext uri="{FF2B5EF4-FFF2-40B4-BE49-F238E27FC236}">
                <a16:creationId xmlns:a16="http://schemas.microsoft.com/office/drawing/2014/main" id="{EA4AEC04-8D9D-99A6-E412-6DDEBE84A50A}"/>
              </a:ext>
            </a:extLst>
          </p:cNvPr>
          <p:cNvSpPr>
            <a:spLocks noGrp="1"/>
          </p:cNvSpPr>
          <p:nvPr>
            <p:ph type="title"/>
          </p:nvPr>
        </p:nvSpPr>
        <p:spPr/>
        <p:txBody>
          <a:bodyPr/>
          <a:lstStyle/>
          <a:p>
            <a:r>
              <a:rPr lang="en-US" dirty="0"/>
              <a:t>Again, not new</a:t>
            </a:r>
          </a:p>
        </p:txBody>
      </p:sp>
      <p:sp>
        <p:nvSpPr>
          <p:cNvPr id="4" name="Date Placeholder 3">
            <a:extLst>
              <a:ext uri="{FF2B5EF4-FFF2-40B4-BE49-F238E27FC236}">
                <a16:creationId xmlns:a16="http://schemas.microsoft.com/office/drawing/2014/main" id="{D0345B1B-EB42-56FC-CECC-85341A5EF6B3}"/>
              </a:ext>
            </a:extLst>
          </p:cNvPr>
          <p:cNvSpPr>
            <a:spLocks noGrp="1"/>
          </p:cNvSpPr>
          <p:nvPr>
            <p:ph type="dt" sz="half" idx="2"/>
          </p:nvPr>
        </p:nvSpPr>
        <p:spPr/>
        <p:txBody>
          <a:bodyPr/>
          <a:lstStyle/>
          <a:p>
            <a:fld id="{0DAFB168-C2B6-9644-BA90-6EFC997E912B}" type="datetime3">
              <a:rPr lang="en-US" smtClean="0"/>
              <a:t>22 August 2022</a:t>
            </a:fld>
            <a:endParaRPr lang="en-US" dirty="0"/>
          </a:p>
        </p:txBody>
      </p:sp>
      <p:sp>
        <p:nvSpPr>
          <p:cNvPr id="5" name="Footer Placeholder 4">
            <a:extLst>
              <a:ext uri="{FF2B5EF4-FFF2-40B4-BE49-F238E27FC236}">
                <a16:creationId xmlns:a16="http://schemas.microsoft.com/office/drawing/2014/main" id="{876D7981-C01F-DE67-3DB4-BBC4FD12A87E}"/>
              </a:ext>
            </a:extLst>
          </p:cNvPr>
          <p:cNvSpPr>
            <a:spLocks noGrp="1"/>
          </p:cNvSpPr>
          <p:nvPr>
            <p:ph type="ftr" sz="quarter" idx="3"/>
          </p:nvPr>
        </p:nvSpPr>
        <p:spPr/>
        <p:txBody>
          <a:bodyPr/>
          <a:lstStyle/>
          <a:p>
            <a:r>
              <a:rPr lang="en-US" altLang="en-US">
                <a:solidFill>
                  <a:srgbClr val="898989"/>
                </a:solidFill>
              </a:rPr>
              <a:t>©MRCT Center                                      </a:t>
            </a:r>
            <a:endParaRPr lang="en-US" altLang="en-US" dirty="0">
              <a:solidFill>
                <a:srgbClr val="898989"/>
              </a:solidFill>
            </a:endParaRPr>
          </a:p>
        </p:txBody>
      </p:sp>
      <p:sp>
        <p:nvSpPr>
          <p:cNvPr id="6" name="Slide Number Placeholder 5">
            <a:extLst>
              <a:ext uri="{FF2B5EF4-FFF2-40B4-BE49-F238E27FC236}">
                <a16:creationId xmlns:a16="http://schemas.microsoft.com/office/drawing/2014/main" id="{F64C7812-8947-4E8F-70D8-303F2929116E}"/>
              </a:ext>
            </a:extLst>
          </p:cNvPr>
          <p:cNvSpPr>
            <a:spLocks noGrp="1"/>
          </p:cNvSpPr>
          <p:nvPr>
            <p:ph type="sldNum" sz="quarter" idx="4"/>
          </p:nvPr>
        </p:nvSpPr>
        <p:spPr/>
        <p:txBody>
          <a:bodyPr/>
          <a:lstStyle/>
          <a:p>
            <a:fld id="{9613E06C-BF75-C64F-BB3A-625D3BF6ECBE}" type="slidenum">
              <a:rPr lang="en-US" smtClean="0"/>
              <a:pPr/>
              <a:t>27</a:t>
            </a:fld>
            <a:endParaRPr lang="en-US" dirty="0"/>
          </a:p>
        </p:txBody>
      </p:sp>
      <p:pic>
        <p:nvPicPr>
          <p:cNvPr id="10" name="Picture 9" descr="Diagram, engineering drawing&#10;&#10;Description automatically generated">
            <a:extLst>
              <a:ext uri="{FF2B5EF4-FFF2-40B4-BE49-F238E27FC236}">
                <a16:creationId xmlns:a16="http://schemas.microsoft.com/office/drawing/2014/main" id="{D7F62B93-C02F-F828-C91F-DF93990A6B20}"/>
              </a:ext>
            </a:extLst>
          </p:cNvPr>
          <p:cNvPicPr>
            <a:picLocks noChangeAspect="1"/>
          </p:cNvPicPr>
          <p:nvPr/>
        </p:nvPicPr>
        <p:blipFill>
          <a:blip r:embed="rId3"/>
          <a:stretch>
            <a:fillRect/>
          </a:stretch>
        </p:blipFill>
        <p:spPr>
          <a:xfrm>
            <a:off x="5825218" y="136926"/>
            <a:ext cx="6298676" cy="60785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TextBox 11">
            <a:extLst>
              <a:ext uri="{FF2B5EF4-FFF2-40B4-BE49-F238E27FC236}">
                <a16:creationId xmlns:a16="http://schemas.microsoft.com/office/drawing/2014/main" id="{C7699D53-60E8-C41D-5C2E-A5BA794FA217}"/>
              </a:ext>
            </a:extLst>
          </p:cNvPr>
          <p:cNvSpPr txBox="1"/>
          <p:nvPr/>
        </p:nvSpPr>
        <p:spPr>
          <a:xfrm>
            <a:off x="2339439" y="5920107"/>
            <a:ext cx="6152744" cy="400110"/>
          </a:xfrm>
          <a:prstGeom prst="rect">
            <a:avLst/>
          </a:prstGeom>
          <a:noFill/>
        </p:spPr>
        <p:txBody>
          <a:bodyPr wrap="square">
            <a:spAutoFit/>
          </a:bodyPr>
          <a:lstStyle/>
          <a:p>
            <a:r>
              <a:rPr lang="en-US" sz="2000" dirty="0">
                <a:effectLst/>
              </a:rPr>
              <a:t>Mean bias </a:t>
            </a:r>
            <a:r>
              <a:rPr lang="en-US" sz="2000" dirty="0"/>
              <a:t>± </a:t>
            </a:r>
            <a:r>
              <a:rPr lang="en-US" sz="2000" dirty="0">
                <a:effectLst/>
              </a:rPr>
              <a:t>SD for 3 oximeters </a:t>
            </a:r>
            <a:endParaRPr lang="en-US" sz="2000" dirty="0"/>
          </a:p>
        </p:txBody>
      </p:sp>
      <p:sp>
        <p:nvSpPr>
          <p:cNvPr id="13" name="TextBox 12">
            <a:extLst>
              <a:ext uri="{FF2B5EF4-FFF2-40B4-BE49-F238E27FC236}">
                <a16:creationId xmlns:a16="http://schemas.microsoft.com/office/drawing/2014/main" id="{1C81FE99-5A55-B03B-3543-291C22CF54E6}"/>
              </a:ext>
            </a:extLst>
          </p:cNvPr>
          <p:cNvSpPr txBox="1"/>
          <p:nvPr/>
        </p:nvSpPr>
        <p:spPr>
          <a:xfrm>
            <a:off x="3348182" y="2943499"/>
            <a:ext cx="6152744" cy="400110"/>
          </a:xfrm>
          <a:prstGeom prst="rect">
            <a:avLst/>
          </a:prstGeom>
          <a:noFill/>
        </p:spPr>
        <p:txBody>
          <a:bodyPr wrap="square">
            <a:spAutoFit/>
          </a:bodyPr>
          <a:lstStyle/>
          <a:p>
            <a:r>
              <a:rPr lang="en-US" sz="2000" dirty="0">
                <a:effectLst/>
              </a:rPr>
              <a:t>Published April 2005</a:t>
            </a:r>
            <a:endParaRPr lang="en-US" sz="2000" dirty="0"/>
          </a:p>
        </p:txBody>
      </p:sp>
      <p:sp>
        <p:nvSpPr>
          <p:cNvPr id="15" name="TextBox 14">
            <a:extLst>
              <a:ext uri="{FF2B5EF4-FFF2-40B4-BE49-F238E27FC236}">
                <a16:creationId xmlns:a16="http://schemas.microsoft.com/office/drawing/2014/main" id="{5B930F14-C017-A292-70D1-41649993740F}"/>
              </a:ext>
            </a:extLst>
          </p:cNvPr>
          <p:cNvSpPr txBox="1"/>
          <p:nvPr/>
        </p:nvSpPr>
        <p:spPr>
          <a:xfrm>
            <a:off x="737735" y="3514392"/>
            <a:ext cx="4862807" cy="2123658"/>
          </a:xfrm>
          <a:prstGeom prst="rect">
            <a:avLst/>
          </a:prstGeom>
          <a:noFill/>
          <a:ln>
            <a:solidFill>
              <a:schemeClr val="accent1">
                <a:lumMod val="75000"/>
              </a:schemeClr>
            </a:solidFill>
          </a:ln>
        </p:spPr>
        <p:txBody>
          <a:bodyPr wrap="square">
            <a:spAutoFit/>
          </a:bodyPr>
          <a:lstStyle/>
          <a:p>
            <a:r>
              <a:rPr lang="en-US" sz="2200" dirty="0">
                <a:effectLst/>
                <a:latin typeface="Garamond" panose="02020404030301010803" pitchFamily="18" charset="0"/>
              </a:rPr>
              <a:t>“In conclusion, dark skin pigmentation results in overestimation of arterial oxygen saturation, especially at low saturation in the three tested pulse oximeters. A notice warning of this effect may currently be the best available action.” </a:t>
            </a:r>
            <a:endParaRPr lang="en-US" sz="2200" dirty="0"/>
          </a:p>
        </p:txBody>
      </p:sp>
    </p:spTree>
    <p:extLst>
      <p:ext uri="{BB962C8B-B14F-4D97-AF65-F5344CB8AC3E}">
        <p14:creationId xmlns:p14="http://schemas.microsoft.com/office/powerpoint/2010/main" val="2355437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630F097-B3BC-F093-0A8E-F1DBAF440009}"/>
              </a:ext>
            </a:extLst>
          </p:cNvPr>
          <p:cNvSpPr>
            <a:spLocks noGrp="1"/>
          </p:cNvSpPr>
          <p:nvPr>
            <p:ph type="title"/>
          </p:nvPr>
        </p:nvSpPr>
        <p:spPr/>
        <p:txBody>
          <a:bodyPr/>
          <a:lstStyle/>
          <a:p>
            <a:r>
              <a:rPr lang="en-US" dirty="0"/>
              <a:t>Not just health care</a:t>
            </a:r>
          </a:p>
        </p:txBody>
      </p:sp>
      <p:sp>
        <p:nvSpPr>
          <p:cNvPr id="4" name="Date Placeholder 3">
            <a:extLst>
              <a:ext uri="{FF2B5EF4-FFF2-40B4-BE49-F238E27FC236}">
                <a16:creationId xmlns:a16="http://schemas.microsoft.com/office/drawing/2014/main" id="{ADBED669-46A6-E6D1-7C17-0460A3492D10}"/>
              </a:ext>
            </a:extLst>
          </p:cNvPr>
          <p:cNvSpPr>
            <a:spLocks noGrp="1"/>
          </p:cNvSpPr>
          <p:nvPr>
            <p:ph type="dt" sz="half" idx="2"/>
          </p:nvPr>
        </p:nvSpPr>
        <p:spPr/>
        <p:txBody>
          <a:bodyPr/>
          <a:lstStyle/>
          <a:p>
            <a:fld id="{AEAD88F4-E383-CD47-9426-217221F77D88}" type="datetime3">
              <a:rPr lang="en-US" smtClean="0"/>
              <a:t>22 August 2022</a:t>
            </a:fld>
            <a:endParaRPr lang="en-US" dirty="0"/>
          </a:p>
        </p:txBody>
      </p:sp>
      <p:sp>
        <p:nvSpPr>
          <p:cNvPr id="5" name="Footer Placeholder 4">
            <a:extLst>
              <a:ext uri="{FF2B5EF4-FFF2-40B4-BE49-F238E27FC236}">
                <a16:creationId xmlns:a16="http://schemas.microsoft.com/office/drawing/2014/main" id="{DEAEA519-07FC-9D12-E7F6-FDF1BD56D098}"/>
              </a:ext>
            </a:extLst>
          </p:cNvPr>
          <p:cNvSpPr>
            <a:spLocks noGrp="1"/>
          </p:cNvSpPr>
          <p:nvPr>
            <p:ph type="ftr" sz="quarter" idx="3"/>
          </p:nvPr>
        </p:nvSpPr>
        <p:spPr/>
        <p:txBody>
          <a:bodyPr/>
          <a:lstStyle/>
          <a:p>
            <a:r>
              <a:rPr lang="en-US" altLang="en-US">
                <a:solidFill>
                  <a:srgbClr val="898989"/>
                </a:solidFill>
              </a:rPr>
              <a:t>©MRCT Center                                      </a:t>
            </a:r>
            <a:endParaRPr lang="en-US" altLang="en-US" dirty="0">
              <a:solidFill>
                <a:srgbClr val="898989"/>
              </a:solidFill>
            </a:endParaRPr>
          </a:p>
        </p:txBody>
      </p:sp>
      <p:sp>
        <p:nvSpPr>
          <p:cNvPr id="6" name="Slide Number Placeholder 5">
            <a:extLst>
              <a:ext uri="{FF2B5EF4-FFF2-40B4-BE49-F238E27FC236}">
                <a16:creationId xmlns:a16="http://schemas.microsoft.com/office/drawing/2014/main" id="{7E0A86AF-1A70-E34B-BE9C-15EE456342F8}"/>
              </a:ext>
            </a:extLst>
          </p:cNvPr>
          <p:cNvSpPr>
            <a:spLocks noGrp="1"/>
          </p:cNvSpPr>
          <p:nvPr>
            <p:ph type="sldNum" sz="quarter" idx="4"/>
          </p:nvPr>
        </p:nvSpPr>
        <p:spPr/>
        <p:txBody>
          <a:bodyPr/>
          <a:lstStyle/>
          <a:p>
            <a:fld id="{9613E06C-BF75-C64F-BB3A-625D3BF6ECBE}" type="slidenum">
              <a:rPr lang="en-US" smtClean="0"/>
              <a:pPr/>
              <a:t>28</a:t>
            </a:fld>
            <a:endParaRPr lang="en-US" dirty="0"/>
          </a:p>
        </p:txBody>
      </p:sp>
      <p:pic>
        <p:nvPicPr>
          <p:cNvPr id="13" name="Content Placeholder 12" descr="Graphical user interface, text, application&#10;&#10;Description automatically generated">
            <a:extLst>
              <a:ext uri="{FF2B5EF4-FFF2-40B4-BE49-F238E27FC236}">
                <a16:creationId xmlns:a16="http://schemas.microsoft.com/office/drawing/2014/main" id="{86A33605-6069-7461-219E-CEE6059589B8}"/>
              </a:ext>
            </a:extLst>
          </p:cNvPr>
          <p:cNvPicPr>
            <a:picLocks noGrp="1" noChangeAspect="1"/>
          </p:cNvPicPr>
          <p:nvPr>
            <p:ph idx="1"/>
          </p:nvPr>
        </p:nvPicPr>
        <p:blipFill>
          <a:blip r:embed="rId2"/>
          <a:stretch>
            <a:fillRect/>
          </a:stretch>
        </p:blipFill>
        <p:spPr>
          <a:xfrm>
            <a:off x="4388302" y="689917"/>
            <a:ext cx="6231828" cy="1909245"/>
          </a:xfrm>
          <a:ln>
            <a:solidFill>
              <a:srgbClr val="A70532"/>
            </a:solidFill>
          </a:ln>
        </p:spPr>
      </p:pic>
      <p:pic>
        <p:nvPicPr>
          <p:cNvPr id="11" name="Content Placeholder 7" descr="Text&#10;&#10;Description automatically generated">
            <a:extLst>
              <a:ext uri="{FF2B5EF4-FFF2-40B4-BE49-F238E27FC236}">
                <a16:creationId xmlns:a16="http://schemas.microsoft.com/office/drawing/2014/main" id="{25D7A29A-20A2-D825-5FDB-B9C95EEA5229}"/>
              </a:ext>
            </a:extLst>
          </p:cNvPr>
          <p:cNvPicPr>
            <a:picLocks noChangeAspect="1"/>
          </p:cNvPicPr>
          <p:nvPr/>
        </p:nvPicPr>
        <p:blipFill>
          <a:blip r:embed="rId3"/>
          <a:stretch>
            <a:fillRect/>
          </a:stretch>
        </p:blipFill>
        <p:spPr>
          <a:xfrm>
            <a:off x="579405" y="1132821"/>
            <a:ext cx="2946400" cy="723900"/>
          </a:xfrm>
          <a:prstGeom prst="rect">
            <a:avLst/>
          </a:prstGeom>
        </p:spPr>
      </p:pic>
      <p:pic>
        <p:nvPicPr>
          <p:cNvPr id="15" name="Picture 14" descr="Text, letter&#10;&#10;Description automatically generated">
            <a:extLst>
              <a:ext uri="{FF2B5EF4-FFF2-40B4-BE49-F238E27FC236}">
                <a16:creationId xmlns:a16="http://schemas.microsoft.com/office/drawing/2014/main" id="{DEA58466-514D-628E-B101-058A5DBC4BD0}"/>
              </a:ext>
            </a:extLst>
          </p:cNvPr>
          <p:cNvPicPr>
            <a:picLocks noChangeAspect="1"/>
          </p:cNvPicPr>
          <p:nvPr/>
        </p:nvPicPr>
        <p:blipFill>
          <a:blip r:embed="rId4"/>
          <a:stretch>
            <a:fillRect/>
          </a:stretch>
        </p:blipFill>
        <p:spPr>
          <a:xfrm>
            <a:off x="669479" y="2638282"/>
            <a:ext cx="5937785" cy="3528558"/>
          </a:xfrm>
          <a:prstGeom prst="rect">
            <a:avLst/>
          </a:prstGeom>
        </p:spPr>
      </p:pic>
      <p:sp>
        <p:nvSpPr>
          <p:cNvPr id="16" name="Rectangle 15">
            <a:extLst>
              <a:ext uri="{FF2B5EF4-FFF2-40B4-BE49-F238E27FC236}">
                <a16:creationId xmlns:a16="http://schemas.microsoft.com/office/drawing/2014/main" id="{23E3085B-9729-16B8-A618-52BD461DAD51}"/>
              </a:ext>
            </a:extLst>
          </p:cNvPr>
          <p:cNvSpPr/>
          <p:nvPr/>
        </p:nvSpPr>
        <p:spPr>
          <a:xfrm>
            <a:off x="7160418" y="3717349"/>
            <a:ext cx="3983182" cy="1938992"/>
          </a:xfrm>
          <a:prstGeom prst="rect">
            <a:avLst/>
          </a:prstGeom>
          <a:ln w="19050">
            <a:solidFill>
              <a:srgbClr val="A70532"/>
            </a:solidFill>
          </a:ln>
        </p:spPr>
        <p:txBody>
          <a:bodyPr wrap="square">
            <a:spAutoFit/>
          </a:bodyPr>
          <a:lstStyle/>
          <a:p>
            <a:r>
              <a:rPr lang="en-US" sz="2400" dirty="0">
                <a:solidFill>
                  <a:srgbClr val="2A2A2A"/>
                </a:solidFill>
                <a:latin typeface="Georgia" panose="02040502050405020303" pitchFamily="18" charset="0"/>
              </a:rPr>
              <a:t>Over and over, the robots responded to words like “homemaker” and “janitor” by choosing blocks with women and people of color.</a:t>
            </a:r>
            <a:endParaRPr lang="en-US" sz="2400" dirty="0"/>
          </a:p>
        </p:txBody>
      </p:sp>
      <p:sp>
        <p:nvSpPr>
          <p:cNvPr id="18" name="Left Arrow 17">
            <a:extLst>
              <a:ext uri="{FF2B5EF4-FFF2-40B4-BE49-F238E27FC236}">
                <a16:creationId xmlns:a16="http://schemas.microsoft.com/office/drawing/2014/main" id="{9FF0661E-6376-5A63-4AB2-B380E56E6C07}"/>
              </a:ext>
            </a:extLst>
          </p:cNvPr>
          <p:cNvSpPr/>
          <p:nvPr/>
        </p:nvSpPr>
        <p:spPr>
          <a:xfrm>
            <a:off x="6607264" y="5360121"/>
            <a:ext cx="553154" cy="399587"/>
          </a:xfrm>
          <a:prstGeom prst="leftArrow">
            <a:avLst/>
          </a:prstGeom>
          <a:solidFill>
            <a:srgbClr val="A70532"/>
          </a:solidFill>
          <a:ln>
            <a:solidFill>
              <a:srgbClr val="A705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658EAE9-A97A-143D-0D5A-F9C88EB1336C}"/>
              </a:ext>
            </a:extLst>
          </p:cNvPr>
          <p:cNvSpPr/>
          <p:nvPr/>
        </p:nvSpPr>
        <p:spPr>
          <a:xfrm>
            <a:off x="5918132" y="5945932"/>
            <a:ext cx="5384936" cy="369332"/>
          </a:xfrm>
          <a:prstGeom prst="rect">
            <a:avLst/>
          </a:prstGeom>
        </p:spPr>
        <p:txBody>
          <a:bodyPr wrap="none">
            <a:spAutoFit/>
          </a:bodyPr>
          <a:lstStyle/>
          <a:p>
            <a:r>
              <a:rPr lang="en-US" dirty="0">
                <a:hlinkClick r:id="rId5"/>
              </a:rPr>
              <a:t>https://dl.acm.org/doi/pdf/10.1145/3531146.3533138</a:t>
            </a:r>
            <a:r>
              <a:rPr lang="en-US" dirty="0"/>
              <a:t> </a:t>
            </a:r>
          </a:p>
        </p:txBody>
      </p:sp>
    </p:spTree>
    <p:extLst>
      <p:ext uri="{BB962C8B-B14F-4D97-AF65-F5344CB8AC3E}">
        <p14:creationId xmlns:p14="http://schemas.microsoft.com/office/powerpoint/2010/main" val="8308960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710A87B-B91F-29EB-1C0F-D5EA11661043}"/>
              </a:ext>
            </a:extLst>
          </p:cNvPr>
          <p:cNvSpPr>
            <a:spLocks noGrp="1"/>
          </p:cNvSpPr>
          <p:nvPr>
            <p:ph idx="1"/>
          </p:nvPr>
        </p:nvSpPr>
        <p:spPr/>
        <p:txBody>
          <a:bodyPr>
            <a:normAutofit/>
          </a:bodyPr>
          <a:lstStyle/>
          <a:p>
            <a:pPr>
              <a:spcBef>
                <a:spcPts val="1800"/>
              </a:spcBef>
            </a:pPr>
            <a:r>
              <a:rPr lang="en-US" sz="2400" dirty="0"/>
              <a:t>US approaches privacy and confidentiality based on identifiability of the data or biospecimen</a:t>
            </a:r>
          </a:p>
          <a:p>
            <a:pPr lvl="1">
              <a:spcBef>
                <a:spcPts val="1800"/>
              </a:spcBef>
            </a:pPr>
            <a:r>
              <a:rPr lang="en-US" sz="2000" dirty="0"/>
              <a:t>Common Rule (45 CFR 46) “IDENTIFIABLE PRIVATE INFORMATION is </a:t>
            </a:r>
            <a:r>
              <a:rPr lang="en-US" sz="2000" b="1" dirty="0"/>
              <a:t>private information for which the identity of the subject is or may readily be ascertained by the investigator or associated with the information</a:t>
            </a:r>
            <a:r>
              <a:rPr lang="en-US" sz="2000" dirty="0"/>
              <a:t>.”</a:t>
            </a:r>
          </a:p>
          <a:p>
            <a:pPr lvl="1">
              <a:spcBef>
                <a:spcPts val="1800"/>
              </a:spcBef>
            </a:pPr>
            <a:r>
              <a:rPr lang="en-US" sz="2000" dirty="0"/>
              <a:t>But can data or biospecimens ever be anonymized and still be useful?</a:t>
            </a:r>
          </a:p>
          <a:p>
            <a:pPr lvl="2"/>
            <a:r>
              <a:rPr lang="en-US" sz="1800" dirty="0"/>
              <a:t>Can data be downloaded or accessed without constraint</a:t>
            </a:r>
          </a:p>
          <a:p>
            <a:pPr lvl="1"/>
            <a:r>
              <a:rPr lang="en-US" sz="2000" dirty="0"/>
              <a:t>Is triangulation of data sources allowable?</a:t>
            </a:r>
          </a:p>
          <a:p>
            <a:pPr lvl="1"/>
            <a:r>
              <a:rPr lang="en-US" sz="2000" dirty="0"/>
              <a:t>Can anonymity of data or biospecimens be future-proofed?</a:t>
            </a:r>
          </a:p>
          <a:p>
            <a:pPr>
              <a:spcBef>
                <a:spcPts val="2200"/>
              </a:spcBef>
            </a:pPr>
            <a:r>
              <a:rPr lang="en-US" sz="2400" dirty="0"/>
              <a:t>Given uncertainty (or I would posit impossibility) of guarantee of anonymity, how can we proceed?</a:t>
            </a:r>
          </a:p>
          <a:p>
            <a:endParaRPr lang="en-US" sz="2400" dirty="0"/>
          </a:p>
        </p:txBody>
      </p:sp>
      <p:sp>
        <p:nvSpPr>
          <p:cNvPr id="3" name="Title 2">
            <a:extLst>
              <a:ext uri="{FF2B5EF4-FFF2-40B4-BE49-F238E27FC236}">
                <a16:creationId xmlns:a16="http://schemas.microsoft.com/office/drawing/2014/main" id="{27FDA5AA-6F7D-2E19-341B-E345C9E13A50}"/>
              </a:ext>
            </a:extLst>
          </p:cNvPr>
          <p:cNvSpPr>
            <a:spLocks noGrp="1"/>
          </p:cNvSpPr>
          <p:nvPr>
            <p:ph type="title"/>
          </p:nvPr>
        </p:nvSpPr>
        <p:spPr/>
        <p:txBody>
          <a:bodyPr/>
          <a:lstStyle/>
          <a:p>
            <a:r>
              <a:rPr lang="en-US" dirty="0"/>
              <a:t>Limitations of data and data use</a:t>
            </a:r>
          </a:p>
        </p:txBody>
      </p:sp>
      <p:sp>
        <p:nvSpPr>
          <p:cNvPr id="4" name="Date Placeholder 3">
            <a:extLst>
              <a:ext uri="{FF2B5EF4-FFF2-40B4-BE49-F238E27FC236}">
                <a16:creationId xmlns:a16="http://schemas.microsoft.com/office/drawing/2014/main" id="{892DA83E-2D53-E768-4F77-5A6B74CC3A8D}"/>
              </a:ext>
            </a:extLst>
          </p:cNvPr>
          <p:cNvSpPr>
            <a:spLocks noGrp="1"/>
          </p:cNvSpPr>
          <p:nvPr>
            <p:ph type="dt" sz="half" idx="2"/>
          </p:nvPr>
        </p:nvSpPr>
        <p:spPr/>
        <p:txBody>
          <a:bodyPr/>
          <a:lstStyle/>
          <a:p>
            <a:fld id="{0B9C2147-6BBD-9C4E-BE68-63EE9C2EBC03}" type="datetime3">
              <a:rPr lang="en-US" smtClean="0"/>
              <a:t>22 August 2022</a:t>
            </a:fld>
            <a:endParaRPr lang="en-US" dirty="0"/>
          </a:p>
        </p:txBody>
      </p:sp>
      <p:sp>
        <p:nvSpPr>
          <p:cNvPr id="5" name="Footer Placeholder 4">
            <a:extLst>
              <a:ext uri="{FF2B5EF4-FFF2-40B4-BE49-F238E27FC236}">
                <a16:creationId xmlns:a16="http://schemas.microsoft.com/office/drawing/2014/main" id="{172BA92D-2748-2558-AF53-5C9A800684C2}"/>
              </a:ext>
            </a:extLst>
          </p:cNvPr>
          <p:cNvSpPr>
            <a:spLocks noGrp="1"/>
          </p:cNvSpPr>
          <p:nvPr>
            <p:ph type="ftr" sz="quarter" idx="3"/>
          </p:nvPr>
        </p:nvSpPr>
        <p:spPr/>
        <p:txBody>
          <a:bodyPr/>
          <a:lstStyle/>
          <a:p>
            <a:r>
              <a:rPr lang="en-US" altLang="en-US">
                <a:solidFill>
                  <a:srgbClr val="898989"/>
                </a:solidFill>
              </a:rPr>
              <a:t>©MRCT Center                                      </a:t>
            </a:r>
            <a:endParaRPr lang="en-US" altLang="en-US" dirty="0">
              <a:solidFill>
                <a:srgbClr val="898989"/>
              </a:solidFill>
            </a:endParaRPr>
          </a:p>
        </p:txBody>
      </p:sp>
      <p:sp>
        <p:nvSpPr>
          <p:cNvPr id="6" name="Slide Number Placeholder 5">
            <a:extLst>
              <a:ext uri="{FF2B5EF4-FFF2-40B4-BE49-F238E27FC236}">
                <a16:creationId xmlns:a16="http://schemas.microsoft.com/office/drawing/2014/main" id="{2B119CD3-3C35-94B5-5BBF-72FC800F2A1E}"/>
              </a:ext>
            </a:extLst>
          </p:cNvPr>
          <p:cNvSpPr>
            <a:spLocks noGrp="1"/>
          </p:cNvSpPr>
          <p:nvPr>
            <p:ph type="sldNum" sz="quarter" idx="4"/>
          </p:nvPr>
        </p:nvSpPr>
        <p:spPr/>
        <p:txBody>
          <a:bodyPr/>
          <a:lstStyle/>
          <a:p>
            <a:fld id="{9613E06C-BF75-C64F-BB3A-625D3BF6ECBE}" type="slidenum">
              <a:rPr lang="en-US" smtClean="0"/>
              <a:pPr/>
              <a:t>29</a:t>
            </a:fld>
            <a:endParaRPr lang="en-US" dirty="0"/>
          </a:p>
        </p:txBody>
      </p:sp>
    </p:spTree>
    <p:extLst>
      <p:ext uri="{BB962C8B-B14F-4D97-AF65-F5344CB8AC3E}">
        <p14:creationId xmlns:p14="http://schemas.microsoft.com/office/powerpoint/2010/main" val="2783055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003EADC6-EDF4-FE40-AB30-14064AA944D5}"/>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654062" y="1543271"/>
            <a:ext cx="4968222" cy="38251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Content Placeholder 2">
            <a:extLst>
              <a:ext uri="{FF2B5EF4-FFF2-40B4-BE49-F238E27FC236}">
                <a16:creationId xmlns:a16="http://schemas.microsoft.com/office/drawing/2014/main" id="{5C84988C-6309-2144-BB17-F347DD5C3953}"/>
              </a:ext>
            </a:extLst>
          </p:cNvPr>
          <p:cNvSpPr>
            <a:spLocks noGrp="1"/>
          </p:cNvSpPr>
          <p:nvPr>
            <p:ph idx="1"/>
          </p:nvPr>
        </p:nvSpPr>
        <p:spPr>
          <a:xfrm>
            <a:off x="994612" y="1881664"/>
            <a:ext cx="5401512" cy="4713227"/>
          </a:xfrm>
        </p:spPr>
        <p:txBody>
          <a:bodyPr/>
          <a:lstStyle/>
          <a:p>
            <a:pPr marL="0" indent="0">
              <a:buNone/>
            </a:pPr>
            <a:r>
              <a:rPr lang="en-US" altLang="en-US" sz="1800" b="1" dirty="0">
                <a:solidFill>
                  <a:srgbClr val="C00000"/>
                </a:solidFill>
                <a:ea typeface="ＭＳ Ｐゴシック" charset="-128"/>
              </a:rPr>
              <a:t>Our Vision</a:t>
            </a:r>
            <a:endParaRPr lang="en-US" altLang="en-US" sz="1800" b="1" dirty="0">
              <a:ea typeface="ＭＳ Ｐゴシック" charset="-128"/>
            </a:endParaRPr>
          </a:p>
          <a:p>
            <a:pPr marL="0" indent="0">
              <a:buNone/>
            </a:pPr>
            <a:r>
              <a:rPr lang="en-US" altLang="en-US" sz="2000" dirty="0">
                <a:ea typeface="ＭＳ Ｐゴシック" charset="-128"/>
              </a:rPr>
              <a:t>Improve the integrity, safety, and rigor of global clinical trials.</a:t>
            </a:r>
            <a:endParaRPr lang="en-US" sz="1800" dirty="0">
              <a:latin typeface="Calibri" charset="0"/>
            </a:endParaRPr>
          </a:p>
          <a:p>
            <a:pPr marL="0" indent="0" eaLnBrk="1" hangingPunct="1">
              <a:buNone/>
            </a:pPr>
            <a:endParaRPr lang="en-US" sz="1800" dirty="0">
              <a:latin typeface="Calibri" charset="0"/>
            </a:endParaRPr>
          </a:p>
          <a:p>
            <a:pPr marL="0" indent="0" eaLnBrk="1" hangingPunct="1">
              <a:buNone/>
            </a:pPr>
            <a:r>
              <a:rPr lang="en-US" sz="1800" b="1" dirty="0">
                <a:solidFill>
                  <a:srgbClr val="C00000"/>
                </a:solidFill>
              </a:rPr>
              <a:t>Our Mission</a:t>
            </a:r>
            <a:endParaRPr lang="en-US" sz="1800" dirty="0">
              <a:solidFill>
                <a:srgbClr val="C00000"/>
              </a:solidFill>
            </a:endParaRPr>
          </a:p>
          <a:p>
            <a:pPr marL="0" indent="0" eaLnBrk="1" hangingPunct="1">
              <a:buNone/>
            </a:pPr>
            <a:r>
              <a:rPr lang="en-US" sz="2000" dirty="0"/>
              <a:t>Engage diverse stakeholders to define emerging issues in global clinical trials and to create and implement ethical, actionable, and practical solutions.</a:t>
            </a:r>
          </a:p>
          <a:p>
            <a:pPr marL="0" indent="0" eaLnBrk="1" hangingPunct="1">
              <a:buNone/>
            </a:pPr>
            <a:endParaRPr lang="en-US" sz="1800" dirty="0">
              <a:solidFill>
                <a:srgbClr val="C00000"/>
              </a:solidFill>
            </a:endParaRPr>
          </a:p>
        </p:txBody>
      </p:sp>
      <p:sp>
        <p:nvSpPr>
          <p:cNvPr id="9" name="Title 1">
            <a:extLst>
              <a:ext uri="{FF2B5EF4-FFF2-40B4-BE49-F238E27FC236}">
                <a16:creationId xmlns:a16="http://schemas.microsoft.com/office/drawing/2014/main" id="{C51E3E7F-2DF6-064B-82E6-08EDF9ECBE40}"/>
              </a:ext>
            </a:extLst>
          </p:cNvPr>
          <p:cNvSpPr>
            <a:spLocks noGrp="1"/>
          </p:cNvSpPr>
          <p:nvPr>
            <p:ph type="title"/>
          </p:nvPr>
        </p:nvSpPr>
        <p:spPr>
          <a:xfrm>
            <a:off x="622300" y="178106"/>
            <a:ext cx="11569700" cy="860425"/>
          </a:xfrm>
        </p:spPr>
        <p:txBody>
          <a:bodyPr/>
          <a:lstStyle/>
          <a:p>
            <a:r>
              <a:rPr lang="en-US" altLang="en-US" dirty="0">
                <a:ea typeface="ＭＳ Ｐゴシック" panose="020B0600070205080204" pitchFamily="34" charset="-128"/>
              </a:rPr>
              <a:t>The Multi-Regional Clinical Trials Center (MRCT Center)</a:t>
            </a:r>
            <a:endParaRPr lang="en-US" dirty="0">
              <a:latin typeface="Calibri" charset="0"/>
              <a:ea typeface="ＭＳ Ｐゴシック" charset="0"/>
              <a:cs typeface="ＭＳ Ｐゴシック" charset="0"/>
            </a:endParaRPr>
          </a:p>
        </p:txBody>
      </p:sp>
      <p:sp>
        <p:nvSpPr>
          <p:cNvPr id="2" name="Slide Number Placeholder 1"/>
          <p:cNvSpPr>
            <a:spLocks noGrp="1"/>
          </p:cNvSpPr>
          <p:nvPr>
            <p:ph type="sldNum" sz="quarter" idx="4"/>
          </p:nvPr>
        </p:nvSpPr>
        <p:spPr>
          <a:xfrm>
            <a:off x="9483484" y="6412329"/>
            <a:ext cx="1713904" cy="365125"/>
          </a:xfrm>
        </p:spPr>
        <p:txBody>
          <a:bodyPr/>
          <a:lstStyle/>
          <a:p>
            <a:pPr>
              <a:defRPr/>
            </a:pPr>
            <a:fld id="{6B685D85-E4C0-4D6E-B9FC-872066DF7900}" type="slidenum">
              <a:rPr lang="en-US" altLang="en-US" smtClean="0"/>
              <a:pPr>
                <a:defRPr/>
              </a:pPr>
              <a:t>3</a:t>
            </a:fld>
            <a:endParaRPr lang="en-US" altLang="en-US" dirty="0"/>
          </a:p>
        </p:txBody>
      </p:sp>
      <p:sp>
        <p:nvSpPr>
          <p:cNvPr id="11" name="Date Placeholder 2">
            <a:extLst>
              <a:ext uri="{FF2B5EF4-FFF2-40B4-BE49-F238E27FC236}">
                <a16:creationId xmlns:a16="http://schemas.microsoft.com/office/drawing/2014/main" id="{D16E06AB-6365-E94E-975A-0928FC8062F3}"/>
              </a:ext>
            </a:extLst>
          </p:cNvPr>
          <p:cNvSpPr>
            <a:spLocks noGrp="1"/>
          </p:cNvSpPr>
          <p:nvPr>
            <p:ph type="dt" sz="half" idx="2"/>
          </p:nvPr>
        </p:nvSpPr>
        <p:spPr>
          <a:xfrm>
            <a:off x="563897" y="6428538"/>
            <a:ext cx="1970756" cy="365125"/>
          </a:xfrm>
        </p:spPr>
        <p:txBody>
          <a:bodyPr/>
          <a:lstStyle/>
          <a:p>
            <a:fld id="{34AEB8BE-49BC-6544-9EC7-EEFD5648B8D3}" type="datetime3">
              <a:rPr lang="en-US" smtClean="0"/>
              <a:t>22 August 2022</a:t>
            </a:fld>
            <a:endParaRPr lang="en-US" dirty="0"/>
          </a:p>
        </p:txBody>
      </p:sp>
      <p:sp>
        <p:nvSpPr>
          <p:cNvPr id="12" name="Footer Placeholder 3">
            <a:extLst>
              <a:ext uri="{FF2B5EF4-FFF2-40B4-BE49-F238E27FC236}">
                <a16:creationId xmlns:a16="http://schemas.microsoft.com/office/drawing/2014/main" id="{FAB79476-D039-3C47-A97F-DCCCDEF470CE}"/>
              </a:ext>
            </a:extLst>
          </p:cNvPr>
          <p:cNvSpPr>
            <a:spLocks noGrp="1"/>
          </p:cNvSpPr>
          <p:nvPr>
            <p:ph type="ftr" sz="quarter" idx="3"/>
          </p:nvPr>
        </p:nvSpPr>
        <p:spPr>
          <a:xfrm>
            <a:off x="2433549" y="6428538"/>
            <a:ext cx="4114800" cy="365125"/>
          </a:xfrm>
        </p:spPr>
        <p:txBody>
          <a:bodyPr/>
          <a:lstStyle/>
          <a:p>
            <a:r>
              <a:rPr lang="en-US" altLang="en-US"/>
              <a:t>©MRCT Center                                      </a:t>
            </a:r>
            <a:endParaRPr lang="en-US" altLang="en-US" dirty="0"/>
          </a:p>
        </p:txBody>
      </p:sp>
    </p:spTree>
    <p:extLst>
      <p:ext uri="{BB962C8B-B14F-4D97-AF65-F5344CB8AC3E}">
        <p14:creationId xmlns:p14="http://schemas.microsoft.com/office/powerpoint/2010/main" val="29566980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Graphical user interface, text, application&#10;&#10;Description automatically generated with medium confidence">
            <a:extLst>
              <a:ext uri="{FF2B5EF4-FFF2-40B4-BE49-F238E27FC236}">
                <a16:creationId xmlns:a16="http://schemas.microsoft.com/office/drawing/2014/main" id="{B407F7E7-F735-BB7E-B830-F36C24819CF1}"/>
              </a:ext>
            </a:extLst>
          </p:cNvPr>
          <p:cNvPicPr>
            <a:picLocks noGrp="1" noChangeAspect="1"/>
          </p:cNvPicPr>
          <p:nvPr>
            <p:ph idx="1"/>
          </p:nvPr>
        </p:nvPicPr>
        <p:blipFill>
          <a:blip r:embed="rId2"/>
          <a:stretch>
            <a:fillRect/>
          </a:stretch>
        </p:blipFill>
        <p:spPr>
          <a:xfrm>
            <a:off x="720089" y="1149432"/>
            <a:ext cx="5375911" cy="1552402"/>
          </a:xfrm>
        </p:spPr>
      </p:pic>
      <p:sp>
        <p:nvSpPr>
          <p:cNvPr id="3" name="Title 2">
            <a:extLst>
              <a:ext uri="{FF2B5EF4-FFF2-40B4-BE49-F238E27FC236}">
                <a16:creationId xmlns:a16="http://schemas.microsoft.com/office/drawing/2014/main" id="{19E04CF1-C6F6-D220-BB7F-F75E5F68237E}"/>
              </a:ext>
            </a:extLst>
          </p:cNvPr>
          <p:cNvSpPr>
            <a:spLocks noGrp="1"/>
          </p:cNvSpPr>
          <p:nvPr>
            <p:ph type="title"/>
          </p:nvPr>
        </p:nvSpPr>
        <p:spPr/>
        <p:txBody>
          <a:bodyPr/>
          <a:lstStyle/>
          <a:p>
            <a:r>
              <a:rPr lang="en-US" dirty="0"/>
              <a:t>Coming into focus</a:t>
            </a:r>
          </a:p>
        </p:txBody>
      </p:sp>
      <p:sp>
        <p:nvSpPr>
          <p:cNvPr id="4" name="Date Placeholder 3">
            <a:extLst>
              <a:ext uri="{FF2B5EF4-FFF2-40B4-BE49-F238E27FC236}">
                <a16:creationId xmlns:a16="http://schemas.microsoft.com/office/drawing/2014/main" id="{764B685A-053C-8AE5-31EC-89474F06A337}"/>
              </a:ext>
            </a:extLst>
          </p:cNvPr>
          <p:cNvSpPr>
            <a:spLocks noGrp="1"/>
          </p:cNvSpPr>
          <p:nvPr>
            <p:ph type="dt" sz="half" idx="2"/>
          </p:nvPr>
        </p:nvSpPr>
        <p:spPr/>
        <p:txBody>
          <a:bodyPr/>
          <a:lstStyle/>
          <a:p>
            <a:fld id="{9303FC2B-1A5D-1D4E-B444-FAD827CA2A80}" type="datetime3">
              <a:rPr lang="en-US" smtClean="0"/>
              <a:t>22 August 2022</a:t>
            </a:fld>
            <a:endParaRPr lang="en-US" dirty="0"/>
          </a:p>
        </p:txBody>
      </p:sp>
      <p:sp>
        <p:nvSpPr>
          <p:cNvPr id="5" name="Footer Placeholder 4">
            <a:extLst>
              <a:ext uri="{FF2B5EF4-FFF2-40B4-BE49-F238E27FC236}">
                <a16:creationId xmlns:a16="http://schemas.microsoft.com/office/drawing/2014/main" id="{D7BB863A-FD12-C987-B4B3-C49BD57C30EF}"/>
              </a:ext>
            </a:extLst>
          </p:cNvPr>
          <p:cNvSpPr>
            <a:spLocks noGrp="1"/>
          </p:cNvSpPr>
          <p:nvPr>
            <p:ph type="ftr" sz="quarter" idx="3"/>
          </p:nvPr>
        </p:nvSpPr>
        <p:spPr/>
        <p:txBody>
          <a:bodyPr/>
          <a:lstStyle/>
          <a:p>
            <a:r>
              <a:rPr lang="en-US" altLang="en-US">
                <a:solidFill>
                  <a:srgbClr val="898989"/>
                </a:solidFill>
              </a:rPr>
              <a:t>©MRCT Center                                      </a:t>
            </a:r>
            <a:endParaRPr lang="en-US" altLang="en-US" dirty="0">
              <a:solidFill>
                <a:srgbClr val="898989"/>
              </a:solidFill>
            </a:endParaRPr>
          </a:p>
        </p:txBody>
      </p:sp>
      <p:sp>
        <p:nvSpPr>
          <p:cNvPr id="6" name="Slide Number Placeholder 5">
            <a:extLst>
              <a:ext uri="{FF2B5EF4-FFF2-40B4-BE49-F238E27FC236}">
                <a16:creationId xmlns:a16="http://schemas.microsoft.com/office/drawing/2014/main" id="{89305C7F-D005-DE0F-D3CC-3D53E430B404}"/>
              </a:ext>
            </a:extLst>
          </p:cNvPr>
          <p:cNvSpPr>
            <a:spLocks noGrp="1"/>
          </p:cNvSpPr>
          <p:nvPr>
            <p:ph type="sldNum" sz="quarter" idx="4"/>
          </p:nvPr>
        </p:nvSpPr>
        <p:spPr/>
        <p:txBody>
          <a:bodyPr/>
          <a:lstStyle/>
          <a:p>
            <a:fld id="{9613E06C-BF75-C64F-BB3A-625D3BF6ECBE}" type="slidenum">
              <a:rPr lang="en-US" smtClean="0"/>
              <a:pPr/>
              <a:t>30</a:t>
            </a:fld>
            <a:endParaRPr lang="en-US" dirty="0"/>
          </a:p>
        </p:txBody>
      </p:sp>
      <p:pic>
        <p:nvPicPr>
          <p:cNvPr id="10" name="Picture 9" descr="Graphical user interface, application&#10;&#10;Description automatically generated with medium confidence">
            <a:extLst>
              <a:ext uri="{FF2B5EF4-FFF2-40B4-BE49-F238E27FC236}">
                <a16:creationId xmlns:a16="http://schemas.microsoft.com/office/drawing/2014/main" id="{DD599E7A-D15C-E162-04F7-9FEF4E99E09B}"/>
              </a:ext>
            </a:extLst>
          </p:cNvPr>
          <p:cNvPicPr>
            <a:picLocks noChangeAspect="1"/>
          </p:cNvPicPr>
          <p:nvPr/>
        </p:nvPicPr>
        <p:blipFill>
          <a:blip r:embed="rId3"/>
          <a:stretch>
            <a:fillRect/>
          </a:stretch>
        </p:blipFill>
        <p:spPr>
          <a:xfrm>
            <a:off x="610073" y="2766567"/>
            <a:ext cx="5902375" cy="3355249"/>
          </a:xfrm>
          <a:prstGeom prst="rect">
            <a:avLst/>
          </a:prstGeom>
        </p:spPr>
      </p:pic>
      <p:sp>
        <p:nvSpPr>
          <p:cNvPr id="12" name="TextBox 11">
            <a:extLst>
              <a:ext uri="{FF2B5EF4-FFF2-40B4-BE49-F238E27FC236}">
                <a16:creationId xmlns:a16="http://schemas.microsoft.com/office/drawing/2014/main" id="{37E55B6E-E084-CFD3-9D48-DE0D4233F3F6}"/>
              </a:ext>
            </a:extLst>
          </p:cNvPr>
          <p:cNvSpPr txBox="1"/>
          <p:nvPr/>
        </p:nvSpPr>
        <p:spPr>
          <a:xfrm>
            <a:off x="6889433" y="1732338"/>
            <a:ext cx="4814237" cy="2169825"/>
          </a:xfrm>
          <a:prstGeom prst="rect">
            <a:avLst/>
          </a:prstGeom>
          <a:noFill/>
        </p:spPr>
        <p:txBody>
          <a:bodyPr wrap="square">
            <a:spAutoFit/>
          </a:bodyPr>
          <a:lstStyle/>
          <a:p>
            <a:pPr marL="182880" indent="-182880">
              <a:spcBef>
                <a:spcPts val="600"/>
              </a:spcBef>
              <a:buFont typeface="+mj-lt"/>
              <a:buAutoNum type="arabicPeriod"/>
            </a:pPr>
            <a:r>
              <a:rPr lang="en-US" sz="1800" dirty="0">
                <a:solidFill>
                  <a:srgbClr val="1E477C"/>
                </a:solidFill>
                <a:effectLst/>
                <a:latin typeface="TrebuchetMS" panose="020B0603020202020204" pitchFamily="34" charset="0"/>
              </a:rPr>
              <a:t>Regulation is corporate &amp; governmental responsibility</a:t>
            </a:r>
          </a:p>
          <a:p>
            <a:pPr marL="182880" indent="-182880">
              <a:spcBef>
                <a:spcPts val="600"/>
              </a:spcBef>
              <a:buFont typeface="+mj-lt"/>
              <a:buAutoNum type="arabicPeriod"/>
            </a:pPr>
            <a:r>
              <a:rPr lang="en-US" sz="1800" dirty="0">
                <a:solidFill>
                  <a:srgbClr val="1E477C"/>
                </a:solidFill>
                <a:effectLst/>
                <a:latin typeface="TrebuchetMS" panose="020B0603020202020204" pitchFamily="34" charset="0"/>
              </a:rPr>
              <a:t>Computing researchers have obligations to reduce misuse &amp; misinterpretation by </a:t>
            </a:r>
            <a:endParaRPr lang="en-US" dirty="0">
              <a:effectLst/>
            </a:endParaRPr>
          </a:p>
          <a:p>
            <a:pPr marL="640080" lvl="2" indent="-182880">
              <a:spcBef>
                <a:spcPts val="600"/>
              </a:spcBef>
              <a:buFont typeface="Arial" panose="020B0604020202020204" pitchFamily="34" charset="0"/>
              <a:buChar char="•"/>
            </a:pPr>
            <a:r>
              <a:rPr lang="en-US" sz="1600" dirty="0">
                <a:solidFill>
                  <a:srgbClr val="1E477C"/>
                </a:solidFill>
                <a:effectLst/>
                <a:latin typeface="TrebuchetMS" panose="020B0603020202020204" pitchFamily="34" charset="0"/>
              </a:rPr>
              <a:t>Delineating limitations </a:t>
            </a:r>
            <a:endParaRPr lang="en-US" sz="1600" dirty="0">
              <a:solidFill>
                <a:srgbClr val="1E477C"/>
              </a:solidFill>
              <a:effectLst/>
              <a:latin typeface="ArialMT"/>
            </a:endParaRPr>
          </a:p>
          <a:p>
            <a:pPr marL="640080" lvl="2" indent="-182880">
              <a:spcBef>
                <a:spcPts val="600"/>
              </a:spcBef>
              <a:buFont typeface="Arial" panose="020B0604020202020204" pitchFamily="34" charset="0"/>
              <a:buChar char="•"/>
            </a:pPr>
            <a:r>
              <a:rPr lang="en-US" sz="1600" dirty="0">
                <a:solidFill>
                  <a:srgbClr val="1E477C"/>
                </a:solidFill>
                <a:effectLst/>
                <a:latin typeface="TrebuchetMS" panose="020B0603020202020204" pitchFamily="34" charset="0"/>
              </a:rPr>
              <a:t>Specifying intended scope of applicability of methods and artifacts </a:t>
            </a:r>
            <a:endParaRPr lang="en-US" sz="1600" dirty="0">
              <a:solidFill>
                <a:srgbClr val="1E477C"/>
              </a:solidFill>
              <a:effectLst/>
              <a:latin typeface="ArialMT"/>
            </a:endParaRPr>
          </a:p>
        </p:txBody>
      </p:sp>
      <p:sp>
        <p:nvSpPr>
          <p:cNvPr id="14" name="TextBox 13">
            <a:extLst>
              <a:ext uri="{FF2B5EF4-FFF2-40B4-BE49-F238E27FC236}">
                <a16:creationId xmlns:a16="http://schemas.microsoft.com/office/drawing/2014/main" id="{2619F507-BCE7-F784-81AD-6D6136978EDD}"/>
              </a:ext>
            </a:extLst>
          </p:cNvPr>
          <p:cNvSpPr txBox="1"/>
          <p:nvPr/>
        </p:nvSpPr>
        <p:spPr>
          <a:xfrm>
            <a:off x="7830156" y="4576633"/>
            <a:ext cx="3313444" cy="923330"/>
          </a:xfrm>
          <a:prstGeom prst="rect">
            <a:avLst/>
          </a:prstGeom>
          <a:noFill/>
        </p:spPr>
        <p:txBody>
          <a:bodyPr wrap="square">
            <a:spAutoFit/>
          </a:bodyPr>
          <a:lstStyle/>
          <a:p>
            <a:r>
              <a:rPr lang="en-US" sz="1800" dirty="0">
                <a:solidFill>
                  <a:srgbClr val="1E477C"/>
                </a:solidFill>
                <a:effectLst/>
                <a:latin typeface="TrebuchetMS" panose="020B0603020202020204" pitchFamily="34" charset="0"/>
              </a:rPr>
              <a:t>Integrate ethical and societal considerations into computing </a:t>
            </a:r>
            <a:endParaRPr lang="en-US" dirty="0">
              <a:effectLst/>
            </a:endParaRPr>
          </a:p>
          <a:p>
            <a:r>
              <a:rPr lang="en-US" sz="1800" dirty="0">
                <a:solidFill>
                  <a:srgbClr val="1E477C"/>
                </a:solidFill>
                <a:effectLst/>
                <a:latin typeface="TrebuchetMS" panose="020B0603020202020204" pitchFamily="34" charset="0"/>
              </a:rPr>
              <a:t>research sponsorship </a:t>
            </a:r>
            <a:endParaRPr lang="en-US" dirty="0">
              <a:effectLst/>
            </a:endParaRPr>
          </a:p>
        </p:txBody>
      </p:sp>
    </p:spTree>
    <p:extLst>
      <p:ext uri="{BB962C8B-B14F-4D97-AF65-F5344CB8AC3E}">
        <p14:creationId xmlns:p14="http://schemas.microsoft.com/office/powerpoint/2010/main" val="18531574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3D535A2-059C-8D37-D9E0-C3F2FFBFB73C}"/>
              </a:ext>
            </a:extLst>
          </p:cNvPr>
          <p:cNvSpPr>
            <a:spLocks noGrp="1"/>
          </p:cNvSpPr>
          <p:nvPr>
            <p:ph idx="1"/>
          </p:nvPr>
        </p:nvSpPr>
        <p:spPr>
          <a:xfrm>
            <a:off x="579405" y="1225916"/>
            <a:ext cx="10425953" cy="5130433"/>
          </a:xfrm>
        </p:spPr>
        <p:txBody>
          <a:bodyPr>
            <a:normAutofit lnSpcReduction="10000"/>
          </a:bodyPr>
          <a:lstStyle/>
          <a:p>
            <a:pPr>
              <a:lnSpc>
                <a:spcPct val="110000"/>
              </a:lnSpc>
            </a:pPr>
            <a:r>
              <a:rPr lang="en-US" sz="2000" dirty="0"/>
              <a:t>Consent from all persons contributing data</a:t>
            </a:r>
          </a:p>
          <a:p>
            <a:pPr lvl="1">
              <a:lnSpc>
                <a:spcPct val="100000"/>
              </a:lnSpc>
              <a:spcBef>
                <a:spcPts val="400"/>
              </a:spcBef>
            </a:pPr>
            <a:r>
              <a:rPr lang="en-US" sz="1800" dirty="0"/>
              <a:t>Need for consent to be informed</a:t>
            </a:r>
          </a:p>
          <a:p>
            <a:pPr lvl="1">
              <a:lnSpc>
                <a:spcPct val="100000"/>
              </a:lnSpc>
              <a:spcBef>
                <a:spcPts val="400"/>
              </a:spcBef>
            </a:pPr>
            <a:r>
              <a:rPr lang="en-US" sz="1800" dirty="0"/>
              <a:t>Can people consent for their future self given an uncertain future?</a:t>
            </a:r>
          </a:p>
          <a:p>
            <a:pPr>
              <a:lnSpc>
                <a:spcPct val="110000"/>
              </a:lnSpc>
              <a:spcBef>
                <a:spcPts val="1800"/>
              </a:spcBef>
            </a:pPr>
            <a:r>
              <a:rPr lang="en-US" sz="2000" dirty="0"/>
              <a:t>Data use agreements</a:t>
            </a:r>
          </a:p>
          <a:p>
            <a:pPr lvl="1">
              <a:lnSpc>
                <a:spcPct val="110000"/>
              </a:lnSpc>
              <a:spcBef>
                <a:spcPts val="400"/>
              </a:spcBef>
            </a:pPr>
            <a:r>
              <a:rPr lang="en-US" sz="1800" dirty="0"/>
              <a:t>Good to an extent, but in absence of enforcement, weak</a:t>
            </a:r>
          </a:p>
          <a:p>
            <a:pPr>
              <a:lnSpc>
                <a:spcPct val="110000"/>
              </a:lnSpc>
              <a:spcBef>
                <a:spcPts val="1800"/>
              </a:spcBef>
            </a:pPr>
            <a:r>
              <a:rPr lang="en-US" sz="2000" dirty="0"/>
              <a:t>Privacy laws (e.g., GDPR, PIPL, CCPA) </a:t>
            </a:r>
          </a:p>
          <a:p>
            <a:pPr lvl="1">
              <a:lnSpc>
                <a:spcPct val="110000"/>
              </a:lnSpc>
              <a:spcBef>
                <a:spcPts val="400"/>
              </a:spcBef>
            </a:pPr>
            <a:r>
              <a:rPr lang="en-US" sz="1800" dirty="0"/>
              <a:t>Restrict access and limit use for public health and benefit</a:t>
            </a:r>
          </a:p>
          <a:p>
            <a:pPr>
              <a:lnSpc>
                <a:spcPct val="110000"/>
              </a:lnSpc>
              <a:spcBef>
                <a:spcPts val="1800"/>
              </a:spcBef>
            </a:pPr>
            <a:r>
              <a:rPr lang="en-US" sz="2000" dirty="0"/>
              <a:t>Commitment of data scientists to appreciate impact of their work on the individual, community, and society</a:t>
            </a:r>
          </a:p>
          <a:p>
            <a:pPr lvl="1">
              <a:lnSpc>
                <a:spcPct val="100000"/>
              </a:lnSpc>
              <a:spcBef>
                <a:spcPts val="400"/>
              </a:spcBef>
            </a:pPr>
            <a:r>
              <a:rPr lang="en-US" sz="1600" dirty="0"/>
              <a:t>Embedded education (e.g., K-12, undergraduate, graduate, etc.) focused on ethics and society</a:t>
            </a:r>
          </a:p>
          <a:p>
            <a:pPr lvl="1">
              <a:lnSpc>
                <a:spcPct val="100000"/>
              </a:lnSpc>
              <a:spcBef>
                <a:spcPts val="400"/>
              </a:spcBef>
            </a:pPr>
            <a:r>
              <a:rPr lang="en-US" sz="1600" dirty="0"/>
              <a:t>All data scientists to have ethics and equity training</a:t>
            </a:r>
          </a:p>
          <a:p>
            <a:pPr lvl="1">
              <a:lnSpc>
                <a:spcPct val="100000"/>
              </a:lnSpc>
              <a:spcBef>
                <a:spcPts val="400"/>
              </a:spcBef>
            </a:pPr>
            <a:r>
              <a:rPr lang="en-US" sz="1600" dirty="0"/>
              <a:t>Consideration of potential ethical concerns and societal impact at planning </a:t>
            </a:r>
          </a:p>
          <a:p>
            <a:pPr lvl="1">
              <a:lnSpc>
                <a:spcPct val="100000"/>
              </a:lnSpc>
              <a:spcBef>
                <a:spcPts val="400"/>
              </a:spcBef>
            </a:pPr>
            <a:r>
              <a:rPr lang="en-US" sz="1600" dirty="0"/>
              <a:t>Community review of planned AI/ML directions</a:t>
            </a:r>
          </a:p>
          <a:p>
            <a:pPr lvl="1">
              <a:lnSpc>
                <a:spcPct val="100000"/>
              </a:lnSpc>
              <a:spcBef>
                <a:spcPts val="400"/>
              </a:spcBef>
            </a:pPr>
            <a:r>
              <a:rPr lang="en-US" sz="1600" dirty="0"/>
              <a:t>Accountability for performance and impact</a:t>
            </a:r>
          </a:p>
          <a:p>
            <a:pPr>
              <a:lnSpc>
                <a:spcPct val="110000"/>
              </a:lnSpc>
            </a:pPr>
            <a:endParaRPr lang="en-US" sz="2000" dirty="0"/>
          </a:p>
        </p:txBody>
      </p:sp>
      <p:sp>
        <p:nvSpPr>
          <p:cNvPr id="3" name="Title 2">
            <a:extLst>
              <a:ext uri="{FF2B5EF4-FFF2-40B4-BE49-F238E27FC236}">
                <a16:creationId xmlns:a16="http://schemas.microsoft.com/office/drawing/2014/main" id="{9D3E9CBC-1B54-22E1-85F0-3A436126301D}"/>
              </a:ext>
            </a:extLst>
          </p:cNvPr>
          <p:cNvSpPr>
            <a:spLocks noGrp="1"/>
          </p:cNvSpPr>
          <p:nvPr>
            <p:ph type="title"/>
          </p:nvPr>
        </p:nvSpPr>
        <p:spPr/>
        <p:txBody>
          <a:bodyPr/>
          <a:lstStyle/>
          <a:p>
            <a:r>
              <a:rPr lang="en-US" dirty="0"/>
              <a:t>Thinking forward</a:t>
            </a:r>
          </a:p>
        </p:txBody>
      </p:sp>
      <p:sp>
        <p:nvSpPr>
          <p:cNvPr id="4" name="Date Placeholder 3">
            <a:extLst>
              <a:ext uri="{FF2B5EF4-FFF2-40B4-BE49-F238E27FC236}">
                <a16:creationId xmlns:a16="http://schemas.microsoft.com/office/drawing/2014/main" id="{B7F6758A-EEBF-BF86-9C3A-D75F19978F8D}"/>
              </a:ext>
            </a:extLst>
          </p:cNvPr>
          <p:cNvSpPr>
            <a:spLocks noGrp="1"/>
          </p:cNvSpPr>
          <p:nvPr>
            <p:ph type="dt" sz="half" idx="2"/>
          </p:nvPr>
        </p:nvSpPr>
        <p:spPr/>
        <p:txBody>
          <a:bodyPr/>
          <a:lstStyle/>
          <a:p>
            <a:fld id="{9303FC2B-1A5D-1D4E-B444-FAD827CA2A80}" type="datetime3">
              <a:rPr lang="en-US" smtClean="0"/>
              <a:t>22 August 2022</a:t>
            </a:fld>
            <a:endParaRPr lang="en-US" dirty="0"/>
          </a:p>
        </p:txBody>
      </p:sp>
      <p:sp>
        <p:nvSpPr>
          <p:cNvPr id="5" name="Footer Placeholder 4">
            <a:extLst>
              <a:ext uri="{FF2B5EF4-FFF2-40B4-BE49-F238E27FC236}">
                <a16:creationId xmlns:a16="http://schemas.microsoft.com/office/drawing/2014/main" id="{76DEB9D5-C6F0-035A-24EB-DB8494E538A8}"/>
              </a:ext>
            </a:extLst>
          </p:cNvPr>
          <p:cNvSpPr>
            <a:spLocks noGrp="1"/>
          </p:cNvSpPr>
          <p:nvPr>
            <p:ph type="ftr" sz="quarter" idx="3"/>
          </p:nvPr>
        </p:nvSpPr>
        <p:spPr/>
        <p:txBody>
          <a:bodyPr/>
          <a:lstStyle/>
          <a:p>
            <a:r>
              <a:rPr lang="en-US" altLang="en-US">
                <a:solidFill>
                  <a:srgbClr val="898989"/>
                </a:solidFill>
              </a:rPr>
              <a:t>©MRCT Center                                      </a:t>
            </a:r>
            <a:endParaRPr lang="en-US" altLang="en-US" dirty="0">
              <a:solidFill>
                <a:srgbClr val="898989"/>
              </a:solidFill>
            </a:endParaRPr>
          </a:p>
        </p:txBody>
      </p:sp>
      <p:sp>
        <p:nvSpPr>
          <p:cNvPr id="6" name="Slide Number Placeholder 5">
            <a:extLst>
              <a:ext uri="{FF2B5EF4-FFF2-40B4-BE49-F238E27FC236}">
                <a16:creationId xmlns:a16="http://schemas.microsoft.com/office/drawing/2014/main" id="{EFFDC7CB-ED9B-83CF-E2F5-9A6EC6609720}"/>
              </a:ext>
            </a:extLst>
          </p:cNvPr>
          <p:cNvSpPr>
            <a:spLocks noGrp="1"/>
          </p:cNvSpPr>
          <p:nvPr>
            <p:ph type="sldNum" sz="quarter" idx="4"/>
          </p:nvPr>
        </p:nvSpPr>
        <p:spPr/>
        <p:txBody>
          <a:bodyPr/>
          <a:lstStyle/>
          <a:p>
            <a:fld id="{9613E06C-BF75-C64F-BB3A-625D3BF6ECBE}" type="slidenum">
              <a:rPr lang="en-US" smtClean="0"/>
              <a:pPr/>
              <a:t>31</a:t>
            </a:fld>
            <a:endParaRPr lang="en-US" dirty="0"/>
          </a:p>
        </p:txBody>
      </p:sp>
    </p:spTree>
    <p:extLst>
      <p:ext uri="{BB962C8B-B14F-4D97-AF65-F5344CB8AC3E}">
        <p14:creationId xmlns:p14="http://schemas.microsoft.com/office/powerpoint/2010/main" val="2600120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1" end="1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6391275" y="6358372"/>
            <a:ext cx="2057400" cy="365125"/>
          </a:xfrm>
          <a:prstGeom prst="rect">
            <a:avLst/>
          </a:prstGeom>
        </p:spPr>
        <p:txBody>
          <a:bodyPr vert="horz" lIns="91440" tIns="45720" rIns="91440" bIns="45720" rtlCol="0" anchor="ctr"/>
          <a:lstStyle>
            <a:defPPr>
              <a:defRPr lang="en-US"/>
            </a:defPPr>
            <a:lvl1pPr algn="r" defTabSz="457200" rtl="0" eaLnBrk="0" fontAlgn="base" hangingPunct="0">
              <a:spcBef>
                <a:spcPct val="0"/>
              </a:spcBef>
              <a:spcAft>
                <a:spcPct val="0"/>
              </a:spcAft>
              <a:defRPr sz="900" kern="1200">
                <a:solidFill>
                  <a:schemeClr val="tx1">
                    <a:tint val="75000"/>
                  </a:schemeClr>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fld id="{2D958D8F-7E2D-409C-B080-41BEC1627A27}" type="slidenum">
              <a:rPr lang="en-US" altLang="en-US" smtClean="0"/>
              <a:pPr/>
              <a:t>32</a:t>
            </a:fld>
            <a:endParaRPr lang="en-GB" altLang="en-US">
              <a:solidFill>
                <a:srgbClr val="000000"/>
              </a:solidFill>
            </a:endParaRPr>
          </a:p>
        </p:txBody>
      </p:sp>
      <p:sp>
        <p:nvSpPr>
          <p:cNvPr id="6" name="Slide Number Placeholder 1"/>
          <p:cNvSpPr txBox="1">
            <a:spLocks/>
          </p:cNvSpPr>
          <p:nvPr/>
        </p:nvSpPr>
        <p:spPr bwMode="auto">
          <a:xfrm>
            <a:off x="1884366" y="5661422"/>
            <a:ext cx="307975" cy="179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defPPr>
              <a:defRPr lang="en-GB"/>
            </a:defPPr>
            <a:lvl1pPr algn="l" rtl="0" fontAlgn="base">
              <a:lnSpc>
                <a:spcPts val="1200"/>
              </a:lnSpc>
              <a:spcBef>
                <a:spcPct val="0"/>
              </a:spcBef>
              <a:spcAft>
                <a:spcPct val="0"/>
              </a:spcAft>
              <a:defRPr sz="830" kern="1200">
                <a:solidFill>
                  <a:schemeClr val="tx1"/>
                </a:solidFill>
                <a:latin typeface="Verdana" pitchFamily="34" charset="0"/>
                <a:ea typeface="+mn-ea"/>
                <a:cs typeface="Arial" charset="0"/>
              </a:defRPr>
            </a:lvl1pPr>
            <a:lvl2pPr marL="4572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2pPr>
            <a:lvl3pPr marL="9144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3pPr>
            <a:lvl4pPr marL="13716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4pPr>
            <a:lvl5pPr marL="18288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5pPr>
            <a:lvl6pPr marL="2286000" algn="l" defTabSz="914400" rtl="0" eaLnBrk="1" latinLnBrk="0" hangingPunct="1">
              <a:defRPr sz="1600" kern="1200">
                <a:solidFill>
                  <a:srgbClr val="000000"/>
                </a:solidFill>
                <a:latin typeface="Verdana" pitchFamily="34" charset="0"/>
                <a:ea typeface="+mn-ea"/>
                <a:cs typeface="Arial" charset="0"/>
              </a:defRPr>
            </a:lvl6pPr>
            <a:lvl7pPr marL="2743200" algn="l" defTabSz="914400" rtl="0" eaLnBrk="1" latinLnBrk="0" hangingPunct="1">
              <a:defRPr sz="1600" kern="1200">
                <a:solidFill>
                  <a:srgbClr val="000000"/>
                </a:solidFill>
                <a:latin typeface="Verdana" pitchFamily="34" charset="0"/>
                <a:ea typeface="+mn-ea"/>
                <a:cs typeface="Arial" charset="0"/>
              </a:defRPr>
            </a:lvl7pPr>
            <a:lvl8pPr marL="3200400" algn="l" defTabSz="914400" rtl="0" eaLnBrk="1" latinLnBrk="0" hangingPunct="1">
              <a:defRPr sz="1600" kern="1200">
                <a:solidFill>
                  <a:srgbClr val="000000"/>
                </a:solidFill>
                <a:latin typeface="Verdana" pitchFamily="34" charset="0"/>
                <a:ea typeface="+mn-ea"/>
                <a:cs typeface="Arial" charset="0"/>
              </a:defRPr>
            </a:lvl8pPr>
            <a:lvl9pPr marL="3657600" algn="l" defTabSz="914400" rtl="0" eaLnBrk="1" latinLnBrk="0" hangingPunct="1">
              <a:defRPr sz="1600" kern="1200">
                <a:solidFill>
                  <a:srgbClr val="000000"/>
                </a:solidFill>
                <a:latin typeface="Verdana" pitchFamily="34" charset="0"/>
                <a:ea typeface="+mn-ea"/>
                <a:cs typeface="Arial" charset="0"/>
              </a:defRPr>
            </a:lvl9pPr>
          </a:lstStyle>
          <a:p>
            <a:pPr>
              <a:defRPr/>
            </a:pPr>
            <a:fld id="{3950A041-A957-4831-BA7C-F963211E893A}" type="slidenum">
              <a:rPr lang="en-GB" altLang="en-US">
                <a:latin typeface="+mn-lt"/>
              </a:rPr>
              <a:pPr>
                <a:defRPr/>
              </a:pPr>
              <a:t>32</a:t>
            </a:fld>
            <a:endParaRPr lang="en-GB" altLang="en-US">
              <a:latin typeface="+mn-lt"/>
            </a:endParaRPr>
          </a:p>
        </p:txBody>
      </p:sp>
      <p:sp>
        <p:nvSpPr>
          <p:cNvPr id="7" name="Freeform 6"/>
          <p:cNvSpPr/>
          <p:nvPr/>
        </p:nvSpPr>
        <p:spPr>
          <a:xfrm>
            <a:off x="3150355" y="1608543"/>
            <a:ext cx="3048001" cy="2032001"/>
          </a:xfrm>
          <a:custGeom>
            <a:avLst/>
            <a:gdLst>
              <a:gd name="connsiteX0" fmla="*/ 0 w 2032000"/>
              <a:gd name="connsiteY0" fmla="*/ 0 h 3048000"/>
              <a:gd name="connsiteX1" fmla="*/ 1693327 w 2032000"/>
              <a:gd name="connsiteY1" fmla="*/ 0 h 3048000"/>
              <a:gd name="connsiteX2" fmla="*/ 2032000 w 2032000"/>
              <a:gd name="connsiteY2" fmla="*/ 338673 h 3048000"/>
              <a:gd name="connsiteX3" fmla="*/ 2032000 w 2032000"/>
              <a:gd name="connsiteY3" fmla="*/ 3048000 h 3048000"/>
              <a:gd name="connsiteX4" fmla="*/ 0 w 2032000"/>
              <a:gd name="connsiteY4" fmla="*/ 3048000 h 3048000"/>
              <a:gd name="connsiteX5" fmla="*/ 0 w 2032000"/>
              <a:gd name="connsiteY5" fmla="*/ 0 h 30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32000" h="3048000">
                <a:moveTo>
                  <a:pt x="0" y="3048000"/>
                </a:moveTo>
                <a:lnTo>
                  <a:pt x="0" y="508009"/>
                </a:lnTo>
                <a:cubicBezTo>
                  <a:pt x="0" y="227443"/>
                  <a:pt x="101086" y="0"/>
                  <a:pt x="225782" y="0"/>
                </a:cubicBezTo>
                <a:lnTo>
                  <a:pt x="2032000" y="0"/>
                </a:lnTo>
                <a:lnTo>
                  <a:pt x="2032000" y="3048000"/>
                </a:lnTo>
                <a:lnTo>
                  <a:pt x="0" y="3048000"/>
                </a:lnTo>
                <a:close/>
              </a:path>
            </a:pathLst>
          </a:custGeom>
          <a:solidFill>
            <a:schemeClr val="tx2">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344" tIns="85343" rIns="85344" bIns="593345" numCol="1" spcCol="1270" anchor="ctr" anchorCtr="0">
            <a:noAutofit/>
          </a:bodyPr>
          <a:lstStyle/>
          <a:p>
            <a:pPr algn="ctr" defTabSz="533400">
              <a:lnSpc>
                <a:spcPct val="90000"/>
              </a:lnSpc>
              <a:spcAft>
                <a:spcPct val="35000"/>
              </a:spcAft>
            </a:pPr>
            <a:endParaRPr lang="en-GB" sz="1200" dirty="0"/>
          </a:p>
          <a:p>
            <a:pPr algn="ctr" defTabSz="533400">
              <a:lnSpc>
                <a:spcPct val="90000"/>
              </a:lnSpc>
              <a:spcAft>
                <a:spcPct val="35000"/>
              </a:spcAft>
            </a:pPr>
            <a:endParaRPr lang="en-GB" sz="1600" dirty="0"/>
          </a:p>
          <a:p>
            <a:pPr algn="ctr" defTabSz="533400">
              <a:lnSpc>
                <a:spcPct val="90000"/>
              </a:lnSpc>
              <a:spcAft>
                <a:spcPct val="35000"/>
              </a:spcAft>
            </a:pPr>
            <a:r>
              <a:rPr lang="en-GB" dirty="0"/>
              <a:t>Interoperability and Harmonisation</a:t>
            </a:r>
          </a:p>
          <a:p>
            <a:pPr algn="ctr" defTabSz="533400">
              <a:lnSpc>
                <a:spcPct val="90000"/>
              </a:lnSpc>
              <a:spcAft>
                <a:spcPct val="35000"/>
              </a:spcAft>
            </a:pPr>
            <a:r>
              <a:rPr lang="en-GB" sz="1400" dirty="0"/>
              <a:t>Common data models</a:t>
            </a:r>
          </a:p>
          <a:p>
            <a:pPr algn="ctr" defTabSz="533400">
              <a:lnSpc>
                <a:spcPct val="90000"/>
              </a:lnSpc>
              <a:spcAft>
                <a:spcPct val="35000"/>
              </a:spcAft>
            </a:pPr>
            <a:r>
              <a:rPr lang="en-GB" sz="1400" dirty="0"/>
              <a:t>Minimal Data sets</a:t>
            </a:r>
          </a:p>
          <a:p>
            <a:pPr algn="ctr" defTabSz="533400">
              <a:lnSpc>
                <a:spcPct val="90000"/>
              </a:lnSpc>
              <a:spcAft>
                <a:spcPct val="35000"/>
              </a:spcAft>
            </a:pPr>
            <a:r>
              <a:rPr lang="en-GB" sz="1400" dirty="0"/>
              <a:t>Standards</a:t>
            </a:r>
          </a:p>
          <a:p>
            <a:pPr algn="ctr" defTabSz="533400">
              <a:lnSpc>
                <a:spcPct val="90000"/>
              </a:lnSpc>
              <a:spcAft>
                <a:spcPct val="35000"/>
              </a:spcAft>
            </a:pPr>
            <a:r>
              <a:rPr lang="en-GB" sz="1400" dirty="0"/>
              <a:t>Transparency</a:t>
            </a:r>
          </a:p>
          <a:p>
            <a:pPr algn="ctr" defTabSz="533400">
              <a:lnSpc>
                <a:spcPct val="90000"/>
              </a:lnSpc>
              <a:spcAft>
                <a:spcPct val="35000"/>
              </a:spcAft>
            </a:pPr>
            <a:endParaRPr lang="en-GB" sz="1200" dirty="0"/>
          </a:p>
        </p:txBody>
      </p:sp>
      <p:sp>
        <p:nvSpPr>
          <p:cNvPr id="8" name="Freeform 7"/>
          <p:cNvSpPr/>
          <p:nvPr/>
        </p:nvSpPr>
        <p:spPr>
          <a:xfrm>
            <a:off x="6198354" y="1608541"/>
            <a:ext cx="3048000" cy="2032000"/>
          </a:xfrm>
          <a:custGeom>
            <a:avLst/>
            <a:gdLst>
              <a:gd name="connsiteX0" fmla="*/ 0 w 3048000"/>
              <a:gd name="connsiteY0" fmla="*/ 0 h 2032000"/>
              <a:gd name="connsiteX1" fmla="*/ 2709327 w 3048000"/>
              <a:gd name="connsiteY1" fmla="*/ 0 h 2032000"/>
              <a:gd name="connsiteX2" fmla="*/ 3048000 w 3048000"/>
              <a:gd name="connsiteY2" fmla="*/ 338673 h 2032000"/>
              <a:gd name="connsiteX3" fmla="*/ 3048000 w 3048000"/>
              <a:gd name="connsiteY3" fmla="*/ 2032000 h 2032000"/>
              <a:gd name="connsiteX4" fmla="*/ 0 w 3048000"/>
              <a:gd name="connsiteY4" fmla="*/ 2032000 h 2032000"/>
              <a:gd name="connsiteX5" fmla="*/ 0 w 3048000"/>
              <a:gd name="connsiteY5" fmla="*/ 0 h 203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8000" h="2032000">
                <a:moveTo>
                  <a:pt x="0" y="0"/>
                </a:moveTo>
                <a:lnTo>
                  <a:pt x="2709327" y="0"/>
                </a:lnTo>
                <a:cubicBezTo>
                  <a:pt x="2896371" y="0"/>
                  <a:pt x="3048000" y="151629"/>
                  <a:pt x="3048000" y="338673"/>
                </a:cubicBezTo>
                <a:lnTo>
                  <a:pt x="3048000" y="2032000"/>
                </a:lnTo>
                <a:lnTo>
                  <a:pt x="0" y="2032000"/>
                </a:lnTo>
                <a:lnTo>
                  <a:pt x="0" y="0"/>
                </a:lnTo>
                <a:close/>
              </a:path>
            </a:pathLst>
          </a:custGeom>
          <a:solidFill>
            <a:schemeClr val="tx2">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13792" tIns="113792" rIns="113792" bIns="621792" numCol="1" spcCol="1270" anchor="ctr" anchorCtr="0">
            <a:noAutofit/>
          </a:bodyPr>
          <a:lstStyle/>
          <a:p>
            <a:pPr algn="ctr" defTabSz="711200">
              <a:lnSpc>
                <a:spcPct val="90000"/>
              </a:lnSpc>
              <a:spcAft>
                <a:spcPct val="35000"/>
              </a:spcAft>
            </a:pPr>
            <a:endParaRPr lang="en-GB" sz="1600" dirty="0"/>
          </a:p>
          <a:p>
            <a:pPr algn="ctr" defTabSz="711200">
              <a:lnSpc>
                <a:spcPct val="90000"/>
              </a:lnSpc>
              <a:spcAft>
                <a:spcPct val="35000"/>
              </a:spcAft>
            </a:pPr>
            <a:r>
              <a:rPr lang="en-GB" dirty="0"/>
              <a:t>Documenting the Strengths and Limitations enabling robust, consistent validation</a:t>
            </a:r>
            <a:endParaRPr lang="en-GB" sz="1400" dirty="0"/>
          </a:p>
        </p:txBody>
      </p:sp>
      <p:sp>
        <p:nvSpPr>
          <p:cNvPr id="9" name="Freeform 8"/>
          <p:cNvSpPr/>
          <p:nvPr/>
        </p:nvSpPr>
        <p:spPr>
          <a:xfrm>
            <a:off x="3150354" y="3640542"/>
            <a:ext cx="3048000" cy="2032001"/>
          </a:xfrm>
          <a:custGeom>
            <a:avLst/>
            <a:gdLst>
              <a:gd name="connsiteX0" fmla="*/ 0 w 3048000"/>
              <a:gd name="connsiteY0" fmla="*/ 0 h 2032000"/>
              <a:gd name="connsiteX1" fmla="*/ 2709327 w 3048000"/>
              <a:gd name="connsiteY1" fmla="*/ 0 h 2032000"/>
              <a:gd name="connsiteX2" fmla="*/ 3048000 w 3048000"/>
              <a:gd name="connsiteY2" fmla="*/ 338673 h 2032000"/>
              <a:gd name="connsiteX3" fmla="*/ 3048000 w 3048000"/>
              <a:gd name="connsiteY3" fmla="*/ 2032000 h 2032000"/>
              <a:gd name="connsiteX4" fmla="*/ 0 w 3048000"/>
              <a:gd name="connsiteY4" fmla="*/ 2032000 h 2032000"/>
              <a:gd name="connsiteX5" fmla="*/ 0 w 3048000"/>
              <a:gd name="connsiteY5" fmla="*/ 0 h 203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8000" h="2032000">
                <a:moveTo>
                  <a:pt x="3048000" y="2031999"/>
                </a:moveTo>
                <a:lnTo>
                  <a:pt x="338673" y="2031999"/>
                </a:lnTo>
                <a:cubicBezTo>
                  <a:pt x="151629" y="2031999"/>
                  <a:pt x="0" y="1880370"/>
                  <a:pt x="0" y="1693326"/>
                </a:cubicBezTo>
                <a:lnTo>
                  <a:pt x="0" y="1"/>
                </a:lnTo>
                <a:lnTo>
                  <a:pt x="3048000" y="1"/>
                </a:lnTo>
                <a:lnTo>
                  <a:pt x="3048000" y="2031999"/>
                </a:lnTo>
                <a:close/>
              </a:path>
            </a:pathLst>
          </a:custGeom>
          <a:solidFill>
            <a:schemeClr val="tx2">
              <a:lumMod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8015" tIns="636016" rIns="128016" bIns="128017" numCol="1" spcCol="1270" anchor="ctr" anchorCtr="0">
            <a:noAutofit/>
          </a:bodyPr>
          <a:lstStyle/>
          <a:p>
            <a:pPr algn="ctr" defTabSz="800100">
              <a:lnSpc>
                <a:spcPct val="90000"/>
              </a:lnSpc>
              <a:spcAft>
                <a:spcPct val="35000"/>
              </a:spcAft>
            </a:pPr>
            <a:r>
              <a:rPr lang="en-GB" dirty="0"/>
              <a:t>Addressing Privacy and Governance</a:t>
            </a:r>
          </a:p>
        </p:txBody>
      </p:sp>
      <p:sp>
        <p:nvSpPr>
          <p:cNvPr id="10" name="Freeform 9"/>
          <p:cNvSpPr/>
          <p:nvPr/>
        </p:nvSpPr>
        <p:spPr>
          <a:xfrm>
            <a:off x="6198354" y="3640540"/>
            <a:ext cx="3048000" cy="2032000"/>
          </a:xfrm>
          <a:custGeom>
            <a:avLst/>
            <a:gdLst>
              <a:gd name="connsiteX0" fmla="*/ 0 w 2032000"/>
              <a:gd name="connsiteY0" fmla="*/ 0 h 3048000"/>
              <a:gd name="connsiteX1" fmla="*/ 1693327 w 2032000"/>
              <a:gd name="connsiteY1" fmla="*/ 0 h 3048000"/>
              <a:gd name="connsiteX2" fmla="*/ 2032000 w 2032000"/>
              <a:gd name="connsiteY2" fmla="*/ 338673 h 3048000"/>
              <a:gd name="connsiteX3" fmla="*/ 2032000 w 2032000"/>
              <a:gd name="connsiteY3" fmla="*/ 3048000 h 3048000"/>
              <a:gd name="connsiteX4" fmla="*/ 0 w 2032000"/>
              <a:gd name="connsiteY4" fmla="*/ 3048000 h 3048000"/>
              <a:gd name="connsiteX5" fmla="*/ 0 w 2032000"/>
              <a:gd name="connsiteY5" fmla="*/ 0 h 30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32000" h="3048000">
                <a:moveTo>
                  <a:pt x="2032000" y="1"/>
                </a:moveTo>
                <a:lnTo>
                  <a:pt x="2032000" y="2539990"/>
                </a:lnTo>
                <a:cubicBezTo>
                  <a:pt x="2032000" y="2820556"/>
                  <a:pt x="1930914" y="3047999"/>
                  <a:pt x="1806218" y="3047999"/>
                </a:cubicBezTo>
                <a:lnTo>
                  <a:pt x="0" y="3047999"/>
                </a:lnTo>
                <a:lnTo>
                  <a:pt x="0" y="1"/>
                </a:lnTo>
                <a:lnTo>
                  <a:pt x="2032000" y="1"/>
                </a:lnTo>
                <a:close/>
              </a:path>
            </a:pathLst>
          </a:custGeom>
          <a:solidFill>
            <a:schemeClr val="tx1">
              <a:lumMod val="95000"/>
              <a:lumOff val="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8016" tIns="636016" rIns="128016" bIns="128016" numCol="1" spcCol="1270" anchor="ctr" anchorCtr="0">
            <a:noAutofit/>
          </a:bodyPr>
          <a:lstStyle/>
          <a:p>
            <a:pPr algn="ctr" defTabSz="800100">
              <a:lnSpc>
                <a:spcPct val="90000"/>
              </a:lnSpc>
              <a:spcAft>
                <a:spcPct val="35000"/>
              </a:spcAft>
            </a:pPr>
            <a:r>
              <a:rPr lang="en-GB" dirty="0"/>
              <a:t>Accessibility</a:t>
            </a:r>
          </a:p>
          <a:p>
            <a:pPr algn="ctr" defTabSz="800100">
              <a:lnSpc>
                <a:spcPct val="90000"/>
              </a:lnSpc>
              <a:spcAft>
                <a:spcPct val="35000"/>
              </a:spcAft>
            </a:pPr>
            <a:r>
              <a:rPr lang="en-GB" dirty="0"/>
              <a:t>Data for the Common Good</a:t>
            </a:r>
          </a:p>
        </p:txBody>
      </p:sp>
      <p:sp>
        <p:nvSpPr>
          <p:cNvPr id="11" name="Freeform 10"/>
          <p:cNvSpPr/>
          <p:nvPr/>
        </p:nvSpPr>
        <p:spPr>
          <a:xfrm>
            <a:off x="5531022" y="3252108"/>
            <a:ext cx="1581732" cy="896433"/>
          </a:xfrm>
          <a:custGeom>
            <a:avLst/>
            <a:gdLst>
              <a:gd name="connsiteX0" fmla="*/ 0 w 1828800"/>
              <a:gd name="connsiteY0" fmla="*/ 169337 h 1016000"/>
              <a:gd name="connsiteX1" fmla="*/ 169337 w 1828800"/>
              <a:gd name="connsiteY1" fmla="*/ 0 h 1016000"/>
              <a:gd name="connsiteX2" fmla="*/ 1659463 w 1828800"/>
              <a:gd name="connsiteY2" fmla="*/ 0 h 1016000"/>
              <a:gd name="connsiteX3" fmla="*/ 1828800 w 1828800"/>
              <a:gd name="connsiteY3" fmla="*/ 169337 h 1016000"/>
              <a:gd name="connsiteX4" fmla="*/ 1828800 w 1828800"/>
              <a:gd name="connsiteY4" fmla="*/ 846663 h 1016000"/>
              <a:gd name="connsiteX5" fmla="*/ 1659463 w 1828800"/>
              <a:gd name="connsiteY5" fmla="*/ 1016000 h 1016000"/>
              <a:gd name="connsiteX6" fmla="*/ 169337 w 1828800"/>
              <a:gd name="connsiteY6" fmla="*/ 1016000 h 1016000"/>
              <a:gd name="connsiteX7" fmla="*/ 0 w 1828800"/>
              <a:gd name="connsiteY7" fmla="*/ 846663 h 1016000"/>
              <a:gd name="connsiteX8" fmla="*/ 0 w 1828800"/>
              <a:gd name="connsiteY8" fmla="*/ 169337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8800" h="1016000">
                <a:moveTo>
                  <a:pt x="0" y="169337"/>
                </a:moveTo>
                <a:cubicBezTo>
                  <a:pt x="0" y="75815"/>
                  <a:pt x="75815" y="0"/>
                  <a:pt x="169337" y="0"/>
                </a:cubicBezTo>
                <a:lnTo>
                  <a:pt x="1659463" y="0"/>
                </a:lnTo>
                <a:cubicBezTo>
                  <a:pt x="1752985" y="0"/>
                  <a:pt x="1828800" y="75815"/>
                  <a:pt x="1828800" y="169337"/>
                </a:cubicBezTo>
                <a:lnTo>
                  <a:pt x="1828800" y="846663"/>
                </a:lnTo>
                <a:cubicBezTo>
                  <a:pt x="1828800" y="940185"/>
                  <a:pt x="1752985" y="1016000"/>
                  <a:pt x="1659463" y="1016000"/>
                </a:cubicBezTo>
                <a:lnTo>
                  <a:pt x="169337" y="1016000"/>
                </a:lnTo>
                <a:cubicBezTo>
                  <a:pt x="75815" y="1016000"/>
                  <a:pt x="0" y="940185"/>
                  <a:pt x="0" y="846663"/>
                </a:cubicBezTo>
                <a:lnTo>
                  <a:pt x="0" y="169337"/>
                </a:lnTo>
                <a:close/>
              </a:path>
            </a:pathLst>
          </a:custGeom>
          <a:solidFill>
            <a:schemeClr val="tx2">
              <a:lumMod val="20000"/>
              <a:lumOff val="80000"/>
            </a:schemeClr>
          </a:solidFill>
        </p:spPr>
        <p:style>
          <a:lnRef idx="2">
            <a:schemeClr val="lt1">
              <a:hueOff val="0"/>
              <a:satOff val="0"/>
              <a:lumOff val="0"/>
              <a:alphaOff val="0"/>
            </a:schemeClr>
          </a:lnRef>
          <a:fillRef idx="1">
            <a:scrgbClr r="0" g="0" b="0"/>
          </a:fillRef>
          <a:effectRef idx="0">
            <a:schemeClr val="accent1">
              <a:tint val="60000"/>
              <a:hueOff val="0"/>
              <a:satOff val="0"/>
              <a:lumOff val="0"/>
              <a:alphaOff val="0"/>
            </a:schemeClr>
          </a:effectRef>
          <a:fontRef idx="minor">
            <a:schemeClr val="dk1">
              <a:hueOff val="0"/>
              <a:satOff val="0"/>
              <a:lumOff val="0"/>
              <a:alphaOff val="0"/>
            </a:schemeClr>
          </a:fontRef>
        </p:style>
        <p:txBody>
          <a:bodyPr spcFirstLastPara="0" vert="horz" wrap="square" lIns="118177" tIns="118177" rIns="118177" bIns="118177" numCol="1" spcCol="1270" anchor="ctr" anchorCtr="0">
            <a:noAutofit/>
          </a:bodyPr>
          <a:lstStyle/>
          <a:p>
            <a:pPr algn="ctr" defTabSz="800100">
              <a:lnSpc>
                <a:spcPct val="90000"/>
              </a:lnSpc>
              <a:spcAft>
                <a:spcPct val="35000"/>
              </a:spcAft>
            </a:pPr>
            <a:r>
              <a:rPr lang="en-GB" dirty="0"/>
              <a:t>Needs</a:t>
            </a:r>
          </a:p>
        </p:txBody>
      </p:sp>
      <p:sp>
        <p:nvSpPr>
          <p:cNvPr id="2" name="Rectangle 1"/>
          <p:cNvSpPr/>
          <p:nvPr/>
        </p:nvSpPr>
        <p:spPr>
          <a:xfrm>
            <a:off x="466645" y="352478"/>
            <a:ext cx="5029583" cy="480131"/>
          </a:xfrm>
          <a:prstGeom prst="rect">
            <a:avLst/>
          </a:prstGeom>
        </p:spPr>
        <p:txBody>
          <a:bodyPr wrap="none">
            <a:spAutoFit/>
          </a:bodyPr>
          <a:lstStyle/>
          <a:p>
            <a:pPr algn="ctr" defTabSz="800100">
              <a:lnSpc>
                <a:spcPct val="90000"/>
              </a:lnSpc>
              <a:spcAft>
                <a:spcPct val="35000"/>
              </a:spcAft>
            </a:pPr>
            <a:r>
              <a:rPr lang="en-GB" sz="2800" dirty="0">
                <a:solidFill>
                  <a:schemeClr val="bg1"/>
                </a:solidFill>
                <a:latin typeface="+mj-lt"/>
              </a:rPr>
              <a:t>Needs and future considerations</a:t>
            </a:r>
          </a:p>
        </p:txBody>
      </p:sp>
      <p:sp>
        <p:nvSpPr>
          <p:cNvPr id="3" name="Date Placeholder 2">
            <a:extLst>
              <a:ext uri="{FF2B5EF4-FFF2-40B4-BE49-F238E27FC236}">
                <a16:creationId xmlns:a16="http://schemas.microsoft.com/office/drawing/2014/main" id="{2FDAF7F8-CEA0-9E1F-12DF-BA11D5B700F9}"/>
              </a:ext>
            </a:extLst>
          </p:cNvPr>
          <p:cNvSpPr>
            <a:spLocks noGrp="1"/>
          </p:cNvSpPr>
          <p:nvPr>
            <p:ph type="dt" sz="half" idx="2"/>
          </p:nvPr>
        </p:nvSpPr>
        <p:spPr/>
        <p:txBody>
          <a:bodyPr/>
          <a:lstStyle/>
          <a:p>
            <a:fld id="{A6216CC6-5E39-464E-A9C5-EDEAEDC1FCDC}" type="datetime3">
              <a:rPr lang="en-US" smtClean="0"/>
              <a:t>22 August 2022</a:t>
            </a:fld>
            <a:endParaRPr lang="en-US" dirty="0"/>
          </a:p>
        </p:txBody>
      </p:sp>
      <p:sp>
        <p:nvSpPr>
          <p:cNvPr id="4" name="Footer Placeholder 3">
            <a:extLst>
              <a:ext uri="{FF2B5EF4-FFF2-40B4-BE49-F238E27FC236}">
                <a16:creationId xmlns:a16="http://schemas.microsoft.com/office/drawing/2014/main" id="{B5236781-8AB3-0711-458C-175C2E4FA1D2}"/>
              </a:ext>
            </a:extLst>
          </p:cNvPr>
          <p:cNvSpPr>
            <a:spLocks noGrp="1"/>
          </p:cNvSpPr>
          <p:nvPr>
            <p:ph type="ftr" sz="quarter" idx="3"/>
          </p:nvPr>
        </p:nvSpPr>
        <p:spPr/>
        <p:txBody>
          <a:bodyPr/>
          <a:lstStyle/>
          <a:p>
            <a:r>
              <a:rPr lang="en-US" altLang="en-US">
                <a:solidFill>
                  <a:srgbClr val="898989"/>
                </a:solidFill>
              </a:rPr>
              <a:t>©MRCT Center                                      </a:t>
            </a:r>
            <a:endParaRPr lang="en-US" altLang="en-US" dirty="0">
              <a:solidFill>
                <a:srgbClr val="898989"/>
              </a:solidFill>
            </a:endParaRPr>
          </a:p>
        </p:txBody>
      </p:sp>
    </p:spTree>
    <p:extLst>
      <p:ext uri="{BB962C8B-B14F-4D97-AF65-F5344CB8AC3E}">
        <p14:creationId xmlns:p14="http://schemas.microsoft.com/office/powerpoint/2010/main" val="4015691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089F9D09-9593-4749-BDA6-4C845A79A2EC}"/>
              </a:ext>
            </a:extLst>
          </p:cNvPr>
          <p:cNvSpPr>
            <a:spLocks noGrp="1"/>
          </p:cNvSpPr>
          <p:nvPr>
            <p:ph idx="1"/>
          </p:nvPr>
        </p:nvSpPr>
        <p:spPr>
          <a:xfrm>
            <a:off x="4915730" y="2423357"/>
            <a:ext cx="10425953" cy="4351338"/>
          </a:xfrm>
        </p:spPr>
        <p:txBody>
          <a:bodyPr/>
          <a:lstStyle/>
          <a:p>
            <a:pPr marL="0" indent="0">
              <a:buNone/>
            </a:pPr>
            <a:r>
              <a:rPr lang="en-US" dirty="0"/>
              <a:t>Thank you</a:t>
            </a:r>
          </a:p>
          <a:p>
            <a:pPr marL="0" indent="0">
              <a:buNone/>
            </a:pPr>
            <a:r>
              <a:rPr lang="en-US" dirty="0"/>
              <a:t>Discussion</a:t>
            </a:r>
          </a:p>
        </p:txBody>
      </p:sp>
      <p:sp>
        <p:nvSpPr>
          <p:cNvPr id="7" name="Date Placeholder 6">
            <a:extLst>
              <a:ext uri="{FF2B5EF4-FFF2-40B4-BE49-F238E27FC236}">
                <a16:creationId xmlns:a16="http://schemas.microsoft.com/office/drawing/2014/main" id="{6ED0CD1A-D61B-E449-BBB0-DEA3E8F6E79C}"/>
              </a:ext>
            </a:extLst>
          </p:cNvPr>
          <p:cNvSpPr>
            <a:spLocks noGrp="1"/>
          </p:cNvSpPr>
          <p:nvPr>
            <p:ph type="dt" sz="half" idx="2"/>
          </p:nvPr>
        </p:nvSpPr>
        <p:spPr>
          <a:xfrm>
            <a:off x="563897" y="6428539"/>
            <a:ext cx="1970756" cy="365125"/>
          </a:xfrm>
        </p:spPr>
        <p:txBody>
          <a:bodyPr/>
          <a:lstStyle/>
          <a:p>
            <a:fld id="{ACA0BD14-9E9C-1248-A375-742ECB715FDD}" type="datetime3">
              <a:rPr lang="en-US" smtClean="0"/>
              <a:t>22 August 2022</a:t>
            </a:fld>
            <a:endParaRPr lang="en-US" dirty="0"/>
          </a:p>
        </p:txBody>
      </p:sp>
      <p:sp>
        <p:nvSpPr>
          <p:cNvPr id="4" name="Footer Placeholder 3">
            <a:extLst>
              <a:ext uri="{FF2B5EF4-FFF2-40B4-BE49-F238E27FC236}">
                <a16:creationId xmlns:a16="http://schemas.microsoft.com/office/drawing/2014/main" id="{A4B8AC33-1BF8-3047-9DBA-235AA410F89A}"/>
              </a:ext>
            </a:extLst>
          </p:cNvPr>
          <p:cNvSpPr>
            <a:spLocks noGrp="1"/>
          </p:cNvSpPr>
          <p:nvPr>
            <p:ph type="ftr" sz="quarter" idx="3"/>
          </p:nvPr>
        </p:nvSpPr>
        <p:spPr>
          <a:xfrm>
            <a:off x="2534653" y="6409570"/>
            <a:ext cx="4114800" cy="365125"/>
          </a:xfrm>
        </p:spPr>
        <p:txBody>
          <a:bodyPr/>
          <a:lstStyle/>
          <a:p>
            <a:r>
              <a:rPr lang="en-US"/>
              <a:t>©MRCT Center                                      </a:t>
            </a:r>
            <a:endParaRPr lang="en-US" dirty="0"/>
          </a:p>
        </p:txBody>
      </p:sp>
      <p:sp>
        <p:nvSpPr>
          <p:cNvPr id="6" name="Rectangle 5">
            <a:extLst>
              <a:ext uri="{FF2B5EF4-FFF2-40B4-BE49-F238E27FC236}">
                <a16:creationId xmlns:a16="http://schemas.microsoft.com/office/drawing/2014/main" id="{A0320733-6707-184D-9A38-BE7A0B2C1D24}"/>
              </a:ext>
            </a:extLst>
          </p:cNvPr>
          <p:cNvSpPr/>
          <p:nvPr/>
        </p:nvSpPr>
        <p:spPr>
          <a:xfrm>
            <a:off x="4592053" y="3712597"/>
            <a:ext cx="2856936" cy="461665"/>
          </a:xfrm>
          <a:prstGeom prst="rect">
            <a:avLst/>
          </a:prstGeom>
        </p:spPr>
        <p:txBody>
          <a:bodyPr wrap="none">
            <a:spAutoFit/>
          </a:bodyPr>
          <a:lstStyle/>
          <a:p>
            <a:pPr algn="ctr"/>
            <a:r>
              <a:rPr lang="en-US" sz="2400" dirty="0"/>
              <a:t>Barbara E. Bierer, MD</a:t>
            </a:r>
          </a:p>
        </p:txBody>
      </p:sp>
      <p:sp>
        <p:nvSpPr>
          <p:cNvPr id="8" name="TextBox 7">
            <a:extLst>
              <a:ext uri="{FF2B5EF4-FFF2-40B4-BE49-F238E27FC236}">
                <a16:creationId xmlns:a16="http://schemas.microsoft.com/office/drawing/2014/main" id="{6DFC7C74-4842-EC4E-82DF-5FA2DD87A8C2}"/>
              </a:ext>
            </a:extLst>
          </p:cNvPr>
          <p:cNvSpPr txBox="1"/>
          <p:nvPr/>
        </p:nvSpPr>
        <p:spPr>
          <a:xfrm>
            <a:off x="4592053" y="4093219"/>
            <a:ext cx="3015569" cy="400110"/>
          </a:xfrm>
          <a:prstGeom prst="rect">
            <a:avLst/>
          </a:prstGeom>
          <a:noFill/>
        </p:spPr>
        <p:txBody>
          <a:bodyPr wrap="none" rtlCol="0">
            <a:spAutoFit/>
          </a:bodyPr>
          <a:lstStyle/>
          <a:p>
            <a:pPr algn="ctr"/>
            <a:r>
              <a:rPr lang="en-US" sz="2000" dirty="0">
                <a:hlinkClick r:id="rId2"/>
              </a:rPr>
              <a:t>bbierer@bwh.harvard.edu</a:t>
            </a:r>
            <a:r>
              <a:rPr lang="en-US" sz="2000" dirty="0"/>
              <a:t> </a:t>
            </a:r>
          </a:p>
        </p:txBody>
      </p:sp>
      <p:sp>
        <p:nvSpPr>
          <p:cNvPr id="2" name="Slide Number Placeholder 1">
            <a:extLst>
              <a:ext uri="{FF2B5EF4-FFF2-40B4-BE49-F238E27FC236}">
                <a16:creationId xmlns:a16="http://schemas.microsoft.com/office/drawing/2014/main" id="{9F4A62B9-4D06-A440-8539-A58CD357AA06}"/>
              </a:ext>
            </a:extLst>
          </p:cNvPr>
          <p:cNvSpPr>
            <a:spLocks noGrp="1"/>
          </p:cNvSpPr>
          <p:nvPr>
            <p:ph type="sldNum" sz="quarter" idx="4"/>
          </p:nvPr>
        </p:nvSpPr>
        <p:spPr>
          <a:xfrm>
            <a:off x="9483484" y="6412329"/>
            <a:ext cx="1713904" cy="365125"/>
          </a:xfrm>
        </p:spPr>
        <p:txBody>
          <a:bodyPr/>
          <a:lstStyle/>
          <a:p>
            <a:fld id="{9613E06C-BF75-C64F-BB3A-625D3BF6ECBE}" type="slidenum">
              <a:rPr lang="en-US" smtClean="0"/>
              <a:t>33</a:t>
            </a:fld>
            <a:endParaRPr lang="en-US"/>
          </a:p>
        </p:txBody>
      </p:sp>
      <p:sp>
        <p:nvSpPr>
          <p:cNvPr id="3" name="Rectangle 2">
            <a:extLst>
              <a:ext uri="{FF2B5EF4-FFF2-40B4-BE49-F238E27FC236}">
                <a16:creationId xmlns:a16="http://schemas.microsoft.com/office/drawing/2014/main" id="{97042971-0BCD-7F48-8AAD-EA87A49BEB58}"/>
              </a:ext>
            </a:extLst>
          </p:cNvPr>
          <p:cNvSpPr/>
          <p:nvPr/>
        </p:nvSpPr>
        <p:spPr>
          <a:xfrm>
            <a:off x="845947" y="4977838"/>
            <a:ext cx="10425952" cy="923330"/>
          </a:xfrm>
          <a:prstGeom prst="rect">
            <a:avLst/>
          </a:prstGeom>
        </p:spPr>
        <p:txBody>
          <a:bodyPr wrap="square">
            <a:spAutoFit/>
          </a:bodyPr>
          <a:lstStyle/>
          <a:p>
            <a:pPr algn="ctr"/>
            <a:r>
              <a:rPr lang="en-US" dirty="0">
                <a:latin typeface="Myriad Pro" panose="020B0503030403020204" pitchFamily="34" charset="0"/>
              </a:rPr>
              <a:t>I look forward to hearing from you.  Comments and suggestions are welcome. </a:t>
            </a:r>
          </a:p>
          <a:p>
            <a:pPr algn="ctr"/>
            <a:endParaRPr lang="en-US" dirty="0">
              <a:latin typeface="Myriad Pro" panose="020B0503030403020204" pitchFamily="34" charset="0"/>
            </a:endParaRPr>
          </a:p>
          <a:p>
            <a:pPr algn="ctr"/>
            <a:r>
              <a:rPr lang="en-US" dirty="0">
                <a:latin typeface="Myriad Pro" panose="020B0503030403020204" pitchFamily="34" charset="0"/>
                <a:hlinkClick r:id="rId3"/>
              </a:rPr>
              <a:t>MRCTCenter@bwh.harvard.edu</a:t>
            </a:r>
            <a:endParaRPr lang="en-US" dirty="0">
              <a:latin typeface="Myriad Pro" panose="020B0503030403020204" pitchFamily="34" charset="0"/>
            </a:endParaRPr>
          </a:p>
        </p:txBody>
      </p:sp>
    </p:spTree>
    <p:extLst>
      <p:ext uri="{BB962C8B-B14F-4D97-AF65-F5344CB8AC3E}">
        <p14:creationId xmlns:p14="http://schemas.microsoft.com/office/powerpoint/2010/main" val="22148617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Content Placeholder 7" descr="A picture containing indoor&#10;&#10;Description automatically generated">
            <a:extLst>
              <a:ext uri="{FF2B5EF4-FFF2-40B4-BE49-F238E27FC236}">
                <a16:creationId xmlns:a16="http://schemas.microsoft.com/office/drawing/2014/main" id="{C55D76B3-8EFC-7594-F6A2-5C688F1CB1CA}"/>
              </a:ext>
            </a:extLst>
          </p:cNvPr>
          <p:cNvPicPr>
            <a:picLocks noGrp="1" noChangeAspect="1"/>
          </p:cNvPicPr>
          <p:nvPr>
            <p:ph idx="1"/>
          </p:nvPr>
        </p:nvPicPr>
        <p:blipFill>
          <a:blip r:embed="rId2"/>
          <a:stretch>
            <a:fillRect/>
          </a:stretch>
        </p:blipFill>
        <p:spPr>
          <a:xfrm>
            <a:off x="2201544" y="1096457"/>
            <a:ext cx="6633846" cy="2430324"/>
          </a:xfrm>
        </p:spPr>
      </p:pic>
      <p:sp>
        <p:nvSpPr>
          <p:cNvPr id="3" name="Title 2">
            <a:extLst>
              <a:ext uri="{FF2B5EF4-FFF2-40B4-BE49-F238E27FC236}">
                <a16:creationId xmlns:a16="http://schemas.microsoft.com/office/drawing/2014/main" id="{963BE637-8A2B-8699-331F-80963733C680}"/>
              </a:ext>
            </a:extLst>
          </p:cNvPr>
          <p:cNvSpPr>
            <a:spLocks noGrp="1"/>
          </p:cNvSpPr>
          <p:nvPr>
            <p:ph type="title"/>
          </p:nvPr>
        </p:nvSpPr>
        <p:spPr/>
        <p:txBody>
          <a:bodyPr/>
          <a:lstStyle/>
          <a:p>
            <a:r>
              <a:rPr lang="en-US" dirty="0"/>
              <a:t>Education of paramount importance</a:t>
            </a:r>
          </a:p>
        </p:txBody>
      </p:sp>
      <p:sp>
        <p:nvSpPr>
          <p:cNvPr id="4" name="Date Placeholder 3">
            <a:extLst>
              <a:ext uri="{FF2B5EF4-FFF2-40B4-BE49-F238E27FC236}">
                <a16:creationId xmlns:a16="http://schemas.microsoft.com/office/drawing/2014/main" id="{34E80FCF-3E70-8ACB-6153-E9912AD4D3CA}"/>
              </a:ext>
            </a:extLst>
          </p:cNvPr>
          <p:cNvSpPr>
            <a:spLocks noGrp="1"/>
          </p:cNvSpPr>
          <p:nvPr>
            <p:ph type="dt" sz="half" idx="2"/>
          </p:nvPr>
        </p:nvSpPr>
        <p:spPr/>
        <p:txBody>
          <a:bodyPr/>
          <a:lstStyle/>
          <a:p>
            <a:fld id="{8B00FB39-9A27-8849-81F1-4A0FE48F9C10}" type="datetime3">
              <a:rPr lang="en-US" smtClean="0"/>
              <a:t>22 August 2022</a:t>
            </a:fld>
            <a:endParaRPr lang="en-US" dirty="0"/>
          </a:p>
        </p:txBody>
      </p:sp>
      <p:sp>
        <p:nvSpPr>
          <p:cNvPr id="5" name="Footer Placeholder 4">
            <a:extLst>
              <a:ext uri="{FF2B5EF4-FFF2-40B4-BE49-F238E27FC236}">
                <a16:creationId xmlns:a16="http://schemas.microsoft.com/office/drawing/2014/main" id="{F22A526E-D43F-820E-27CA-891B8DD56F05}"/>
              </a:ext>
            </a:extLst>
          </p:cNvPr>
          <p:cNvSpPr>
            <a:spLocks noGrp="1"/>
          </p:cNvSpPr>
          <p:nvPr>
            <p:ph type="ftr" sz="quarter" idx="3"/>
          </p:nvPr>
        </p:nvSpPr>
        <p:spPr/>
        <p:txBody>
          <a:bodyPr/>
          <a:lstStyle/>
          <a:p>
            <a:r>
              <a:rPr lang="en-US" altLang="en-US">
                <a:solidFill>
                  <a:srgbClr val="898989"/>
                </a:solidFill>
              </a:rPr>
              <a:t>©MRCT Center                                      </a:t>
            </a:r>
            <a:endParaRPr lang="en-US" altLang="en-US" dirty="0">
              <a:solidFill>
                <a:srgbClr val="898989"/>
              </a:solidFill>
            </a:endParaRPr>
          </a:p>
        </p:txBody>
      </p:sp>
      <p:sp>
        <p:nvSpPr>
          <p:cNvPr id="6" name="Slide Number Placeholder 5">
            <a:extLst>
              <a:ext uri="{FF2B5EF4-FFF2-40B4-BE49-F238E27FC236}">
                <a16:creationId xmlns:a16="http://schemas.microsoft.com/office/drawing/2014/main" id="{3AD587FC-1D47-43DA-CD8B-CA7F8CD5E648}"/>
              </a:ext>
            </a:extLst>
          </p:cNvPr>
          <p:cNvSpPr>
            <a:spLocks noGrp="1"/>
          </p:cNvSpPr>
          <p:nvPr>
            <p:ph type="sldNum" sz="quarter" idx="4"/>
          </p:nvPr>
        </p:nvSpPr>
        <p:spPr/>
        <p:txBody>
          <a:bodyPr/>
          <a:lstStyle/>
          <a:p>
            <a:fld id="{9613E06C-BF75-C64F-BB3A-625D3BF6ECBE}" type="slidenum">
              <a:rPr lang="en-US" smtClean="0"/>
              <a:pPr/>
              <a:t>34</a:t>
            </a:fld>
            <a:endParaRPr lang="en-US" dirty="0"/>
          </a:p>
        </p:txBody>
      </p:sp>
      <p:sp>
        <p:nvSpPr>
          <p:cNvPr id="10" name="TextBox 9">
            <a:extLst>
              <a:ext uri="{FF2B5EF4-FFF2-40B4-BE49-F238E27FC236}">
                <a16:creationId xmlns:a16="http://schemas.microsoft.com/office/drawing/2014/main" id="{26437598-622A-6E7A-BF4B-A0A5A4A7D0D5}"/>
              </a:ext>
            </a:extLst>
          </p:cNvPr>
          <p:cNvSpPr txBox="1"/>
          <p:nvPr/>
        </p:nvSpPr>
        <p:spPr>
          <a:xfrm>
            <a:off x="600609" y="5827645"/>
            <a:ext cx="11357137" cy="523220"/>
          </a:xfrm>
          <a:prstGeom prst="rect">
            <a:avLst/>
          </a:prstGeom>
          <a:noFill/>
        </p:spPr>
        <p:txBody>
          <a:bodyPr wrap="square">
            <a:spAutoFit/>
          </a:bodyPr>
          <a:lstStyle/>
          <a:p>
            <a:r>
              <a:rPr lang="en-US" sz="1400" b="0" i="0" u="none" strike="noStrike" dirty="0">
                <a:solidFill>
                  <a:srgbClr val="222222"/>
                </a:solidFill>
                <a:effectLst/>
                <a:latin typeface="Arial" panose="020B0604020202020204" pitchFamily="34" charset="0"/>
              </a:rPr>
              <a:t>Wang S, </a:t>
            </a:r>
            <a:r>
              <a:rPr lang="en-US" sz="1400" b="0" i="0" u="none" strike="noStrike" dirty="0" err="1">
                <a:solidFill>
                  <a:srgbClr val="222222"/>
                </a:solidFill>
                <a:effectLst/>
                <a:latin typeface="Arial" panose="020B0604020202020204" pitchFamily="34" charset="0"/>
              </a:rPr>
              <a:t>Shadrake</a:t>
            </a:r>
            <a:r>
              <a:rPr lang="en-US" sz="1400" b="0" i="0" u="none" strike="noStrike" dirty="0">
                <a:solidFill>
                  <a:srgbClr val="222222"/>
                </a:solidFill>
                <a:effectLst/>
                <a:latin typeface="Arial" panose="020B0604020202020204" pitchFamily="34" charset="0"/>
              </a:rPr>
              <a:t> L, Scott P, Kim H, Hernandez C. Medical student melanoma detection rates in white and African American skin using Moulage and standardized patients. Clin Res Dermatol Open Access. 2015;2(1):1-4.</a:t>
            </a:r>
            <a:endParaRPr lang="en-US" sz="1400" dirty="0"/>
          </a:p>
        </p:txBody>
      </p:sp>
    </p:spTree>
    <p:extLst>
      <p:ext uri="{BB962C8B-B14F-4D97-AF65-F5344CB8AC3E}">
        <p14:creationId xmlns:p14="http://schemas.microsoft.com/office/powerpoint/2010/main" val="19764895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Content Placeholder 7" descr="Graphical user interface, text, application, email&#10;&#10;Description automatically generated">
            <a:extLst>
              <a:ext uri="{FF2B5EF4-FFF2-40B4-BE49-F238E27FC236}">
                <a16:creationId xmlns:a16="http://schemas.microsoft.com/office/drawing/2014/main" id="{6F452667-7E26-AEDE-2606-49D4038B2AC1}"/>
              </a:ext>
            </a:extLst>
          </p:cNvPr>
          <p:cNvPicPr>
            <a:picLocks noGrp="1" noChangeAspect="1"/>
          </p:cNvPicPr>
          <p:nvPr>
            <p:ph idx="1"/>
          </p:nvPr>
        </p:nvPicPr>
        <p:blipFill>
          <a:blip r:embed="rId2"/>
          <a:stretch>
            <a:fillRect/>
          </a:stretch>
        </p:blipFill>
        <p:spPr>
          <a:xfrm>
            <a:off x="845819" y="1538583"/>
            <a:ext cx="6443879" cy="1793273"/>
          </a:xfrm>
        </p:spPr>
      </p:pic>
      <p:sp>
        <p:nvSpPr>
          <p:cNvPr id="3" name="Title 2">
            <a:extLst>
              <a:ext uri="{FF2B5EF4-FFF2-40B4-BE49-F238E27FC236}">
                <a16:creationId xmlns:a16="http://schemas.microsoft.com/office/drawing/2014/main" id="{E28BC272-9B18-7235-A5BC-6675BF1C1EF9}"/>
              </a:ext>
            </a:extLst>
          </p:cNvPr>
          <p:cNvSpPr>
            <a:spLocks noGrp="1"/>
          </p:cNvSpPr>
          <p:nvPr>
            <p:ph type="title"/>
          </p:nvPr>
        </p:nvSpPr>
        <p:spPr/>
        <p:txBody>
          <a:bodyPr/>
          <a:lstStyle/>
          <a:p>
            <a:endParaRPr lang="en-US"/>
          </a:p>
        </p:txBody>
      </p:sp>
      <p:sp>
        <p:nvSpPr>
          <p:cNvPr id="4" name="Date Placeholder 3">
            <a:extLst>
              <a:ext uri="{FF2B5EF4-FFF2-40B4-BE49-F238E27FC236}">
                <a16:creationId xmlns:a16="http://schemas.microsoft.com/office/drawing/2014/main" id="{B0AC93B6-746B-5CAA-5EBB-857ACBA7CAA2}"/>
              </a:ext>
            </a:extLst>
          </p:cNvPr>
          <p:cNvSpPr>
            <a:spLocks noGrp="1"/>
          </p:cNvSpPr>
          <p:nvPr>
            <p:ph type="dt" sz="half" idx="2"/>
          </p:nvPr>
        </p:nvSpPr>
        <p:spPr/>
        <p:txBody>
          <a:bodyPr/>
          <a:lstStyle/>
          <a:p>
            <a:fld id="{9303FC2B-1A5D-1D4E-B444-FAD827CA2A80}" type="datetime3">
              <a:rPr lang="en-US" smtClean="0"/>
              <a:t>22 August 2022</a:t>
            </a:fld>
            <a:endParaRPr lang="en-US" dirty="0"/>
          </a:p>
        </p:txBody>
      </p:sp>
      <p:sp>
        <p:nvSpPr>
          <p:cNvPr id="5" name="Footer Placeholder 4">
            <a:extLst>
              <a:ext uri="{FF2B5EF4-FFF2-40B4-BE49-F238E27FC236}">
                <a16:creationId xmlns:a16="http://schemas.microsoft.com/office/drawing/2014/main" id="{02AA5E96-776A-82CD-C02A-8D99A0DCEC99}"/>
              </a:ext>
            </a:extLst>
          </p:cNvPr>
          <p:cNvSpPr>
            <a:spLocks noGrp="1"/>
          </p:cNvSpPr>
          <p:nvPr>
            <p:ph type="ftr" sz="quarter" idx="3"/>
          </p:nvPr>
        </p:nvSpPr>
        <p:spPr/>
        <p:txBody>
          <a:bodyPr/>
          <a:lstStyle/>
          <a:p>
            <a:r>
              <a:rPr lang="en-US" altLang="en-US">
                <a:solidFill>
                  <a:srgbClr val="898989"/>
                </a:solidFill>
              </a:rPr>
              <a:t>©MRCT Center                                      </a:t>
            </a:r>
            <a:endParaRPr lang="en-US" altLang="en-US" dirty="0">
              <a:solidFill>
                <a:srgbClr val="898989"/>
              </a:solidFill>
            </a:endParaRPr>
          </a:p>
        </p:txBody>
      </p:sp>
      <p:sp>
        <p:nvSpPr>
          <p:cNvPr id="6" name="Slide Number Placeholder 5">
            <a:extLst>
              <a:ext uri="{FF2B5EF4-FFF2-40B4-BE49-F238E27FC236}">
                <a16:creationId xmlns:a16="http://schemas.microsoft.com/office/drawing/2014/main" id="{91E6B0AF-5DAA-3185-EB8C-319B41274675}"/>
              </a:ext>
            </a:extLst>
          </p:cNvPr>
          <p:cNvSpPr>
            <a:spLocks noGrp="1"/>
          </p:cNvSpPr>
          <p:nvPr>
            <p:ph type="sldNum" sz="quarter" idx="4"/>
          </p:nvPr>
        </p:nvSpPr>
        <p:spPr/>
        <p:txBody>
          <a:bodyPr/>
          <a:lstStyle/>
          <a:p>
            <a:fld id="{9613E06C-BF75-C64F-BB3A-625D3BF6ECBE}" type="slidenum">
              <a:rPr lang="en-US" smtClean="0"/>
              <a:pPr/>
              <a:t>35</a:t>
            </a:fld>
            <a:endParaRPr lang="en-US" dirty="0"/>
          </a:p>
        </p:txBody>
      </p:sp>
    </p:spTree>
    <p:extLst>
      <p:ext uri="{BB962C8B-B14F-4D97-AF65-F5344CB8AC3E}">
        <p14:creationId xmlns:p14="http://schemas.microsoft.com/office/powerpoint/2010/main" val="394340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D0E8303-B684-BA42-9D30-11A63F1430D3}"/>
              </a:ext>
            </a:extLst>
          </p:cNvPr>
          <p:cNvSpPr>
            <a:spLocks noGrp="1"/>
          </p:cNvSpPr>
          <p:nvPr>
            <p:ph type="ftr" sz="quarter" idx="11"/>
          </p:nvPr>
        </p:nvSpPr>
        <p:spPr>
          <a:xfrm>
            <a:off x="2762162" y="6428538"/>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en-US" dirty="0"/>
              <a:t>©MRCT Center                                      </a:t>
            </a:r>
          </a:p>
        </p:txBody>
      </p:sp>
      <p:sp>
        <p:nvSpPr>
          <p:cNvPr id="5" name="Title 4">
            <a:extLst>
              <a:ext uri="{FF2B5EF4-FFF2-40B4-BE49-F238E27FC236}">
                <a16:creationId xmlns:a16="http://schemas.microsoft.com/office/drawing/2014/main" id="{7F1DD92F-A9A9-C841-817C-8D6203A22A14}"/>
              </a:ext>
            </a:extLst>
          </p:cNvPr>
          <p:cNvSpPr>
            <a:spLocks noGrp="1"/>
          </p:cNvSpPr>
          <p:nvPr>
            <p:ph type="title"/>
          </p:nvPr>
        </p:nvSpPr>
        <p:spPr/>
        <p:txBody>
          <a:bodyPr>
            <a:normAutofit/>
          </a:bodyPr>
          <a:lstStyle/>
          <a:p>
            <a:r>
              <a:rPr lang="en-US" sz="2400" dirty="0"/>
              <a:t>COVID-19 pandemic focused health disparities worldwide</a:t>
            </a:r>
          </a:p>
        </p:txBody>
      </p:sp>
      <p:sp>
        <p:nvSpPr>
          <p:cNvPr id="13" name="Rectangle 12">
            <a:extLst>
              <a:ext uri="{FF2B5EF4-FFF2-40B4-BE49-F238E27FC236}">
                <a16:creationId xmlns:a16="http://schemas.microsoft.com/office/drawing/2014/main" id="{23974A0D-456F-F341-999D-744D737E0187}"/>
              </a:ext>
            </a:extLst>
          </p:cNvPr>
          <p:cNvSpPr/>
          <p:nvPr/>
        </p:nvSpPr>
        <p:spPr>
          <a:xfrm>
            <a:off x="7340672" y="3259723"/>
            <a:ext cx="4851328" cy="338554"/>
          </a:xfrm>
          <a:prstGeom prst="rect">
            <a:avLst/>
          </a:prstGeom>
        </p:spPr>
        <p:txBody>
          <a:bodyPr wrap="none">
            <a:spAutoFit/>
          </a:bodyPr>
          <a:lstStyle/>
          <a:p>
            <a:r>
              <a:rPr lang="en-US" sz="1600" dirty="0">
                <a:hlinkClick r:id="rId2"/>
              </a:rPr>
              <a:t>https://www.apmresearchlab.org/covid/deaths-by-race</a:t>
            </a:r>
            <a:r>
              <a:rPr lang="en-US" sz="1600" dirty="0"/>
              <a:t> </a:t>
            </a:r>
          </a:p>
        </p:txBody>
      </p:sp>
      <p:sp>
        <p:nvSpPr>
          <p:cNvPr id="14" name="Slide Number Placeholder 13">
            <a:extLst>
              <a:ext uri="{FF2B5EF4-FFF2-40B4-BE49-F238E27FC236}">
                <a16:creationId xmlns:a16="http://schemas.microsoft.com/office/drawing/2014/main" id="{14AD3680-B047-6E4C-8561-5637FE7DAF35}"/>
              </a:ext>
            </a:extLst>
          </p:cNvPr>
          <p:cNvSpPr>
            <a:spLocks noGrp="1"/>
          </p:cNvSpPr>
          <p:nvPr>
            <p:ph type="sldNum" sz="quarter" idx="12"/>
          </p:nvPr>
        </p:nvSpPr>
        <p:spPr>
          <a:xfrm>
            <a:off x="9483484" y="6412329"/>
            <a:ext cx="171390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613E06C-BF75-C64F-BB3A-625D3BF6ECBE}" type="slidenum">
              <a:rPr lang="en-US" smtClean="0"/>
              <a:pPr/>
              <a:t>4</a:t>
            </a:fld>
            <a:endParaRPr lang="en-US"/>
          </a:p>
        </p:txBody>
      </p:sp>
      <p:sp>
        <p:nvSpPr>
          <p:cNvPr id="15" name="Date Placeholder 2">
            <a:extLst>
              <a:ext uri="{FF2B5EF4-FFF2-40B4-BE49-F238E27FC236}">
                <a16:creationId xmlns:a16="http://schemas.microsoft.com/office/drawing/2014/main" id="{C69EEA68-0030-DC46-89E1-A1ECBEF3F980}"/>
              </a:ext>
            </a:extLst>
          </p:cNvPr>
          <p:cNvSpPr>
            <a:spLocks noGrp="1"/>
          </p:cNvSpPr>
          <p:nvPr>
            <p:ph type="dt" sz="half" idx="2"/>
          </p:nvPr>
        </p:nvSpPr>
        <p:spPr>
          <a:xfrm>
            <a:off x="563897" y="6428538"/>
            <a:ext cx="1970756" cy="365125"/>
          </a:xfrm>
        </p:spPr>
        <p:txBody>
          <a:bodyPr/>
          <a:lstStyle/>
          <a:p>
            <a:fld id="{3B9A1405-AD3D-3E41-BED7-9024E5145DD5}" type="datetime3">
              <a:rPr lang="en-US" smtClean="0"/>
              <a:t>22 August 2022</a:t>
            </a:fld>
            <a:endParaRPr lang="en-US" dirty="0"/>
          </a:p>
        </p:txBody>
      </p:sp>
      <p:sp>
        <p:nvSpPr>
          <p:cNvPr id="8" name="TextBox 7">
            <a:extLst>
              <a:ext uri="{FF2B5EF4-FFF2-40B4-BE49-F238E27FC236}">
                <a16:creationId xmlns:a16="http://schemas.microsoft.com/office/drawing/2014/main" id="{34CE1483-87E3-A34C-96F6-3C73C0D5A2A7}"/>
              </a:ext>
            </a:extLst>
          </p:cNvPr>
          <p:cNvSpPr txBox="1"/>
          <p:nvPr/>
        </p:nvSpPr>
        <p:spPr>
          <a:xfrm>
            <a:off x="3588374" y="5810400"/>
            <a:ext cx="1345240" cy="338554"/>
          </a:xfrm>
          <a:prstGeom prst="rect">
            <a:avLst/>
          </a:prstGeom>
          <a:noFill/>
        </p:spPr>
        <p:txBody>
          <a:bodyPr wrap="none" rtlCol="0">
            <a:spAutoFit/>
          </a:bodyPr>
          <a:lstStyle/>
          <a:p>
            <a:r>
              <a:rPr lang="en-US" sz="1600" dirty="0">
                <a:solidFill>
                  <a:schemeClr val="bg1"/>
                </a:solidFill>
              </a:rPr>
              <a:t>April 27, 2022</a:t>
            </a:r>
          </a:p>
        </p:txBody>
      </p:sp>
      <p:pic>
        <p:nvPicPr>
          <p:cNvPr id="3" name="Picture 2" descr="A map of the world&#10;&#10;Description automatically generated with medium confidence">
            <a:extLst>
              <a:ext uri="{FF2B5EF4-FFF2-40B4-BE49-F238E27FC236}">
                <a16:creationId xmlns:a16="http://schemas.microsoft.com/office/drawing/2014/main" id="{F073FA18-E4C7-AE4C-BB85-E262E96AF09F}"/>
              </a:ext>
            </a:extLst>
          </p:cNvPr>
          <p:cNvPicPr>
            <a:picLocks noChangeAspect="1"/>
          </p:cNvPicPr>
          <p:nvPr/>
        </p:nvPicPr>
        <p:blipFill>
          <a:blip r:embed="rId3"/>
          <a:stretch>
            <a:fillRect/>
          </a:stretch>
        </p:blipFill>
        <p:spPr>
          <a:xfrm>
            <a:off x="509874" y="2527400"/>
            <a:ext cx="6367087" cy="3806220"/>
          </a:xfrm>
          <a:prstGeom prst="rect">
            <a:avLst/>
          </a:prstGeom>
        </p:spPr>
      </p:pic>
      <p:pic>
        <p:nvPicPr>
          <p:cNvPr id="11" name="Picture 10" descr="Graphical user interface, text&#10;&#10;Description automatically generated">
            <a:extLst>
              <a:ext uri="{FF2B5EF4-FFF2-40B4-BE49-F238E27FC236}">
                <a16:creationId xmlns:a16="http://schemas.microsoft.com/office/drawing/2014/main" id="{ED2AD8B4-8891-D6B9-7108-14E5514500B8}"/>
              </a:ext>
            </a:extLst>
          </p:cNvPr>
          <p:cNvPicPr>
            <a:picLocks noChangeAspect="1"/>
          </p:cNvPicPr>
          <p:nvPr/>
        </p:nvPicPr>
        <p:blipFill>
          <a:blip r:embed="rId4"/>
          <a:stretch>
            <a:fillRect/>
          </a:stretch>
        </p:blipFill>
        <p:spPr>
          <a:xfrm>
            <a:off x="521158" y="1039892"/>
            <a:ext cx="5283200" cy="1676400"/>
          </a:xfrm>
          <a:prstGeom prst="rect">
            <a:avLst/>
          </a:prstGeom>
        </p:spPr>
      </p:pic>
      <p:pic>
        <p:nvPicPr>
          <p:cNvPr id="17" name="Picture 16">
            <a:extLst>
              <a:ext uri="{FF2B5EF4-FFF2-40B4-BE49-F238E27FC236}">
                <a16:creationId xmlns:a16="http://schemas.microsoft.com/office/drawing/2014/main" id="{CFBFB64E-77A9-C761-CFC2-0047D8479D4B}"/>
              </a:ext>
            </a:extLst>
          </p:cNvPr>
          <p:cNvPicPr>
            <a:picLocks noChangeAspect="1"/>
          </p:cNvPicPr>
          <p:nvPr/>
        </p:nvPicPr>
        <p:blipFill>
          <a:blip r:embed="rId5"/>
          <a:stretch>
            <a:fillRect/>
          </a:stretch>
        </p:blipFill>
        <p:spPr>
          <a:xfrm>
            <a:off x="6987714" y="3797198"/>
            <a:ext cx="4722091" cy="24162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Rectangle 9">
            <a:extLst>
              <a:ext uri="{FF2B5EF4-FFF2-40B4-BE49-F238E27FC236}">
                <a16:creationId xmlns:a16="http://schemas.microsoft.com/office/drawing/2014/main" id="{965B1544-8E6B-AB4F-A163-F4BB4315E3AF}"/>
              </a:ext>
            </a:extLst>
          </p:cNvPr>
          <p:cNvSpPr/>
          <p:nvPr/>
        </p:nvSpPr>
        <p:spPr>
          <a:xfrm>
            <a:off x="3505498" y="5942705"/>
            <a:ext cx="3327065" cy="369332"/>
          </a:xfrm>
          <a:prstGeom prst="rect">
            <a:avLst/>
          </a:prstGeom>
          <a:solidFill>
            <a:schemeClr val="bg1"/>
          </a:solidFill>
        </p:spPr>
        <p:txBody>
          <a:bodyPr wrap="none">
            <a:spAutoFit/>
          </a:bodyPr>
          <a:lstStyle/>
          <a:p>
            <a:r>
              <a:rPr lang="en-US" dirty="0">
                <a:hlinkClick r:id="rId6">
                  <a:extLst>
                    <a:ext uri="{A12FA001-AC4F-418D-AE19-62706E023703}">
                      <ahyp:hlinkClr xmlns:ahyp="http://schemas.microsoft.com/office/drawing/2018/hyperlinkcolor" val="tx"/>
                    </a:ext>
                  </a:extLst>
                </a:hlinkClick>
              </a:rPr>
              <a:t>https://coronavirus.jhu.edu/data</a:t>
            </a:r>
            <a:r>
              <a:rPr lang="en-US" dirty="0"/>
              <a:t> </a:t>
            </a:r>
          </a:p>
        </p:txBody>
      </p:sp>
      <p:pic>
        <p:nvPicPr>
          <p:cNvPr id="12" name="Picture 11" descr="Chart, bar chart&#10;&#10;Description automatically generated">
            <a:extLst>
              <a:ext uri="{FF2B5EF4-FFF2-40B4-BE49-F238E27FC236}">
                <a16:creationId xmlns:a16="http://schemas.microsoft.com/office/drawing/2014/main" id="{2D674553-2E8D-3D4B-ACC5-35DB63489D70}"/>
              </a:ext>
            </a:extLst>
          </p:cNvPr>
          <p:cNvPicPr>
            <a:picLocks noChangeAspect="1"/>
          </p:cNvPicPr>
          <p:nvPr/>
        </p:nvPicPr>
        <p:blipFill>
          <a:blip r:embed="rId7"/>
          <a:stretch>
            <a:fillRect/>
          </a:stretch>
        </p:blipFill>
        <p:spPr>
          <a:xfrm>
            <a:off x="5806723" y="1100720"/>
            <a:ext cx="5903082" cy="20569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TextBox 20">
            <a:extLst>
              <a:ext uri="{FF2B5EF4-FFF2-40B4-BE49-F238E27FC236}">
                <a16:creationId xmlns:a16="http://schemas.microsoft.com/office/drawing/2014/main" id="{F844946F-7B98-062D-7E70-63CE367A9D46}"/>
              </a:ext>
            </a:extLst>
          </p:cNvPr>
          <p:cNvSpPr txBox="1"/>
          <p:nvPr/>
        </p:nvSpPr>
        <p:spPr>
          <a:xfrm>
            <a:off x="9990859" y="5387948"/>
            <a:ext cx="6099462" cy="369332"/>
          </a:xfrm>
          <a:prstGeom prst="rect">
            <a:avLst/>
          </a:prstGeom>
          <a:noFill/>
        </p:spPr>
        <p:txBody>
          <a:bodyPr wrap="square">
            <a:spAutoFit/>
          </a:bodyPr>
          <a:lstStyle/>
          <a:p>
            <a:pPr algn="l"/>
            <a:r>
              <a:rPr lang="en-US" b="0" i="0" u="none" strike="noStrike" dirty="0">
                <a:solidFill>
                  <a:srgbClr val="333333"/>
                </a:solidFill>
                <a:effectLst/>
                <a:latin typeface="inherit"/>
              </a:rPr>
              <a:t>August 10, 2022</a:t>
            </a:r>
          </a:p>
        </p:txBody>
      </p:sp>
    </p:spTree>
    <p:extLst>
      <p:ext uri="{BB962C8B-B14F-4D97-AF65-F5344CB8AC3E}">
        <p14:creationId xmlns:p14="http://schemas.microsoft.com/office/powerpoint/2010/main" val="1411275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80978-7A60-9D40-8D5D-51AC0D9CDF4B}"/>
              </a:ext>
            </a:extLst>
          </p:cNvPr>
          <p:cNvSpPr>
            <a:spLocks noGrp="1"/>
          </p:cNvSpPr>
          <p:nvPr>
            <p:ph type="title"/>
          </p:nvPr>
        </p:nvSpPr>
        <p:spPr>
          <a:xfrm>
            <a:off x="593140" y="-184313"/>
            <a:ext cx="10533527" cy="1325563"/>
          </a:xfrm>
        </p:spPr>
        <p:txBody>
          <a:bodyPr>
            <a:normAutofit/>
          </a:bodyPr>
          <a:lstStyle/>
          <a:p>
            <a:r>
              <a:rPr lang="en-US" sz="2400" dirty="0"/>
              <a:t>.</a:t>
            </a:r>
            <a:br>
              <a:rPr lang="en-US" sz="2400" dirty="0"/>
            </a:br>
            <a:r>
              <a:rPr lang="en-US" sz="2400" dirty="0"/>
              <a:t>The importance of diversity and inclusion in clinical research</a:t>
            </a:r>
          </a:p>
        </p:txBody>
      </p:sp>
      <p:sp>
        <p:nvSpPr>
          <p:cNvPr id="3" name="Content Placeholder 2">
            <a:extLst>
              <a:ext uri="{FF2B5EF4-FFF2-40B4-BE49-F238E27FC236}">
                <a16:creationId xmlns:a16="http://schemas.microsoft.com/office/drawing/2014/main" id="{C7097108-5FF8-7544-A641-0ACCA70D00A0}"/>
              </a:ext>
            </a:extLst>
          </p:cNvPr>
          <p:cNvSpPr>
            <a:spLocks noGrp="1"/>
          </p:cNvSpPr>
          <p:nvPr>
            <p:ph idx="1"/>
          </p:nvPr>
        </p:nvSpPr>
        <p:spPr>
          <a:xfrm>
            <a:off x="773573" y="1318866"/>
            <a:ext cx="10644854" cy="4899639"/>
          </a:xfrm>
        </p:spPr>
        <p:txBody>
          <a:bodyPr>
            <a:normAutofit/>
          </a:bodyPr>
          <a:lstStyle/>
          <a:p>
            <a:pPr marL="457200" indent="-457200">
              <a:lnSpc>
                <a:spcPct val="110000"/>
              </a:lnSpc>
              <a:spcBef>
                <a:spcPts val="1600"/>
              </a:spcBef>
              <a:buClr>
                <a:srgbClr val="B01F34"/>
              </a:buClr>
            </a:pPr>
            <a:r>
              <a:rPr lang="en-US" sz="2000" dirty="0"/>
              <a:t>Analyses of group differences in outcome among diverse populations can promote identification of underlying biological and socially relevant factors that affect health, but only if data exist.</a:t>
            </a:r>
          </a:p>
          <a:p>
            <a:pPr marL="457200" indent="-457200">
              <a:lnSpc>
                <a:spcPct val="110000"/>
              </a:lnSpc>
              <a:spcBef>
                <a:spcPts val="1600"/>
              </a:spcBef>
              <a:buClr>
                <a:srgbClr val="B01F34"/>
              </a:buClr>
            </a:pPr>
            <a:r>
              <a:rPr lang="en-US" sz="2000" dirty="0"/>
              <a:t>Diversity in enrollment seeks fairness in the distribution of direct and long-term benefits of research. </a:t>
            </a:r>
          </a:p>
          <a:p>
            <a:pPr marL="457200" indent="-457200">
              <a:lnSpc>
                <a:spcPct val="110000"/>
              </a:lnSpc>
              <a:spcBef>
                <a:spcPts val="1600"/>
              </a:spcBef>
              <a:buClr>
                <a:srgbClr val="B01F34"/>
              </a:buClr>
            </a:pPr>
            <a:r>
              <a:rPr lang="en-US" altLang="en-US" sz="2000" dirty="0">
                <a:cs typeface="arial" panose="020B0604020202020204" pitchFamily="34" charset="0"/>
              </a:rPr>
              <a:t>Diverse representation is not simply a matter of biology, but a matter of health equity and fairness.</a:t>
            </a:r>
            <a:endParaRPr lang="en-US" sz="2000" dirty="0"/>
          </a:p>
          <a:p>
            <a:pPr marL="457200" indent="-457200">
              <a:lnSpc>
                <a:spcPct val="110000"/>
              </a:lnSpc>
              <a:spcBef>
                <a:spcPts val="1600"/>
              </a:spcBef>
              <a:buClr>
                <a:srgbClr val="B01F34"/>
              </a:buClr>
            </a:pPr>
            <a:r>
              <a:rPr lang="en-US" sz="2000" dirty="0"/>
              <a:t>Participation helps build public trust in research and healthcare.</a:t>
            </a:r>
          </a:p>
          <a:p>
            <a:pPr marL="0" indent="0">
              <a:lnSpc>
                <a:spcPct val="110000"/>
              </a:lnSpc>
              <a:spcBef>
                <a:spcPts val="1600"/>
              </a:spcBef>
              <a:buClr>
                <a:srgbClr val="B01F34"/>
              </a:buClr>
              <a:buNone/>
            </a:pPr>
            <a:endParaRPr lang="en-US" sz="2000" dirty="0"/>
          </a:p>
          <a:p>
            <a:pPr>
              <a:lnSpc>
                <a:spcPct val="110000"/>
              </a:lnSpc>
              <a:spcBef>
                <a:spcPts val="1600"/>
              </a:spcBef>
            </a:pPr>
            <a:endParaRPr lang="en-US" sz="2000" dirty="0"/>
          </a:p>
        </p:txBody>
      </p:sp>
      <p:sp>
        <p:nvSpPr>
          <p:cNvPr id="6" name="Slide Number Placeholder 5">
            <a:extLst>
              <a:ext uri="{FF2B5EF4-FFF2-40B4-BE49-F238E27FC236}">
                <a16:creationId xmlns:a16="http://schemas.microsoft.com/office/drawing/2014/main" id="{4FA157AA-587B-C14F-9B10-8649CFF31103}"/>
              </a:ext>
            </a:extLst>
          </p:cNvPr>
          <p:cNvSpPr>
            <a:spLocks noGrp="1"/>
          </p:cNvSpPr>
          <p:nvPr>
            <p:ph type="sldNum" sz="quarter" idx="4"/>
          </p:nvPr>
        </p:nvSpPr>
        <p:spPr>
          <a:xfrm>
            <a:off x="9483484" y="6412329"/>
            <a:ext cx="1713904" cy="365125"/>
          </a:xfrm>
        </p:spPr>
        <p:txBody>
          <a:bodyPr/>
          <a:lstStyle/>
          <a:p>
            <a:fld id="{9613E06C-BF75-C64F-BB3A-625D3BF6ECBE}" type="slidenum">
              <a:rPr lang="en-US" smtClean="0"/>
              <a:t>5</a:t>
            </a:fld>
            <a:endParaRPr lang="en-US"/>
          </a:p>
        </p:txBody>
      </p:sp>
      <p:sp>
        <p:nvSpPr>
          <p:cNvPr id="7" name="Date Placeholder 2">
            <a:extLst>
              <a:ext uri="{FF2B5EF4-FFF2-40B4-BE49-F238E27FC236}">
                <a16:creationId xmlns:a16="http://schemas.microsoft.com/office/drawing/2014/main" id="{59F4F9E9-DE33-8041-ACD1-630FE19ADC0D}"/>
              </a:ext>
            </a:extLst>
          </p:cNvPr>
          <p:cNvSpPr>
            <a:spLocks noGrp="1"/>
          </p:cNvSpPr>
          <p:nvPr>
            <p:ph type="dt" sz="half" idx="2"/>
          </p:nvPr>
        </p:nvSpPr>
        <p:spPr>
          <a:xfrm>
            <a:off x="563897" y="6428538"/>
            <a:ext cx="1970756" cy="365125"/>
          </a:xfrm>
        </p:spPr>
        <p:txBody>
          <a:bodyPr/>
          <a:lstStyle/>
          <a:p>
            <a:fld id="{3C014E83-7DB5-2B4F-A2AA-D4251B7C266C}" type="datetime3">
              <a:rPr lang="en-US" smtClean="0"/>
              <a:t>22 August 2022</a:t>
            </a:fld>
            <a:endParaRPr lang="en-US" dirty="0"/>
          </a:p>
        </p:txBody>
      </p:sp>
      <p:sp>
        <p:nvSpPr>
          <p:cNvPr id="8" name="Footer Placeholder 3">
            <a:extLst>
              <a:ext uri="{FF2B5EF4-FFF2-40B4-BE49-F238E27FC236}">
                <a16:creationId xmlns:a16="http://schemas.microsoft.com/office/drawing/2014/main" id="{D31056D7-1EC7-4041-ADCF-09C0AE61A762}"/>
              </a:ext>
            </a:extLst>
          </p:cNvPr>
          <p:cNvSpPr>
            <a:spLocks noGrp="1"/>
          </p:cNvSpPr>
          <p:nvPr>
            <p:ph type="ftr" sz="quarter" idx="3"/>
          </p:nvPr>
        </p:nvSpPr>
        <p:spPr>
          <a:xfrm>
            <a:off x="2433549" y="6428538"/>
            <a:ext cx="4114800" cy="365125"/>
          </a:xfrm>
        </p:spPr>
        <p:txBody>
          <a:bodyPr/>
          <a:lstStyle/>
          <a:p>
            <a:r>
              <a:rPr lang="en-US" altLang="en-US"/>
              <a:t>©MRCT Center                                      </a:t>
            </a:r>
            <a:endParaRPr lang="en-US" altLang="en-US" dirty="0"/>
          </a:p>
        </p:txBody>
      </p:sp>
    </p:spTree>
    <p:extLst>
      <p:ext uri="{BB962C8B-B14F-4D97-AF65-F5344CB8AC3E}">
        <p14:creationId xmlns:p14="http://schemas.microsoft.com/office/powerpoint/2010/main" val="948523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23017CD-407C-1045-BCA6-B432C0B0C6D7}"/>
              </a:ext>
            </a:extLst>
          </p:cNvPr>
          <p:cNvSpPr>
            <a:spLocks noGrp="1" noChangeArrowheads="1"/>
          </p:cNvSpPr>
          <p:nvPr>
            <p:ph type="title"/>
          </p:nvPr>
        </p:nvSpPr>
        <p:spPr>
          <a:effectLst/>
        </p:spPr>
        <p:txBody>
          <a:bodyPr>
            <a:noAutofit/>
          </a:bodyPr>
          <a:lstStyle/>
          <a:p>
            <a:pPr eaLnBrk="1" hangingPunct="1">
              <a:defRPr/>
            </a:pPr>
            <a:r>
              <a:rPr lang="en-US" altLang="en-US" sz="2400" dirty="0">
                <a:latin typeface="+mn-lt"/>
              </a:rPr>
              <a:t>Focus on diversity, inclusion, equity and justice:</a:t>
            </a:r>
            <a:r>
              <a:rPr lang="en-US" altLang="en-US" dirty="0">
                <a:latin typeface="+mn-lt"/>
              </a:rPr>
              <a:t> Definitions</a:t>
            </a:r>
            <a:endParaRPr lang="en-US" altLang="en-US" sz="2400" dirty="0">
              <a:latin typeface="+mn-lt"/>
            </a:endParaRPr>
          </a:p>
        </p:txBody>
      </p:sp>
      <p:sp>
        <p:nvSpPr>
          <p:cNvPr id="12291" name="Rectangle 3">
            <a:extLst>
              <a:ext uri="{FF2B5EF4-FFF2-40B4-BE49-F238E27FC236}">
                <a16:creationId xmlns:a16="http://schemas.microsoft.com/office/drawing/2014/main" id="{02F2032B-17F5-4846-8820-AC46354EA50C}"/>
              </a:ext>
            </a:extLst>
          </p:cNvPr>
          <p:cNvSpPr>
            <a:spLocks noGrp="1" noChangeArrowheads="1"/>
          </p:cNvSpPr>
          <p:nvPr>
            <p:ph idx="1"/>
          </p:nvPr>
        </p:nvSpPr>
        <p:spPr/>
        <p:txBody>
          <a:bodyPr>
            <a:normAutofit/>
          </a:bodyPr>
          <a:lstStyle/>
          <a:p>
            <a:pPr eaLnBrk="1" hangingPunct="1">
              <a:lnSpc>
                <a:spcPct val="80000"/>
              </a:lnSpc>
              <a:buFontTx/>
              <a:buNone/>
              <a:defRPr/>
            </a:pPr>
            <a:r>
              <a:rPr lang="en-US" dirty="0">
                <a:effectLst>
                  <a:outerShdw blurRad="38100" dist="38100" dir="2700000" algn="tl">
                    <a:srgbClr val="C0C0C0"/>
                  </a:outerShdw>
                </a:effectLst>
                <a:ea typeface="+mn-ea"/>
              </a:rPr>
              <a:t>	</a:t>
            </a:r>
            <a:endParaRPr lang="en-US" sz="1400" dirty="0">
              <a:effectLst>
                <a:outerShdw blurRad="38100" dist="38100" dir="2700000" algn="tl">
                  <a:srgbClr val="C0C0C0"/>
                </a:outerShdw>
              </a:effectLst>
            </a:endParaRPr>
          </a:p>
        </p:txBody>
      </p:sp>
      <p:sp>
        <p:nvSpPr>
          <p:cNvPr id="8196" name="Content Placeholder 1">
            <a:extLst>
              <a:ext uri="{FF2B5EF4-FFF2-40B4-BE49-F238E27FC236}">
                <a16:creationId xmlns:a16="http://schemas.microsoft.com/office/drawing/2014/main" id="{2A418975-5FD5-8743-B7BA-81070EAC89C0}"/>
              </a:ext>
            </a:extLst>
          </p:cNvPr>
          <p:cNvSpPr>
            <a:spLocks noGrp="1" noChangeArrowheads="1"/>
          </p:cNvSpPr>
          <p:nvPr>
            <p:ph sz="half" idx="4294967295"/>
          </p:nvPr>
        </p:nvSpPr>
        <p:spPr>
          <a:xfrm>
            <a:off x="527966" y="1152313"/>
            <a:ext cx="5804914" cy="4802203"/>
          </a:xfrm>
        </p:spPr>
        <p:txBody>
          <a:bodyPr>
            <a:normAutofit/>
          </a:bodyPr>
          <a:lstStyle/>
          <a:p>
            <a:pPr>
              <a:lnSpc>
                <a:spcPct val="95000"/>
              </a:lnSpc>
              <a:spcBef>
                <a:spcPts val="1500"/>
              </a:spcBef>
              <a:defRPr/>
            </a:pPr>
            <a:r>
              <a:rPr lang="en-US" altLang="en-US" sz="2000" b="1" dirty="0"/>
              <a:t>Diversity</a:t>
            </a:r>
            <a:r>
              <a:rPr lang="en-US" altLang="en-US" sz="2000" dirty="0">
                <a:solidFill>
                  <a:schemeClr val="accent6">
                    <a:lumMod val="50000"/>
                  </a:schemeClr>
                </a:solidFill>
              </a:rPr>
              <a:t>: </a:t>
            </a:r>
            <a:r>
              <a:rPr lang="en-US" altLang="en-US" sz="1800" dirty="0">
                <a:solidFill>
                  <a:schemeClr val="accent6">
                    <a:lumMod val="50000"/>
                  </a:schemeClr>
                </a:solidFill>
              </a:rPr>
              <a:t>the quality of being different. Definitions of diversity can be broad: age, race sex, gender identity, social determinants of health, co-morbidities, etc.</a:t>
            </a:r>
          </a:p>
        </p:txBody>
      </p:sp>
      <p:sp>
        <p:nvSpPr>
          <p:cNvPr id="4" name="Date Placeholder 3">
            <a:extLst>
              <a:ext uri="{FF2B5EF4-FFF2-40B4-BE49-F238E27FC236}">
                <a16:creationId xmlns:a16="http://schemas.microsoft.com/office/drawing/2014/main" id="{C4ED1748-D49D-5E40-914D-68473321C738}"/>
              </a:ext>
            </a:extLst>
          </p:cNvPr>
          <p:cNvSpPr>
            <a:spLocks noGrp="1"/>
          </p:cNvSpPr>
          <p:nvPr>
            <p:ph type="dt" sz="half" idx="2"/>
          </p:nvPr>
        </p:nvSpPr>
        <p:spPr/>
        <p:txBody>
          <a:bodyPr/>
          <a:lstStyle/>
          <a:p>
            <a:fld id="{C7076316-C75F-234C-B90A-2166AC74D69E}" type="datetime3">
              <a:rPr lang="en-US" smtClean="0"/>
              <a:t>22 August 2022</a:t>
            </a:fld>
            <a:endParaRPr lang="en-US" dirty="0"/>
          </a:p>
        </p:txBody>
      </p:sp>
      <p:pic>
        <p:nvPicPr>
          <p:cNvPr id="9" name="Content Placeholder 9" descr="Diagram&#10;&#10;Description automatically generated">
            <a:extLst>
              <a:ext uri="{FF2B5EF4-FFF2-40B4-BE49-F238E27FC236}">
                <a16:creationId xmlns:a16="http://schemas.microsoft.com/office/drawing/2014/main" id="{961153AA-3750-A246-800D-C9B2BF8A7BE9}"/>
              </a:ext>
            </a:extLst>
          </p:cNvPr>
          <p:cNvPicPr>
            <a:picLocks noChangeAspect="1"/>
          </p:cNvPicPr>
          <p:nvPr/>
        </p:nvPicPr>
        <p:blipFill>
          <a:blip r:embed="rId3"/>
          <a:stretch>
            <a:fillRect/>
          </a:stretch>
        </p:blipFill>
        <p:spPr>
          <a:xfrm>
            <a:off x="6273611" y="2036724"/>
            <a:ext cx="5713779" cy="3243394"/>
          </a:xfrm>
          <a:prstGeom prst="rect">
            <a:avLst/>
          </a:prstGeom>
        </p:spPr>
      </p:pic>
      <p:sp>
        <p:nvSpPr>
          <p:cNvPr id="11" name="Rectangle 10">
            <a:extLst>
              <a:ext uri="{FF2B5EF4-FFF2-40B4-BE49-F238E27FC236}">
                <a16:creationId xmlns:a16="http://schemas.microsoft.com/office/drawing/2014/main" id="{156D13F8-C6E0-8346-9EA1-BAB8051B9268}"/>
              </a:ext>
            </a:extLst>
          </p:cNvPr>
          <p:cNvSpPr/>
          <p:nvPr/>
        </p:nvSpPr>
        <p:spPr>
          <a:xfrm>
            <a:off x="6496408" y="5431296"/>
            <a:ext cx="5383178" cy="523220"/>
          </a:xfrm>
          <a:prstGeom prst="rect">
            <a:avLst/>
          </a:prstGeom>
        </p:spPr>
        <p:txBody>
          <a:bodyPr wrap="square">
            <a:spAutoFit/>
          </a:bodyPr>
          <a:lstStyle/>
          <a:p>
            <a:r>
              <a:rPr lang="en-US" sz="1400" dirty="0">
                <a:hlinkClick r:id="rId4"/>
              </a:rPr>
              <a:t>https://www.paperpinecone.com/blog/teaching-difference-between-equality-equity-and-justice-preschool</a:t>
            </a:r>
            <a:r>
              <a:rPr lang="en-US" sz="1400" dirty="0"/>
              <a:t> </a:t>
            </a:r>
          </a:p>
        </p:txBody>
      </p:sp>
      <p:sp>
        <p:nvSpPr>
          <p:cNvPr id="12" name="Footer Placeholder 4">
            <a:extLst>
              <a:ext uri="{FF2B5EF4-FFF2-40B4-BE49-F238E27FC236}">
                <a16:creationId xmlns:a16="http://schemas.microsoft.com/office/drawing/2014/main" id="{83203179-10C3-CB4F-85D5-19789D88D0E5}"/>
              </a:ext>
            </a:extLst>
          </p:cNvPr>
          <p:cNvSpPr txBox="1">
            <a:spLocks/>
          </p:cNvSpPr>
          <p:nvPr/>
        </p:nvSpPr>
        <p:spPr>
          <a:xfrm>
            <a:off x="8370703" y="6456598"/>
            <a:ext cx="2919761" cy="365125"/>
          </a:xfrm>
          <a:prstGeom prst="rect">
            <a:avLst/>
          </a:prstGeom>
        </p:spPr>
        <p:txBody>
          <a:bodyPr/>
          <a:lstStyle>
            <a:defPPr>
              <a:defRPr lang="en-US"/>
            </a:defPPr>
            <a:lvl1pPr marL="0" algn="ct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 MRCT Center Confidential                                     Do not share. Do not duplicate.</a:t>
            </a:r>
          </a:p>
        </p:txBody>
      </p:sp>
      <p:sp>
        <p:nvSpPr>
          <p:cNvPr id="7" name="Slide Number Placeholder 6">
            <a:extLst>
              <a:ext uri="{FF2B5EF4-FFF2-40B4-BE49-F238E27FC236}">
                <a16:creationId xmlns:a16="http://schemas.microsoft.com/office/drawing/2014/main" id="{728C9F8E-34D8-2844-83F4-0C4ADFAFFBDC}"/>
              </a:ext>
            </a:extLst>
          </p:cNvPr>
          <p:cNvSpPr>
            <a:spLocks noGrp="1"/>
          </p:cNvSpPr>
          <p:nvPr>
            <p:ph type="sldNum" sz="quarter" idx="4"/>
          </p:nvPr>
        </p:nvSpPr>
        <p:spPr/>
        <p:txBody>
          <a:bodyPr/>
          <a:lstStyle/>
          <a:p>
            <a:fld id="{729497FE-5EC3-D243-A660-4BADAAF59108}" type="slidenum">
              <a:rPr lang="en-US" smtClean="0"/>
              <a:pPr/>
              <a:t>6</a:t>
            </a:fld>
            <a:endParaRPr lang="en-US"/>
          </a:p>
        </p:txBody>
      </p:sp>
      <p:sp>
        <p:nvSpPr>
          <p:cNvPr id="8" name="Footer Placeholder 7">
            <a:extLst>
              <a:ext uri="{FF2B5EF4-FFF2-40B4-BE49-F238E27FC236}">
                <a16:creationId xmlns:a16="http://schemas.microsoft.com/office/drawing/2014/main" id="{6CC3FF45-D296-C49F-7F8F-8E82DB28D446}"/>
              </a:ext>
            </a:extLst>
          </p:cNvPr>
          <p:cNvSpPr>
            <a:spLocks noGrp="1"/>
          </p:cNvSpPr>
          <p:nvPr>
            <p:ph type="ftr" sz="quarter" idx="3"/>
          </p:nvPr>
        </p:nvSpPr>
        <p:spPr/>
        <p:txBody>
          <a:bodyPr/>
          <a:lstStyle/>
          <a:p>
            <a:r>
              <a:rPr lang="en-US" altLang="en-US">
                <a:solidFill>
                  <a:srgbClr val="898989"/>
                </a:solidFill>
              </a:rPr>
              <a:t>©MRCT Center                                      </a:t>
            </a:r>
            <a:endParaRPr lang="en-US" altLang="en-US" dirty="0">
              <a:solidFill>
                <a:srgbClr val="898989"/>
              </a:solidFill>
            </a:endParaRPr>
          </a:p>
        </p:txBody>
      </p:sp>
    </p:spTree>
    <p:extLst>
      <p:ext uri="{BB962C8B-B14F-4D97-AF65-F5344CB8AC3E}">
        <p14:creationId xmlns:p14="http://schemas.microsoft.com/office/powerpoint/2010/main" val="2823548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23017CD-407C-1045-BCA6-B432C0B0C6D7}"/>
              </a:ext>
            </a:extLst>
          </p:cNvPr>
          <p:cNvSpPr>
            <a:spLocks noGrp="1" noChangeArrowheads="1"/>
          </p:cNvSpPr>
          <p:nvPr>
            <p:ph type="title"/>
          </p:nvPr>
        </p:nvSpPr>
        <p:spPr>
          <a:effectLst/>
        </p:spPr>
        <p:txBody>
          <a:bodyPr>
            <a:noAutofit/>
          </a:bodyPr>
          <a:lstStyle/>
          <a:p>
            <a:pPr eaLnBrk="1" hangingPunct="1">
              <a:defRPr/>
            </a:pPr>
            <a:r>
              <a:rPr lang="en-US" altLang="en-US" sz="2400" dirty="0">
                <a:latin typeface="+mn-lt"/>
              </a:rPr>
              <a:t>Focus on diversity, inclusion, equity and justice:</a:t>
            </a:r>
            <a:r>
              <a:rPr lang="en-US" altLang="en-US" dirty="0">
                <a:latin typeface="+mn-lt"/>
              </a:rPr>
              <a:t> Definitions</a:t>
            </a:r>
            <a:endParaRPr lang="en-US" altLang="en-US" sz="2400" dirty="0">
              <a:latin typeface="+mn-lt"/>
            </a:endParaRPr>
          </a:p>
        </p:txBody>
      </p:sp>
      <p:sp>
        <p:nvSpPr>
          <p:cNvPr id="12291" name="Rectangle 3">
            <a:extLst>
              <a:ext uri="{FF2B5EF4-FFF2-40B4-BE49-F238E27FC236}">
                <a16:creationId xmlns:a16="http://schemas.microsoft.com/office/drawing/2014/main" id="{02F2032B-17F5-4846-8820-AC46354EA50C}"/>
              </a:ext>
            </a:extLst>
          </p:cNvPr>
          <p:cNvSpPr>
            <a:spLocks noGrp="1" noChangeArrowheads="1"/>
          </p:cNvSpPr>
          <p:nvPr>
            <p:ph idx="1"/>
          </p:nvPr>
        </p:nvSpPr>
        <p:spPr/>
        <p:txBody>
          <a:bodyPr>
            <a:normAutofit/>
          </a:bodyPr>
          <a:lstStyle/>
          <a:p>
            <a:pPr eaLnBrk="1" hangingPunct="1">
              <a:lnSpc>
                <a:spcPct val="80000"/>
              </a:lnSpc>
              <a:buFontTx/>
              <a:buNone/>
              <a:defRPr/>
            </a:pPr>
            <a:r>
              <a:rPr lang="en-US" dirty="0">
                <a:effectLst>
                  <a:outerShdw blurRad="38100" dist="38100" dir="2700000" algn="tl">
                    <a:srgbClr val="C0C0C0"/>
                  </a:outerShdw>
                </a:effectLst>
                <a:ea typeface="+mn-ea"/>
              </a:rPr>
              <a:t>	</a:t>
            </a:r>
            <a:endParaRPr lang="en-US" sz="1400" dirty="0">
              <a:effectLst>
                <a:outerShdw blurRad="38100" dist="38100" dir="2700000" algn="tl">
                  <a:srgbClr val="C0C0C0"/>
                </a:outerShdw>
              </a:effectLst>
            </a:endParaRPr>
          </a:p>
        </p:txBody>
      </p:sp>
      <p:sp>
        <p:nvSpPr>
          <p:cNvPr id="8196" name="Content Placeholder 1">
            <a:extLst>
              <a:ext uri="{FF2B5EF4-FFF2-40B4-BE49-F238E27FC236}">
                <a16:creationId xmlns:a16="http://schemas.microsoft.com/office/drawing/2014/main" id="{2A418975-5FD5-8743-B7BA-81070EAC89C0}"/>
              </a:ext>
            </a:extLst>
          </p:cNvPr>
          <p:cNvSpPr>
            <a:spLocks noGrp="1" noChangeArrowheads="1"/>
          </p:cNvSpPr>
          <p:nvPr>
            <p:ph sz="half" idx="4294967295"/>
          </p:nvPr>
        </p:nvSpPr>
        <p:spPr>
          <a:xfrm>
            <a:off x="527966" y="1152313"/>
            <a:ext cx="5804914" cy="4802203"/>
          </a:xfrm>
        </p:spPr>
        <p:txBody>
          <a:bodyPr>
            <a:normAutofit/>
          </a:bodyPr>
          <a:lstStyle/>
          <a:p>
            <a:pPr>
              <a:lnSpc>
                <a:spcPct val="95000"/>
              </a:lnSpc>
              <a:spcBef>
                <a:spcPts val="1500"/>
              </a:spcBef>
              <a:defRPr/>
            </a:pPr>
            <a:r>
              <a:rPr lang="en-US" altLang="en-US" sz="2000" b="1" dirty="0"/>
              <a:t>Diversity</a:t>
            </a:r>
            <a:r>
              <a:rPr lang="en-US" altLang="en-US" sz="2000" dirty="0">
                <a:solidFill>
                  <a:schemeClr val="accent6">
                    <a:lumMod val="50000"/>
                  </a:schemeClr>
                </a:solidFill>
              </a:rPr>
              <a:t>: </a:t>
            </a:r>
            <a:r>
              <a:rPr lang="en-US" altLang="en-US" sz="1800" dirty="0">
                <a:solidFill>
                  <a:schemeClr val="accent6">
                    <a:lumMod val="50000"/>
                  </a:schemeClr>
                </a:solidFill>
              </a:rPr>
              <a:t>the quality of being different. Definitions of diversity can be broad: age, race sex, gender identity, social determinants of health, co-morbidities, etc.</a:t>
            </a:r>
          </a:p>
          <a:p>
            <a:pPr>
              <a:lnSpc>
                <a:spcPct val="95000"/>
              </a:lnSpc>
              <a:spcBef>
                <a:spcPts val="1500"/>
              </a:spcBef>
              <a:defRPr/>
            </a:pPr>
            <a:r>
              <a:rPr lang="en-US" altLang="en-US" sz="2000" b="1" dirty="0"/>
              <a:t>Inclusion</a:t>
            </a:r>
            <a:r>
              <a:rPr lang="en-US" altLang="en-US" sz="2000" dirty="0">
                <a:solidFill>
                  <a:schemeClr val="accent6">
                    <a:lumMod val="50000"/>
                  </a:schemeClr>
                </a:solidFill>
              </a:rPr>
              <a:t>: </a:t>
            </a:r>
            <a:r>
              <a:rPr lang="en-US" sz="1800" dirty="0">
                <a:solidFill>
                  <a:srgbClr val="222222"/>
                </a:solidFill>
              </a:rPr>
              <a:t>the action or state of including or of being included within a group or structure. </a:t>
            </a:r>
            <a:r>
              <a:rPr lang="en-US" altLang="en-US" sz="1800" dirty="0">
                <a:solidFill>
                  <a:srgbClr val="3A3B41"/>
                </a:solidFill>
              </a:rPr>
              <a:t>Individuals are treated fairly and respectfully, have equal access to opportunities and resources, and can contribute fully</a:t>
            </a:r>
            <a:endParaRPr lang="en-US" altLang="en-US" sz="2000" dirty="0">
              <a:solidFill>
                <a:srgbClr val="3A3B41"/>
              </a:solidFill>
            </a:endParaRPr>
          </a:p>
        </p:txBody>
      </p:sp>
      <p:sp>
        <p:nvSpPr>
          <p:cNvPr id="4" name="Date Placeholder 3">
            <a:extLst>
              <a:ext uri="{FF2B5EF4-FFF2-40B4-BE49-F238E27FC236}">
                <a16:creationId xmlns:a16="http://schemas.microsoft.com/office/drawing/2014/main" id="{C4ED1748-D49D-5E40-914D-68473321C738}"/>
              </a:ext>
            </a:extLst>
          </p:cNvPr>
          <p:cNvSpPr>
            <a:spLocks noGrp="1"/>
          </p:cNvSpPr>
          <p:nvPr>
            <p:ph type="dt" sz="half" idx="2"/>
          </p:nvPr>
        </p:nvSpPr>
        <p:spPr/>
        <p:txBody>
          <a:bodyPr/>
          <a:lstStyle/>
          <a:p>
            <a:fld id="{C7076316-C75F-234C-B90A-2166AC74D69E}" type="datetime3">
              <a:rPr lang="en-US" smtClean="0"/>
              <a:t>22 August 2022</a:t>
            </a:fld>
            <a:endParaRPr lang="en-US" dirty="0"/>
          </a:p>
        </p:txBody>
      </p:sp>
      <p:pic>
        <p:nvPicPr>
          <p:cNvPr id="9" name="Content Placeholder 9" descr="Diagram&#10;&#10;Description automatically generated">
            <a:extLst>
              <a:ext uri="{FF2B5EF4-FFF2-40B4-BE49-F238E27FC236}">
                <a16:creationId xmlns:a16="http://schemas.microsoft.com/office/drawing/2014/main" id="{961153AA-3750-A246-800D-C9B2BF8A7BE9}"/>
              </a:ext>
            </a:extLst>
          </p:cNvPr>
          <p:cNvPicPr>
            <a:picLocks noChangeAspect="1"/>
          </p:cNvPicPr>
          <p:nvPr/>
        </p:nvPicPr>
        <p:blipFill>
          <a:blip r:embed="rId3"/>
          <a:stretch>
            <a:fillRect/>
          </a:stretch>
        </p:blipFill>
        <p:spPr>
          <a:xfrm>
            <a:off x="6273611" y="2036724"/>
            <a:ext cx="5713779" cy="3243394"/>
          </a:xfrm>
          <a:prstGeom prst="rect">
            <a:avLst/>
          </a:prstGeom>
        </p:spPr>
      </p:pic>
      <p:sp>
        <p:nvSpPr>
          <p:cNvPr id="11" name="Rectangle 10">
            <a:extLst>
              <a:ext uri="{FF2B5EF4-FFF2-40B4-BE49-F238E27FC236}">
                <a16:creationId xmlns:a16="http://schemas.microsoft.com/office/drawing/2014/main" id="{156D13F8-C6E0-8346-9EA1-BAB8051B9268}"/>
              </a:ext>
            </a:extLst>
          </p:cNvPr>
          <p:cNvSpPr/>
          <p:nvPr/>
        </p:nvSpPr>
        <p:spPr>
          <a:xfrm>
            <a:off x="6496408" y="5431296"/>
            <a:ext cx="5383178" cy="523220"/>
          </a:xfrm>
          <a:prstGeom prst="rect">
            <a:avLst/>
          </a:prstGeom>
        </p:spPr>
        <p:txBody>
          <a:bodyPr wrap="square">
            <a:spAutoFit/>
          </a:bodyPr>
          <a:lstStyle/>
          <a:p>
            <a:r>
              <a:rPr lang="en-US" sz="1400" dirty="0">
                <a:hlinkClick r:id="rId4"/>
              </a:rPr>
              <a:t>https://www.paperpinecone.com/blog/teaching-difference-between-equality-equity-and-justice-preschool</a:t>
            </a:r>
            <a:r>
              <a:rPr lang="en-US" sz="1400" dirty="0"/>
              <a:t> </a:t>
            </a:r>
          </a:p>
        </p:txBody>
      </p:sp>
      <p:sp>
        <p:nvSpPr>
          <p:cNvPr id="12" name="Footer Placeholder 4">
            <a:extLst>
              <a:ext uri="{FF2B5EF4-FFF2-40B4-BE49-F238E27FC236}">
                <a16:creationId xmlns:a16="http://schemas.microsoft.com/office/drawing/2014/main" id="{83203179-10C3-CB4F-85D5-19789D88D0E5}"/>
              </a:ext>
            </a:extLst>
          </p:cNvPr>
          <p:cNvSpPr txBox="1">
            <a:spLocks/>
          </p:cNvSpPr>
          <p:nvPr/>
        </p:nvSpPr>
        <p:spPr>
          <a:xfrm>
            <a:off x="8370703" y="6456598"/>
            <a:ext cx="2919761" cy="365125"/>
          </a:xfrm>
          <a:prstGeom prst="rect">
            <a:avLst/>
          </a:prstGeom>
        </p:spPr>
        <p:txBody>
          <a:bodyPr/>
          <a:lstStyle>
            <a:defPPr>
              <a:defRPr lang="en-US"/>
            </a:defPPr>
            <a:lvl1pPr marL="0" algn="ct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 MRCT Center Confidential                                     Do not share. Do not duplicate.</a:t>
            </a:r>
          </a:p>
        </p:txBody>
      </p:sp>
      <p:sp>
        <p:nvSpPr>
          <p:cNvPr id="7" name="Slide Number Placeholder 6">
            <a:extLst>
              <a:ext uri="{FF2B5EF4-FFF2-40B4-BE49-F238E27FC236}">
                <a16:creationId xmlns:a16="http://schemas.microsoft.com/office/drawing/2014/main" id="{728C9F8E-34D8-2844-83F4-0C4ADFAFFBDC}"/>
              </a:ext>
            </a:extLst>
          </p:cNvPr>
          <p:cNvSpPr>
            <a:spLocks noGrp="1"/>
          </p:cNvSpPr>
          <p:nvPr>
            <p:ph type="sldNum" sz="quarter" idx="4"/>
          </p:nvPr>
        </p:nvSpPr>
        <p:spPr/>
        <p:txBody>
          <a:bodyPr/>
          <a:lstStyle/>
          <a:p>
            <a:fld id="{729497FE-5EC3-D243-A660-4BADAAF59108}" type="slidenum">
              <a:rPr lang="en-US" smtClean="0"/>
              <a:pPr/>
              <a:t>7</a:t>
            </a:fld>
            <a:endParaRPr lang="en-US"/>
          </a:p>
        </p:txBody>
      </p:sp>
      <p:sp>
        <p:nvSpPr>
          <p:cNvPr id="8" name="Footer Placeholder 7">
            <a:extLst>
              <a:ext uri="{FF2B5EF4-FFF2-40B4-BE49-F238E27FC236}">
                <a16:creationId xmlns:a16="http://schemas.microsoft.com/office/drawing/2014/main" id="{6CC3FF45-D296-C49F-7F8F-8E82DB28D446}"/>
              </a:ext>
            </a:extLst>
          </p:cNvPr>
          <p:cNvSpPr>
            <a:spLocks noGrp="1"/>
          </p:cNvSpPr>
          <p:nvPr>
            <p:ph type="ftr" sz="quarter" idx="3"/>
          </p:nvPr>
        </p:nvSpPr>
        <p:spPr/>
        <p:txBody>
          <a:bodyPr/>
          <a:lstStyle/>
          <a:p>
            <a:r>
              <a:rPr lang="en-US" altLang="en-US">
                <a:solidFill>
                  <a:srgbClr val="898989"/>
                </a:solidFill>
              </a:rPr>
              <a:t>©MRCT Center                                      </a:t>
            </a:r>
            <a:endParaRPr lang="en-US" altLang="en-US" dirty="0">
              <a:solidFill>
                <a:srgbClr val="898989"/>
              </a:solidFill>
            </a:endParaRPr>
          </a:p>
        </p:txBody>
      </p:sp>
    </p:spTree>
    <p:extLst>
      <p:ext uri="{BB962C8B-B14F-4D97-AF65-F5344CB8AC3E}">
        <p14:creationId xmlns:p14="http://schemas.microsoft.com/office/powerpoint/2010/main" val="1856058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23017CD-407C-1045-BCA6-B432C0B0C6D7}"/>
              </a:ext>
            </a:extLst>
          </p:cNvPr>
          <p:cNvSpPr>
            <a:spLocks noGrp="1" noChangeArrowheads="1"/>
          </p:cNvSpPr>
          <p:nvPr>
            <p:ph type="title"/>
          </p:nvPr>
        </p:nvSpPr>
        <p:spPr>
          <a:effectLst/>
        </p:spPr>
        <p:txBody>
          <a:bodyPr>
            <a:noAutofit/>
          </a:bodyPr>
          <a:lstStyle/>
          <a:p>
            <a:pPr eaLnBrk="1" hangingPunct="1">
              <a:defRPr/>
            </a:pPr>
            <a:r>
              <a:rPr lang="en-US" altLang="en-US" sz="2400" dirty="0">
                <a:latin typeface="+mn-lt"/>
              </a:rPr>
              <a:t>Focus on diversity, inclusion, equity and justice:</a:t>
            </a:r>
            <a:r>
              <a:rPr lang="en-US" altLang="en-US" dirty="0">
                <a:latin typeface="+mn-lt"/>
              </a:rPr>
              <a:t> Definitions</a:t>
            </a:r>
            <a:endParaRPr lang="en-US" altLang="en-US" sz="2400" dirty="0">
              <a:latin typeface="+mn-lt"/>
            </a:endParaRPr>
          </a:p>
        </p:txBody>
      </p:sp>
      <p:sp>
        <p:nvSpPr>
          <p:cNvPr id="12291" name="Rectangle 3">
            <a:extLst>
              <a:ext uri="{FF2B5EF4-FFF2-40B4-BE49-F238E27FC236}">
                <a16:creationId xmlns:a16="http://schemas.microsoft.com/office/drawing/2014/main" id="{02F2032B-17F5-4846-8820-AC46354EA50C}"/>
              </a:ext>
            </a:extLst>
          </p:cNvPr>
          <p:cNvSpPr>
            <a:spLocks noGrp="1" noChangeArrowheads="1"/>
          </p:cNvSpPr>
          <p:nvPr>
            <p:ph idx="1"/>
          </p:nvPr>
        </p:nvSpPr>
        <p:spPr/>
        <p:txBody>
          <a:bodyPr>
            <a:normAutofit/>
          </a:bodyPr>
          <a:lstStyle/>
          <a:p>
            <a:pPr eaLnBrk="1" hangingPunct="1">
              <a:lnSpc>
                <a:spcPct val="80000"/>
              </a:lnSpc>
              <a:buFontTx/>
              <a:buNone/>
              <a:defRPr/>
            </a:pPr>
            <a:r>
              <a:rPr lang="en-US" dirty="0">
                <a:effectLst>
                  <a:outerShdw blurRad="38100" dist="38100" dir="2700000" algn="tl">
                    <a:srgbClr val="C0C0C0"/>
                  </a:outerShdw>
                </a:effectLst>
                <a:ea typeface="+mn-ea"/>
              </a:rPr>
              <a:t>	</a:t>
            </a:r>
            <a:endParaRPr lang="en-US" sz="1400" dirty="0">
              <a:effectLst>
                <a:outerShdw blurRad="38100" dist="38100" dir="2700000" algn="tl">
                  <a:srgbClr val="C0C0C0"/>
                </a:outerShdw>
              </a:effectLst>
            </a:endParaRPr>
          </a:p>
        </p:txBody>
      </p:sp>
      <p:sp>
        <p:nvSpPr>
          <p:cNvPr id="8196" name="Content Placeholder 1">
            <a:extLst>
              <a:ext uri="{FF2B5EF4-FFF2-40B4-BE49-F238E27FC236}">
                <a16:creationId xmlns:a16="http://schemas.microsoft.com/office/drawing/2014/main" id="{2A418975-5FD5-8743-B7BA-81070EAC89C0}"/>
              </a:ext>
            </a:extLst>
          </p:cNvPr>
          <p:cNvSpPr>
            <a:spLocks noGrp="1" noChangeArrowheads="1"/>
          </p:cNvSpPr>
          <p:nvPr>
            <p:ph sz="half" idx="4294967295"/>
          </p:nvPr>
        </p:nvSpPr>
        <p:spPr>
          <a:xfrm>
            <a:off x="527966" y="1152313"/>
            <a:ext cx="5804914" cy="4802203"/>
          </a:xfrm>
        </p:spPr>
        <p:txBody>
          <a:bodyPr>
            <a:normAutofit/>
          </a:bodyPr>
          <a:lstStyle/>
          <a:p>
            <a:pPr>
              <a:lnSpc>
                <a:spcPct val="95000"/>
              </a:lnSpc>
              <a:spcBef>
                <a:spcPts val="1500"/>
              </a:spcBef>
              <a:defRPr/>
            </a:pPr>
            <a:r>
              <a:rPr lang="en-US" altLang="en-US" sz="2000" b="1" dirty="0"/>
              <a:t>Diversity</a:t>
            </a:r>
            <a:r>
              <a:rPr lang="en-US" altLang="en-US" sz="2000" dirty="0">
                <a:solidFill>
                  <a:schemeClr val="accent6">
                    <a:lumMod val="50000"/>
                  </a:schemeClr>
                </a:solidFill>
              </a:rPr>
              <a:t>: </a:t>
            </a:r>
            <a:r>
              <a:rPr lang="en-US" altLang="en-US" sz="1800" dirty="0">
                <a:solidFill>
                  <a:schemeClr val="accent6">
                    <a:lumMod val="50000"/>
                  </a:schemeClr>
                </a:solidFill>
              </a:rPr>
              <a:t>the quality of being different. Definitions of diversity can be broad: age, race sex, gender identity, social determinants of health, co-morbidities, etc.</a:t>
            </a:r>
          </a:p>
          <a:p>
            <a:pPr>
              <a:lnSpc>
                <a:spcPct val="95000"/>
              </a:lnSpc>
              <a:spcBef>
                <a:spcPts val="1500"/>
              </a:spcBef>
              <a:defRPr/>
            </a:pPr>
            <a:r>
              <a:rPr lang="en-US" altLang="en-US" sz="2000" b="1" dirty="0"/>
              <a:t>Inclusion</a:t>
            </a:r>
            <a:r>
              <a:rPr lang="en-US" altLang="en-US" sz="2000" dirty="0">
                <a:solidFill>
                  <a:schemeClr val="accent6">
                    <a:lumMod val="50000"/>
                  </a:schemeClr>
                </a:solidFill>
              </a:rPr>
              <a:t>: </a:t>
            </a:r>
            <a:r>
              <a:rPr lang="en-US" sz="1800" dirty="0">
                <a:solidFill>
                  <a:srgbClr val="222222"/>
                </a:solidFill>
              </a:rPr>
              <a:t>the action or state of including or of being included within a group or structure. </a:t>
            </a:r>
            <a:r>
              <a:rPr lang="en-US" altLang="en-US" sz="1800" dirty="0">
                <a:solidFill>
                  <a:srgbClr val="3A3B41"/>
                </a:solidFill>
              </a:rPr>
              <a:t>Individuals are treated fairly and respectfully, have equal access to opportunities and resources, and can contribute fully</a:t>
            </a:r>
            <a:endParaRPr lang="en-US" altLang="en-US" sz="2000" dirty="0">
              <a:solidFill>
                <a:srgbClr val="3A3B41"/>
              </a:solidFill>
            </a:endParaRPr>
          </a:p>
          <a:p>
            <a:pPr>
              <a:lnSpc>
                <a:spcPct val="95000"/>
              </a:lnSpc>
              <a:spcBef>
                <a:spcPts val="1500"/>
              </a:spcBef>
              <a:defRPr/>
            </a:pPr>
            <a:r>
              <a:rPr lang="en-US" altLang="en-US" sz="2000" b="1" dirty="0">
                <a:solidFill>
                  <a:srgbClr val="3A3B41"/>
                </a:solidFill>
              </a:rPr>
              <a:t>Equity</a:t>
            </a:r>
            <a:r>
              <a:rPr lang="en-US" altLang="en-US" sz="2000" dirty="0">
                <a:solidFill>
                  <a:srgbClr val="3A3B41"/>
                </a:solidFill>
              </a:rPr>
              <a:t>: </a:t>
            </a:r>
            <a:r>
              <a:rPr lang="en-US" sz="1800" dirty="0">
                <a:solidFill>
                  <a:srgbClr val="222222"/>
                </a:solidFill>
              </a:rPr>
              <a:t>the quality of being fair and impartial. Equity is a state.</a:t>
            </a:r>
          </a:p>
        </p:txBody>
      </p:sp>
      <p:sp>
        <p:nvSpPr>
          <p:cNvPr id="4" name="Date Placeholder 3">
            <a:extLst>
              <a:ext uri="{FF2B5EF4-FFF2-40B4-BE49-F238E27FC236}">
                <a16:creationId xmlns:a16="http://schemas.microsoft.com/office/drawing/2014/main" id="{C4ED1748-D49D-5E40-914D-68473321C738}"/>
              </a:ext>
            </a:extLst>
          </p:cNvPr>
          <p:cNvSpPr>
            <a:spLocks noGrp="1"/>
          </p:cNvSpPr>
          <p:nvPr>
            <p:ph type="dt" sz="half" idx="2"/>
          </p:nvPr>
        </p:nvSpPr>
        <p:spPr/>
        <p:txBody>
          <a:bodyPr/>
          <a:lstStyle/>
          <a:p>
            <a:fld id="{C7076316-C75F-234C-B90A-2166AC74D69E}" type="datetime3">
              <a:rPr lang="en-US" smtClean="0"/>
              <a:t>22 August 2022</a:t>
            </a:fld>
            <a:endParaRPr lang="en-US" dirty="0"/>
          </a:p>
        </p:txBody>
      </p:sp>
      <p:pic>
        <p:nvPicPr>
          <p:cNvPr id="9" name="Content Placeholder 9" descr="Diagram&#10;&#10;Description automatically generated">
            <a:extLst>
              <a:ext uri="{FF2B5EF4-FFF2-40B4-BE49-F238E27FC236}">
                <a16:creationId xmlns:a16="http://schemas.microsoft.com/office/drawing/2014/main" id="{961153AA-3750-A246-800D-C9B2BF8A7BE9}"/>
              </a:ext>
            </a:extLst>
          </p:cNvPr>
          <p:cNvPicPr>
            <a:picLocks noChangeAspect="1"/>
          </p:cNvPicPr>
          <p:nvPr/>
        </p:nvPicPr>
        <p:blipFill>
          <a:blip r:embed="rId3"/>
          <a:stretch>
            <a:fillRect/>
          </a:stretch>
        </p:blipFill>
        <p:spPr>
          <a:xfrm>
            <a:off x="6273611" y="2036724"/>
            <a:ext cx="5713779" cy="3243394"/>
          </a:xfrm>
          <a:prstGeom prst="rect">
            <a:avLst/>
          </a:prstGeom>
        </p:spPr>
      </p:pic>
      <p:sp>
        <p:nvSpPr>
          <p:cNvPr id="11" name="Rectangle 10">
            <a:extLst>
              <a:ext uri="{FF2B5EF4-FFF2-40B4-BE49-F238E27FC236}">
                <a16:creationId xmlns:a16="http://schemas.microsoft.com/office/drawing/2014/main" id="{156D13F8-C6E0-8346-9EA1-BAB8051B9268}"/>
              </a:ext>
            </a:extLst>
          </p:cNvPr>
          <p:cNvSpPr/>
          <p:nvPr/>
        </p:nvSpPr>
        <p:spPr>
          <a:xfrm>
            <a:off x="6496408" y="5431296"/>
            <a:ext cx="5383178" cy="523220"/>
          </a:xfrm>
          <a:prstGeom prst="rect">
            <a:avLst/>
          </a:prstGeom>
        </p:spPr>
        <p:txBody>
          <a:bodyPr wrap="square">
            <a:spAutoFit/>
          </a:bodyPr>
          <a:lstStyle/>
          <a:p>
            <a:r>
              <a:rPr lang="en-US" sz="1400" dirty="0">
                <a:hlinkClick r:id="rId4"/>
              </a:rPr>
              <a:t>https://www.paperpinecone.com/blog/teaching-difference-between-equality-equity-and-justice-preschool</a:t>
            </a:r>
            <a:r>
              <a:rPr lang="en-US" sz="1400" dirty="0"/>
              <a:t> </a:t>
            </a:r>
          </a:p>
        </p:txBody>
      </p:sp>
      <p:sp>
        <p:nvSpPr>
          <p:cNvPr id="12" name="Footer Placeholder 4">
            <a:extLst>
              <a:ext uri="{FF2B5EF4-FFF2-40B4-BE49-F238E27FC236}">
                <a16:creationId xmlns:a16="http://schemas.microsoft.com/office/drawing/2014/main" id="{83203179-10C3-CB4F-85D5-19789D88D0E5}"/>
              </a:ext>
            </a:extLst>
          </p:cNvPr>
          <p:cNvSpPr txBox="1">
            <a:spLocks/>
          </p:cNvSpPr>
          <p:nvPr/>
        </p:nvSpPr>
        <p:spPr>
          <a:xfrm>
            <a:off x="8370703" y="6456598"/>
            <a:ext cx="2919761" cy="365125"/>
          </a:xfrm>
          <a:prstGeom prst="rect">
            <a:avLst/>
          </a:prstGeom>
        </p:spPr>
        <p:txBody>
          <a:bodyPr/>
          <a:lstStyle>
            <a:defPPr>
              <a:defRPr lang="en-US"/>
            </a:defPPr>
            <a:lvl1pPr marL="0" algn="ct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 MRCT Center Confidential                                     Do not share. Do not duplicate.</a:t>
            </a:r>
          </a:p>
        </p:txBody>
      </p:sp>
      <p:sp>
        <p:nvSpPr>
          <p:cNvPr id="7" name="Slide Number Placeholder 6">
            <a:extLst>
              <a:ext uri="{FF2B5EF4-FFF2-40B4-BE49-F238E27FC236}">
                <a16:creationId xmlns:a16="http://schemas.microsoft.com/office/drawing/2014/main" id="{728C9F8E-34D8-2844-83F4-0C4ADFAFFBDC}"/>
              </a:ext>
            </a:extLst>
          </p:cNvPr>
          <p:cNvSpPr>
            <a:spLocks noGrp="1"/>
          </p:cNvSpPr>
          <p:nvPr>
            <p:ph type="sldNum" sz="quarter" idx="4"/>
          </p:nvPr>
        </p:nvSpPr>
        <p:spPr/>
        <p:txBody>
          <a:bodyPr/>
          <a:lstStyle/>
          <a:p>
            <a:fld id="{729497FE-5EC3-D243-A660-4BADAAF59108}" type="slidenum">
              <a:rPr lang="en-US" smtClean="0"/>
              <a:pPr/>
              <a:t>8</a:t>
            </a:fld>
            <a:endParaRPr lang="en-US"/>
          </a:p>
        </p:txBody>
      </p:sp>
      <p:sp>
        <p:nvSpPr>
          <p:cNvPr id="8" name="Footer Placeholder 7">
            <a:extLst>
              <a:ext uri="{FF2B5EF4-FFF2-40B4-BE49-F238E27FC236}">
                <a16:creationId xmlns:a16="http://schemas.microsoft.com/office/drawing/2014/main" id="{6CC3FF45-D296-C49F-7F8F-8E82DB28D446}"/>
              </a:ext>
            </a:extLst>
          </p:cNvPr>
          <p:cNvSpPr>
            <a:spLocks noGrp="1"/>
          </p:cNvSpPr>
          <p:nvPr>
            <p:ph type="ftr" sz="quarter" idx="3"/>
          </p:nvPr>
        </p:nvSpPr>
        <p:spPr/>
        <p:txBody>
          <a:bodyPr/>
          <a:lstStyle/>
          <a:p>
            <a:r>
              <a:rPr lang="en-US" altLang="en-US">
                <a:solidFill>
                  <a:srgbClr val="898989"/>
                </a:solidFill>
              </a:rPr>
              <a:t>©MRCT Center                                      </a:t>
            </a:r>
            <a:endParaRPr lang="en-US" altLang="en-US" dirty="0">
              <a:solidFill>
                <a:srgbClr val="898989"/>
              </a:solidFill>
            </a:endParaRPr>
          </a:p>
        </p:txBody>
      </p:sp>
    </p:spTree>
    <p:extLst>
      <p:ext uri="{BB962C8B-B14F-4D97-AF65-F5344CB8AC3E}">
        <p14:creationId xmlns:p14="http://schemas.microsoft.com/office/powerpoint/2010/main" val="3129909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23017CD-407C-1045-BCA6-B432C0B0C6D7}"/>
              </a:ext>
            </a:extLst>
          </p:cNvPr>
          <p:cNvSpPr>
            <a:spLocks noGrp="1" noChangeArrowheads="1"/>
          </p:cNvSpPr>
          <p:nvPr>
            <p:ph type="title"/>
          </p:nvPr>
        </p:nvSpPr>
        <p:spPr>
          <a:effectLst/>
        </p:spPr>
        <p:txBody>
          <a:bodyPr>
            <a:noAutofit/>
          </a:bodyPr>
          <a:lstStyle/>
          <a:p>
            <a:pPr eaLnBrk="1" hangingPunct="1">
              <a:defRPr/>
            </a:pPr>
            <a:r>
              <a:rPr lang="en-US" altLang="en-US" sz="2400" dirty="0">
                <a:latin typeface="+mn-lt"/>
              </a:rPr>
              <a:t>Focus on diversity, inclusion, equity and justice:</a:t>
            </a:r>
            <a:r>
              <a:rPr lang="en-US" altLang="en-US" dirty="0">
                <a:latin typeface="+mn-lt"/>
              </a:rPr>
              <a:t> Definitions</a:t>
            </a:r>
            <a:endParaRPr lang="en-US" altLang="en-US" sz="2400" dirty="0">
              <a:latin typeface="+mn-lt"/>
            </a:endParaRPr>
          </a:p>
        </p:txBody>
      </p:sp>
      <p:sp>
        <p:nvSpPr>
          <p:cNvPr id="12291" name="Rectangle 3">
            <a:extLst>
              <a:ext uri="{FF2B5EF4-FFF2-40B4-BE49-F238E27FC236}">
                <a16:creationId xmlns:a16="http://schemas.microsoft.com/office/drawing/2014/main" id="{02F2032B-17F5-4846-8820-AC46354EA50C}"/>
              </a:ext>
            </a:extLst>
          </p:cNvPr>
          <p:cNvSpPr>
            <a:spLocks noGrp="1" noChangeArrowheads="1"/>
          </p:cNvSpPr>
          <p:nvPr>
            <p:ph idx="1"/>
          </p:nvPr>
        </p:nvSpPr>
        <p:spPr/>
        <p:txBody>
          <a:bodyPr>
            <a:normAutofit/>
          </a:bodyPr>
          <a:lstStyle/>
          <a:p>
            <a:pPr eaLnBrk="1" hangingPunct="1">
              <a:lnSpc>
                <a:spcPct val="80000"/>
              </a:lnSpc>
              <a:buFontTx/>
              <a:buNone/>
              <a:defRPr/>
            </a:pPr>
            <a:r>
              <a:rPr lang="en-US" dirty="0">
                <a:effectLst>
                  <a:outerShdw blurRad="38100" dist="38100" dir="2700000" algn="tl">
                    <a:srgbClr val="C0C0C0"/>
                  </a:outerShdw>
                </a:effectLst>
                <a:ea typeface="+mn-ea"/>
              </a:rPr>
              <a:t>	</a:t>
            </a:r>
            <a:endParaRPr lang="en-US" sz="1400" dirty="0">
              <a:effectLst>
                <a:outerShdw blurRad="38100" dist="38100" dir="2700000" algn="tl">
                  <a:srgbClr val="C0C0C0"/>
                </a:outerShdw>
              </a:effectLst>
            </a:endParaRPr>
          </a:p>
        </p:txBody>
      </p:sp>
      <p:sp>
        <p:nvSpPr>
          <p:cNvPr id="8196" name="Content Placeholder 1">
            <a:extLst>
              <a:ext uri="{FF2B5EF4-FFF2-40B4-BE49-F238E27FC236}">
                <a16:creationId xmlns:a16="http://schemas.microsoft.com/office/drawing/2014/main" id="{2A418975-5FD5-8743-B7BA-81070EAC89C0}"/>
              </a:ext>
            </a:extLst>
          </p:cNvPr>
          <p:cNvSpPr>
            <a:spLocks noGrp="1" noChangeArrowheads="1"/>
          </p:cNvSpPr>
          <p:nvPr>
            <p:ph sz="half" idx="4294967295"/>
          </p:nvPr>
        </p:nvSpPr>
        <p:spPr>
          <a:xfrm>
            <a:off x="527966" y="1152313"/>
            <a:ext cx="5804914" cy="4802203"/>
          </a:xfrm>
        </p:spPr>
        <p:txBody>
          <a:bodyPr>
            <a:normAutofit/>
          </a:bodyPr>
          <a:lstStyle/>
          <a:p>
            <a:pPr>
              <a:lnSpc>
                <a:spcPct val="95000"/>
              </a:lnSpc>
              <a:spcBef>
                <a:spcPts val="1500"/>
              </a:spcBef>
              <a:defRPr/>
            </a:pPr>
            <a:r>
              <a:rPr lang="en-US" altLang="en-US" sz="2000" b="1" dirty="0"/>
              <a:t>Diversity</a:t>
            </a:r>
            <a:r>
              <a:rPr lang="en-US" altLang="en-US" sz="2000" dirty="0">
                <a:solidFill>
                  <a:schemeClr val="accent6">
                    <a:lumMod val="50000"/>
                  </a:schemeClr>
                </a:solidFill>
              </a:rPr>
              <a:t>: </a:t>
            </a:r>
            <a:r>
              <a:rPr lang="en-US" altLang="en-US" sz="1800" dirty="0">
                <a:solidFill>
                  <a:schemeClr val="accent6">
                    <a:lumMod val="50000"/>
                  </a:schemeClr>
                </a:solidFill>
              </a:rPr>
              <a:t>the quality of being different. Definitions of diversity can be broad: age, race sex, gender identity, social determinants of health, co-morbidities, etc.</a:t>
            </a:r>
          </a:p>
          <a:p>
            <a:pPr>
              <a:lnSpc>
                <a:spcPct val="95000"/>
              </a:lnSpc>
              <a:spcBef>
                <a:spcPts val="1500"/>
              </a:spcBef>
              <a:defRPr/>
            </a:pPr>
            <a:r>
              <a:rPr lang="en-US" altLang="en-US" sz="2000" b="1" dirty="0"/>
              <a:t>Inclusion</a:t>
            </a:r>
            <a:r>
              <a:rPr lang="en-US" altLang="en-US" sz="2000" dirty="0">
                <a:solidFill>
                  <a:schemeClr val="accent6">
                    <a:lumMod val="50000"/>
                  </a:schemeClr>
                </a:solidFill>
              </a:rPr>
              <a:t>: </a:t>
            </a:r>
            <a:r>
              <a:rPr lang="en-US" sz="1800" dirty="0">
                <a:solidFill>
                  <a:srgbClr val="222222"/>
                </a:solidFill>
              </a:rPr>
              <a:t>the action or state of including or of being included within a group or structure. </a:t>
            </a:r>
            <a:r>
              <a:rPr lang="en-US" altLang="en-US" sz="1800" dirty="0">
                <a:solidFill>
                  <a:srgbClr val="3A3B41"/>
                </a:solidFill>
              </a:rPr>
              <a:t>Individuals are treated fairly and respectfully, have equal access to opportunities and resources, and can contribute fully</a:t>
            </a:r>
            <a:endParaRPr lang="en-US" altLang="en-US" sz="2000" dirty="0">
              <a:solidFill>
                <a:srgbClr val="3A3B41"/>
              </a:solidFill>
            </a:endParaRPr>
          </a:p>
          <a:p>
            <a:pPr>
              <a:lnSpc>
                <a:spcPct val="95000"/>
              </a:lnSpc>
              <a:spcBef>
                <a:spcPts val="1500"/>
              </a:spcBef>
              <a:defRPr/>
            </a:pPr>
            <a:r>
              <a:rPr lang="en-US" altLang="en-US" sz="2000" b="1" dirty="0">
                <a:solidFill>
                  <a:srgbClr val="3A3B41"/>
                </a:solidFill>
              </a:rPr>
              <a:t>Equity</a:t>
            </a:r>
            <a:r>
              <a:rPr lang="en-US" altLang="en-US" sz="2000" dirty="0">
                <a:solidFill>
                  <a:srgbClr val="3A3B41"/>
                </a:solidFill>
              </a:rPr>
              <a:t>: </a:t>
            </a:r>
            <a:r>
              <a:rPr lang="en-US" sz="1800" dirty="0">
                <a:solidFill>
                  <a:srgbClr val="222222"/>
                </a:solidFill>
              </a:rPr>
              <a:t>the quality of being fair and impartial. Equity is a state.</a:t>
            </a:r>
          </a:p>
          <a:p>
            <a:pPr>
              <a:lnSpc>
                <a:spcPct val="95000"/>
              </a:lnSpc>
              <a:spcBef>
                <a:spcPts val="1500"/>
              </a:spcBef>
              <a:defRPr/>
            </a:pPr>
            <a:r>
              <a:rPr lang="en-US" sz="2000" b="1" dirty="0">
                <a:solidFill>
                  <a:srgbClr val="222222"/>
                </a:solidFill>
              </a:rPr>
              <a:t>Justice</a:t>
            </a:r>
            <a:r>
              <a:rPr lang="en-US" sz="2000" dirty="0">
                <a:solidFill>
                  <a:srgbClr val="222222"/>
                </a:solidFill>
              </a:rPr>
              <a:t>: </a:t>
            </a:r>
            <a:r>
              <a:rPr lang="en-US" sz="1800" dirty="0">
                <a:solidFill>
                  <a:srgbClr val="222222"/>
                </a:solidFill>
              </a:rPr>
              <a:t>the maintenance and administration of what is just by the impartial adjustment of conflicting claims of the assignment of rewards or punishments </a:t>
            </a:r>
            <a:endParaRPr lang="en-US" sz="2000" dirty="0">
              <a:solidFill>
                <a:srgbClr val="222222"/>
              </a:solidFill>
            </a:endParaRPr>
          </a:p>
        </p:txBody>
      </p:sp>
      <p:sp>
        <p:nvSpPr>
          <p:cNvPr id="4" name="Date Placeholder 3">
            <a:extLst>
              <a:ext uri="{FF2B5EF4-FFF2-40B4-BE49-F238E27FC236}">
                <a16:creationId xmlns:a16="http://schemas.microsoft.com/office/drawing/2014/main" id="{C4ED1748-D49D-5E40-914D-68473321C738}"/>
              </a:ext>
            </a:extLst>
          </p:cNvPr>
          <p:cNvSpPr>
            <a:spLocks noGrp="1"/>
          </p:cNvSpPr>
          <p:nvPr>
            <p:ph type="dt" sz="half" idx="2"/>
          </p:nvPr>
        </p:nvSpPr>
        <p:spPr/>
        <p:txBody>
          <a:bodyPr/>
          <a:lstStyle/>
          <a:p>
            <a:fld id="{C7076316-C75F-234C-B90A-2166AC74D69E}" type="datetime3">
              <a:rPr lang="en-US" smtClean="0"/>
              <a:t>22 August 2022</a:t>
            </a:fld>
            <a:endParaRPr lang="en-US" dirty="0"/>
          </a:p>
        </p:txBody>
      </p:sp>
      <p:pic>
        <p:nvPicPr>
          <p:cNvPr id="9" name="Content Placeholder 9" descr="Diagram&#10;&#10;Description automatically generated">
            <a:extLst>
              <a:ext uri="{FF2B5EF4-FFF2-40B4-BE49-F238E27FC236}">
                <a16:creationId xmlns:a16="http://schemas.microsoft.com/office/drawing/2014/main" id="{961153AA-3750-A246-800D-C9B2BF8A7BE9}"/>
              </a:ext>
            </a:extLst>
          </p:cNvPr>
          <p:cNvPicPr>
            <a:picLocks noChangeAspect="1"/>
          </p:cNvPicPr>
          <p:nvPr/>
        </p:nvPicPr>
        <p:blipFill>
          <a:blip r:embed="rId3"/>
          <a:stretch>
            <a:fillRect/>
          </a:stretch>
        </p:blipFill>
        <p:spPr>
          <a:xfrm>
            <a:off x="6273611" y="2036724"/>
            <a:ext cx="5713779" cy="3243394"/>
          </a:xfrm>
          <a:prstGeom prst="rect">
            <a:avLst/>
          </a:prstGeom>
        </p:spPr>
      </p:pic>
      <p:sp>
        <p:nvSpPr>
          <p:cNvPr id="11" name="Rectangle 10">
            <a:extLst>
              <a:ext uri="{FF2B5EF4-FFF2-40B4-BE49-F238E27FC236}">
                <a16:creationId xmlns:a16="http://schemas.microsoft.com/office/drawing/2014/main" id="{156D13F8-C6E0-8346-9EA1-BAB8051B9268}"/>
              </a:ext>
            </a:extLst>
          </p:cNvPr>
          <p:cNvSpPr/>
          <p:nvPr/>
        </p:nvSpPr>
        <p:spPr>
          <a:xfrm>
            <a:off x="6496408" y="5431296"/>
            <a:ext cx="5383178" cy="523220"/>
          </a:xfrm>
          <a:prstGeom prst="rect">
            <a:avLst/>
          </a:prstGeom>
        </p:spPr>
        <p:txBody>
          <a:bodyPr wrap="square">
            <a:spAutoFit/>
          </a:bodyPr>
          <a:lstStyle/>
          <a:p>
            <a:r>
              <a:rPr lang="en-US" sz="1400" dirty="0">
                <a:hlinkClick r:id="rId4"/>
              </a:rPr>
              <a:t>https://www.paperpinecone.com/blog/teaching-difference-between-equality-equity-and-justice-preschool</a:t>
            </a:r>
            <a:r>
              <a:rPr lang="en-US" sz="1400" dirty="0"/>
              <a:t> </a:t>
            </a:r>
          </a:p>
        </p:txBody>
      </p:sp>
      <p:grpSp>
        <p:nvGrpSpPr>
          <p:cNvPr id="6" name="Group 5">
            <a:extLst>
              <a:ext uri="{FF2B5EF4-FFF2-40B4-BE49-F238E27FC236}">
                <a16:creationId xmlns:a16="http://schemas.microsoft.com/office/drawing/2014/main" id="{0B6C0E23-C2D6-7045-9E76-748D16033CAB}"/>
              </a:ext>
            </a:extLst>
          </p:cNvPr>
          <p:cNvGrpSpPr/>
          <p:nvPr/>
        </p:nvGrpSpPr>
        <p:grpSpPr>
          <a:xfrm>
            <a:off x="1204074" y="5778132"/>
            <a:ext cx="4310539" cy="400110"/>
            <a:chOff x="1089774" y="5937968"/>
            <a:chExt cx="4310539" cy="400110"/>
          </a:xfrm>
        </p:grpSpPr>
        <p:sp>
          <p:nvSpPr>
            <p:cNvPr id="3" name="TextBox 2">
              <a:extLst>
                <a:ext uri="{FF2B5EF4-FFF2-40B4-BE49-F238E27FC236}">
                  <a16:creationId xmlns:a16="http://schemas.microsoft.com/office/drawing/2014/main" id="{E2F9736A-B88D-AB46-A297-495207205D83}"/>
                </a:ext>
              </a:extLst>
            </p:cNvPr>
            <p:cNvSpPr txBox="1"/>
            <p:nvPr/>
          </p:nvSpPr>
          <p:spPr>
            <a:xfrm>
              <a:off x="1089774" y="5937968"/>
              <a:ext cx="4310539" cy="400110"/>
            </a:xfrm>
            <a:prstGeom prst="rect">
              <a:avLst/>
            </a:prstGeom>
            <a:noFill/>
          </p:spPr>
          <p:txBody>
            <a:bodyPr wrap="none" rtlCol="0">
              <a:spAutoFit/>
            </a:bodyPr>
            <a:lstStyle/>
            <a:p>
              <a:r>
                <a:rPr lang="en-US" sz="2000" dirty="0">
                  <a:latin typeface="+mj-lt"/>
                </a:rPr>
                <a:t>And </a:t>
              </a:r>
              <a:r>
                <a:rPr lang="en-US" sz="2000" b="1" dirty="0">
                  <a:latin typeface="+mj-lt"/>
                </a:rPr>
                <a:t>belonging</a:t>
              </a:r>
              <a:r>
                <a:rPr lang="en-US" sz="2000" dirty="0">
                  <a:latin typeface="+mj-lt"/>
                </a:rPr>
                <a:t>          </a:t>
              </a:r>
              <a:r>
                <a:rPr lang="en-US" sz="2000" b="1" dirty="0">
                  <a:latin typeface="+mj-lt"/>
                </a:rPr>
                <a:t>Inclusive Excellence</a:t>
              </a:r>
            </a:p>
          </p:txBody>
        </p:sp>
        <p:sp>
          <p:nvSpPr>
            <p:cNvPr id="5" name="Right Arrow 4">
              <a:extLst>
                <a:ext uri="{FF2B5EF4-FFF2-40B4-BE49-F238E27FC236}">
                  <a16:creationId xmlns:a16="http://schemas.microsoft.com/office/drawing/2014/main" id="{95201881-694D-5B4F-B357-08B6FDA588AF}"/>
                </a:ext>
              </a:extLst>
            </p:cNvPr>
            <p:cNvSpPr/>
            <p:nvPr/>
          </p:nvSpPr>
          <p:spPr>
            <a:xfrm>
              <a:off x="2705100" y="6071774"/>
              <a:ext cx="492072" cy="1613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Footer Placeholder 4">
            <a:extLst>
              <a:ext uri="{FF2B5EF4-FFF2-40B4-BE49-F238E27FC236}">
                <a16:creationId xmlns:a16="http://schemas.microsoft.com/office/drawing/2014/main" id="{83203179-10C3-CB4F-85D5-19789D88D0E5}"/>
              </a:ext>
            </a:extLst>
          </p:cNvPr>
          <p:cNvSpPr txBox="1">
            <a:spLocks/>
          </p:cNvSpPr>
          <p:nvPr/>
        </p:nvSpPr>
        <p:spPr>
          <a:xfrm>
            <a:off x="8370703" y="6456598"/>
            <a:ext cx="2919761" cy="365125"/>
          </a:xfrm>
          <a:prstGeom prst="rect">
            <a:avLst/>
          </a:prstGeom>
        </p:spPr>
        <p:txBody>
          <a:bodyPr/>
          <a:lstStyle>
            <a:defPPr>
              <a:defRPr lang="en-US"/>
            </a:defPPr>
            <a:lvl1pPr marL="0" algn="ct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 MRCT Center Confidential                                     Do not share. Do not duplicate.</a:t>
            </a:r>
          </a:p>
        </p:txBody>
      </p:sp>
      <p:sp>
        <p:nvSpPr>
          <p:cNvPr id="7" name="Slide Number Placeholder 6">
            <a:extLst>
              <a:ext uri="{FF2B5EF4-FFF2-40B4-BE49-F238E27FC236}">
                <a16:creationId xmlns:a16="http://schemas.microsoft.com/office/drawing/2014/main" id="{728C9F8E-34D8-2844-83F4-0C4ADFAFFBDC}"/>
              </a:ext>
            </a:extLst>
          </p:cNvPr>
          <p:cNvSpPr>
            <a:spLocks noGrp="1"/>
          </p:cNvSpPr>
          <p:nvPr>
            <p:ph type="sldNum" sz="quarter" idx="4"/>
          </p:nvPr>
        </p:nvSpPr>
        <p:spPr/>
        <p:txBody>
          <a:bodyPr/>
          <a:lstStyle/>
          <a:p>
            <a:fld id="{729497FE-5EC3-D243-A660-4BADAAF59108}" type="slidenum">
              <a:rPr lang="en-US" smtClean="0"/>
              <a:pPr/>
              <a:t>9</a:t>
            </a:fld>
            <a:endParaRPr lang="en-US"/>
          </a:p>
        </p:txBody>
      </p:sp>
      <p:sp>
        <p:nvSpPr>
          <p:cNvPr id="8" name="Footer Placeholder 7">
            <a:extLst>
              <a:ext uri="{FF2B5EF4-FFF2-40B4-BE49-F238E27FC236}">
                <a16:creationId xmlns:a16="http://schemas.microsoft.com/office/drawing/2014/main" id="{6CC3FF45-D296-C49F-7F8F-8E82DB28D446}"/>
              </a:ext>
            </a:extLst>
          </p:cNvPr>
          <p:cNvSpPr>
            <a:spLocks noGrp="1"/>
          </p:cNvSpPr>
          <p:nvPr>
            <p:ph type="ftr" sz="quarter" idx="3"/>
          </p:nvPr>
        </p:nvSpPr>
        <p:spPr/>
        <p:txBody>
          <a:bodyPr/>
          <a:lstStyle/>
          <a:p>
            <a:r>
              <a:rPr lang="en-US" altLang="en-US">
                <a:solidFill>
                  <a:srgbClr val="898989"/>
                </a:solidFill>
              </a:rPr>
              <a:t>©MRCT Center                                      </a:t>
            </a:r>
            <a:endParaRPr lang="en-US" altLang="en-US" dirty="0">
              <a:solidFill>
                <a:srgbClr val="898989"/>
              </a:solidFill>
            </a:endParaRPr>
          </a:p>
        </p:txBody>
      </p:sp>
    </p:spTree>
    <p:extLst>
      <p:ext uri="{BB962C8B-B14F-4D97-AF65-F5344CB8AC3E}">
        <p14:creationId xmlns:p14="http://schemas.microsoft.com/office/powerpoint/2010/main" val="29715071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de0f158a-656d-4860-83e9-a4dfdef4f99b" xsi:nil="true"/>
    <lcf76f155ced4ddcb4097134ff3c332f xmlns="79575e5e-bc83-4918-9c9f-9035bdab1906">
      <Terms xmlns="http://schemas.microsoft.com/office/infopath/2007/PartnerControls"/>
    </lcf76f155ced4ddcb4097134ff3c332f>
  </documentManagement>
</p:properties>
</file>

<file path=customXml/item3.xml><?xml version="1.0" encoding="utf-8"?>
<sisl xmlns:xsi="http://www.w3.org/2001/XMLSchema-instance" xmlns:xsd="http://www.w3.org/2001/XMLSchema" xmlns="http://www.boldonjames.com/2008/01/sie/internal/label" sislVersion="0" policy="a10f9ac0-5937-4b4f-b459-96aedd9ed2c5" origin="userSelected">
  <element uid="9920fcc9-9f43-4d43-9e3e-b98a219cfd55" value=""/>
</sisl>
</file>

<file path=customXml/item4.xml><?xml version="1.0" encoding="utf-8"?>
<ct:contentTypeSchema xmlns:ct="http://schemas.microsoft.com/office/2006/metadata/contentType" xmlns:ma="http://schemas.microsoft.com/office/2006/metadata/properties/metaAttributes" ct:_="" ma:_="" ma:contentTypeName="Document" ma:contentTypeID="0x010100E45996507556124AA37442761064DA98" ma:contentTypeVersion="16" ma:contentTypeDescription="Create a new document." ma:contentTypeScope="" ma:versionID="158118cd4eed1f3979a4fca8e71fd3e1">
  <xsd:schema xmlns:xsd="http://www.w3.org/2001/XMLSchema" xmlns:xs="http://www.w3.org/2001/XMLSchema" xmlns:p="http://schemas.microsoft.com/office/2006/metadata/properties" xmlns:ns2="79575e5e-bc83-4918-9c9f-9035bdab1906" xmlns:ns3="de0f158a-656d-4860-83e9-a4dfdef4f99b" targetNamespace="http://schemas.microsoft.com/office/2006/metadata/properties" ma:root="true" ma:fieldsID="5be065680b3ba872193e0050861fe1e3" ns2:_="" ns3:_="">
    <xsd:import namespace="79575e5e-bc83-4918-9c9f-9035bdab1906"/>
    <xsd:import namespace="de0f158a-656d-4860-83e9-a4dfdef4f99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575e5e-bc83-4918-9c9f-9035bdab19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49e3c31-ed93-422f-85c6-5d6f62fb859e"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e0f158a-656d-4860-83e9-a4dfdef4f99b"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eaa1931f-ada7-4f0c-8cc7-d6726d2e98d9}" ma:internalName="TaxCatchAll" ma:showField="CatchAllData" ma:web="de0f158a-656d-4860-83e9-a4dfdef4f9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A26FFE3-ED8D-4FDF-8AAD-3A757F0102EC}">
  <ds:schemaRefs>
    <ds:schemaRef ds:uri="http://schemas.microsoft.com/sharepoint/v3/contenttype/forms"/>
  </ds:schemaRefs>
</ds:datastoreItem>
</file>

<file path=customXml/itemProps2.xml><?xml version="1.0" encoding="utf-8"?>
<ds:datastoreItem xmlns:ds="http://schemas.openxmlformats.org/officeDocument/2006/customXml" ds:itemID="{751A9540-B12D-462D-B80F-0232AB1ABA08}">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0FA66C71-E3FB-4C18-A30F-41D4E12DA067}">
  <ds:schemaRefs>
    <ds:schemaRef ds:uri="http://www.w3.org/2001/XMLSchema"/>
    <ds:schemaRef ds:uri="http://www.boldonjames.com/2008/01/sie/internal/label"/>
  </ds:schemaRefs>
</ds:datastoreItem>
</file>

<file path=customXml/itemProps4.xml><?xml version="1.0" encoding="utf-8"?>
<ds:datastoreItem xmlns:ds="http://schemas.openxmlformats.org/officeDocument/2006/customXml" ds:itemID="{CD508456-4D6A-4EEA-AC49-E4C6977A7BF8}"/>
</file>

<file path=docProps/app.xml><?xml version="1.0" encoding="utf-8"?>
<Properties xmlns="http://schemas.openxmlformats.org/officeDocument/2006/extended-properties" xmlns:vt="http://schemas.openxmlformats.org/officeDocument/2006/docPropsVTypes">
  <TotalTime>20387</TotalTime>
  <Words>2788</Words>
  <Application>Microsoft Macintosh PowerPoint</Application>
  <PresentationFormat>Widescreen</PresentationFormat>
  <Paragraphs>475</Paragraphs>
  <Slides>35</Slides>
  <Notes>9</Notes>
  <HiddenSlides>2</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35</vt:i4>
      </vt:variant>
    </vt:vector>
  </HeadingPairs>
  <TitlesOfParts>
    <vt:vector size="53" baseType="lpstr">
      <vt:lpstr>Arial</vt:lpstr>
      <vt:lpstr>ArialMT</vt:lpstr>
      <vt:lpstr>Calibri</vt:lpstr>
      <vt:lpstr>Calibri Light</vt:lpstr>
      <vt:lpstr>Courier New</vt:lpstr>
      <vt:lpstr>Garamond</vt:lpstr>
      <vt:lpstr>Georgia</vt:lpstr>
      <vt:lpstr>Harding</vt:lpstr>
      <vt:lpstr>inherit</vt:lpstr>
      <vt:lpstr>Myriad Pro</vt:lpstr>
      <vt:lpstr>Myriad Pro Light</vt:lpstr>
      <vt:lpstr>OTNEJMQuadraat</vt:lpstr>
      <vt:lpstr>OTNEJMScalaSansLFSmallCap</vt:lpstr>
      <vt:lpstr>Times</vt:lpstr>
      <vt:lpstr>TrebuchetMS</vt:lpstr>
      <vt:lpstr>Verdana</vt:lpstr>
      <vt:lpstr>Wingdings</vt:lpstr>
      <vt:lpstr>Office Theme</vt:lpstr>
      <vt:lpstr>PowerPoint Presentation</vt:lpstr>
      <vt:lpstr>Disclaimer and Conflicts</vt:lpstr>
      <vt:lpstr>The Multi-Regional Clinical Trials Center (MRCT Center)</vt:lpstr>
      <vt:lpstr>COVID-19 pandemic focused health disparities worldwide</vt:lpstr>
      <vt:lpstr>. The importance of diversity and inclusion in clinical research</vt:lpstr>
      <vt:lpstr>Focus on diversity, inclusion, equity and justice: Definitions</vt:lpstr>
      <vt:lpstr>Focus on diversity, inclusion, equity and justice: Definitions</vt:lpstr>
      <vt:lpstr>Focus on diversity, inclusion, equity and justice: Definitions</vt:lpstr>
      <vt:lpstr>Focus on diversity, inclusion, equity and justice: Definitions</vt:lpstr>
      <vt:lpstr>Application to clinical research</vt:lpstr>
      <vt:lpstr>PowerPoint Presentation</vt:lpstr>
      <vt:lpstr>PowerPoint Presentation</vt:lpstr>
      <vt:lpstr>Current landscape and challenges</vt:lpstr>
      <vt:lpstr>PowerPoint Presentation</vt:lpstr>
      <vt:lpstr>PowerPoint Presentation</vt:lpstr>
      <vt:lpstr>Current drug development paradigm, largely based on RCTs</vt:lpstr>
      <vt:lpstr>RCT vs RWE</vt:lpstr>
      <vt:lpstr>PowerPoint Presentation</vt:lpstr>
      <vt:lpstr>Real world data (RWD) and real-world evidence (RWE)</vt:lpstr>
      <vt:lpstr>PowerPoint Presentation</vt:lpstr>
      <vt:lpstr>PowerPoint Presentation</vt:lpstr>
      <vt:lpstr>Top 20 of 5561 descriptions of codeine product dose</vt:lpstr>
      <vt:lpstr>Every database is biased</vt:lpstr>
      <vt:lpstr>Starting measures</vt:lpstr>
      <vt:lpstr>Does it matter?</vt:lpstr>
      <vt:lpstr>Racial bias in product development</vt:lpstr>
      <vt:lpstr>Again, not new</vt:lpstr>
      <vt:lpstr>Not just health care</vt:lpstr>
      <vt:lpstr>Limitations of data and data use</vt:lpstr>
      <vt:lpstr>Coming into focus</vt:lpstr>
      <vt:lpstr>Thinking forward</vt:lpstr>
      <vt:lpstr>PowerPoint Presentation</vt:lpstr>
      <vt:lpstr>PowerPoint Presentation</vt:lpstr>
      <vt:lpstr>Education of paramount importance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Ewing, Jennifer M.</dc:creator>
  <cp:lastModifiedBy>Bierer, Barbara E.,MD</cp:lastModifiedBy>
  <cp:revision>369</cp:revision>
  <dcterms:created xsi:type="dcterms:W3CDTF">2020-08-12T19:08:45Z</dcterms:created>
  <dcterms:modified xsi:type="dcterms:W3CDTF">2022-08-22T16:48:51Z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IndexRef">
    <vt:lpwstr>a4924b68-afcf-4cb7-aa3f-49276bf0ff92</vt:lpwstr>
  </property>
  <property fmtid="{D5CDD505-2E9C-101B-9397-08002B2CF9AE}" pid="3" name="bjSaver">
    <vt:lpwstr>HwbxQkyeQVF4eT7plc4D3Z+K/hug+lO/</vt:lpwstr>
  </property>
  <property fmtid="{D5CDD505-2E9C-101B-9397-08002B2CF9AE}" pid="4" name="bjDocumentLabelXML">
    <vt:lpwstr>&lt;?xml version="1.0" encoding="us-ascii"?&gt;&lt;sisl xmlns:xsi="http://www.w3.org/2001/XMLSchema-instance" xmlns:xsd="http://www.w3.org/2001/XMLSchema" sislVersion="0" policy="a10f9ac0-5937-4b4f-b459-96aedd9ed2c5" origin="userSelected" xmlns="http://www.boldonj</vt:lpwstr>
  </property>
  <property fmtid="{D5CDD505-2E9C-101B-9397-08002B2CF9AE}" pid="5" name="bjDocumentLabelXML-0">
    <vt:lpwstr>ames.com/2008/01/sie/internal/label"&gt;&lt;element uid="9920fcc9-9f43-4d43-9e3e-b98a219cfd55" value="" /&gt;&lt;/sisl&gt;</vt:lpwstr>
  </property>
  <property fmtid="{D5CDD505-2E9C-101B-9397-08002B2CF9AE}" pid="6" name="bjDocumentSecurityLabel">
    <vt:lpwstr>Not Classified</vt:lpwstr>
  </property>
  <property fmtid="{D5CDD505-2E9C-101B-9397-08002B2CF9AE}" pid="7" name="ContentTypeId">
    <vt:lpwstr>0x010100E45996507556124AA37442761064DA98</vt:lpwstr>
  </property>
  <property fmtid="{D5CDD505-2E9C-101B-9397-08002B2CF9AE}" pid="8" name="_AdHocReviewCycleID">
    <vt:i4>1483883316</vt:i4>
  </property>
  <property fmtid="{D5CDD505-2E9C-101B-9397-08002B2CF9AE}" pid="9" name="_NewReviewCycle">
    <vt:lpwstr/>
  </property>
  <property fmtid="{D5CDD505-2E9C-101B-9397-08002B2CF9AE}" pid="10" name="_EmailSubject">
    <vt:lpwstr>FDA slides</vt:lpwstr>
  </property>
  <property fmtid="{D5CDD505-2E9C-101B-9397-08002B2CF9AE}" pid="11" name="_AuthorEmail">
    <vt:lpwstr>luther_clark@merck.com</vt:lpwstr>
  </property>
  <property fmtid="{D5CDD505-2E9C-101B-9397-08002B2CF9AE}" pid="12" name="_AuthorEmailDisplayName">
    <vt:lpwstr>Clark, Luther T</vt:lpwstr>
  </property>
</Properties>
</file>